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</p:sldMasterIdLst>
  <p:notesMasterIdLst>
    <p:notesMasterId r:id="rId24"/>
  </p:notesMasterIdLst>
  <p:sldIdLst>
    <p:sldId id="267" r:id="rId2"/>
    <p:sldId id="258" r:id="rId3"/>
    <p:sldId id="305" r:id="rId4"/>
    <p:sldId id="306" r:id="rId5"/>
    <p:sldId id="304" r:id="rId6"/>
    <p:sldId id="302" r:id="rId7"/>
    <p:sldId id="303" r:id="rId8"/>
    <p:sldId id="301" r:id="rId9"/>
    <p:sldId id="284" r:id="rId10"/>
    <p:sldId id="288" r:id="rId11"/>
    <p:sldId id="289" r:id="rId12"/>
    <p:sldId id="290" r:id="rId13"/>
    <p:sldId id="297" r:id="rId14"/>
    <p:sldId id="298" r:id="rId15"/>
    <p:sldId id="291" r:id="rId16"/>
    <p:sldId id="280" r:id="rId17"/>
    <p:sldId id="307" r:id="rId18"/>
    <p:sldId id="293" r:id="rId19"/>
    <p:sldId id="299" r:id="rId20"/>
    <p:sldId id="274" r:id="rId21"/>
    <p:sldId id="300" r:id="rId22"/>
    <p:sldId id="272" r:id="rId23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0099"/>
    <a:srgbClr val="0033CC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8757" autoAdjust="0"/>
  </p:normalViewPr>
  <p:slideViewPr>
    <p:cSldViewPr>
      <p:cViewPr varScale="1">
        <p:scale>
          <a:sx n="72" d="100"/>
          <a:sy n="72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2D6D5D-E6ED-4D68-BB19-0B2286AB42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0313FB-D39E-4304-800D-EA09C3064D54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EB1F-F6A8-4062-922E-155CE52A68B5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CEB8-C3CE-4FC4-B202-D9388BB73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168B-9D88-482B-A730-E85303336CA4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F012-80D0-42AD-AEFA-BDFA4F4E7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02A6-C54F-4FDC-961E-939A84964ADF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A735-CD02-4026-8F75-7B722B73D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/>
              <a:t>МЭС-2014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9257-D986-4116-B293-A25C1102F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CE065-95C6-400E-B45A-DD956C20CE3D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856C-8769-4677-813F-BBBE895A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F38F-8015-48CF-95DB-7E6523F2FDE3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90F6-BBBB-4FF9-9504-DF5D85668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4346-6DD0-49A1-AF4B-D1B2A3B62846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D608C-5007-4AE1-905C-797B7537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DDBD8-F724-46F6-9E84-65432D9FF226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7067E-8D25-43D5-8EA5-85B72414B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57A0D-67FD-4AF5-AE36-B5F59E68B3C8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E99B-31A9-435F-A731-296A9790C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2BAD-D065-4B6A-A037-253A42FE417A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97D22-153F-45B9-B745-16204699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DB2F6-45BD-44AE-8EAB-3DE4E77ACA96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B5F1-9E9D-4133-99AD-5DA41323E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7B49DF4-305E-444C-87FC-2061965C102C}" type="datetimeFigureOut">
              <a:rPr lang="en-US"/>
              <a:pPr>
                <a:defRPr/>
              </a:pPr>
              <a:t>10/6/2015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B7D6195-D781-4A84-B48C-51787CC8B0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1" r:id="rId1"/>
    <p:sldLayoutId id="2147484163" r:id="rId2"/>
    <p:sldLayoutId id="2147484164" r:id="rId3"/>
    <p:sldLayoutId id="2147484165" r:id="rId4"/>
    <p:sldLayoutId id="2147484166" r:id="rId5"/>
    <p:sldLayoutId id="2147484162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14348" y="571480"/>
            <a:ext cx="7772400" cy="21034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Functional Approach in Self-Timed Circuit Design</a:t>
            </a:r>
            <a:endParaRPr lang="en-GB" dirty="0" smtClean="0">
              <a:solidFill>
                <a:srgbClr val="FFC000"/>
              </a:solidFill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57250" y="2857500"/>
            <a:ext cx="7478713" cy="12954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3400" dirty="0" smtClean="0"/>
              <a:t>Plekhanov Leonid, </a:t>
            </a:r>
            <a:r>
              <a:rPr lang="en-US" sz="3400" dirty="0" err="1" smtClean="0"/>
              <a:t>Zakharov</a:t>
            </a:r>
            <a:r>
              <a:rPr lang="en-US" sz="3400" dirty="0" smtClean="0"/>
              <a:t> Victor, </a:t>
            </a:r>
            <a:br>
              <a:rPr lang="en-US" sz="3400" dirty="0" smtClean="0"/>
            </a:br>
            <a:r>
              <a:rPr lang="en-US" sz="3400" dirty="0" err="1" smtClean="0"/>
              <a:t>Stepchenkov</a:t>
            </a:r>
            <a:r>
              <a:rPr lang="en-US" sz="3400" dirty="0" smtClean="0"/>
              <a:t> Yuri</a:t>
            </a:r>
            <a:r>
              <a:rPr lang="ru-RU" sz="2400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+mj-lt"/>
              </a:rPr>
            </a:br>
            <a:endParaRPr lang="ru-RU" sz="2400" dirty="0" smtClean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428625" y="4500563"/>
            <a:ext cx="1223963" cy="1296987"/>
            <a:chOff x="12" y="12"/>
            <a:chExt cx="331" cy="330"/>
          </a:xfrm>
        </p:grpSpPr>
        <p:sp>
          <p:nvSpPr>
            <p:cNvPr id="12295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 w 475"/>
                <a:gd name="T1" fmla="*/ 1 h 313"/>
                <a:gd name="T2" fmla="*/ 1 w 475"/>
                <a:gd name="T3" fmla="*/ 1 h 313"/>
                <a:gd name="T4" fmla="*/ 1 w 475"/>
                <a:gd name="T5" fmla="*/ 1 h 313"/>
                <a:gd name="T6" fmla="*/ 1 w 475"/>
                <a:gd name="T7" fmla="*/ 0 h 313"/>
                <a:gd name="T8" fmla="*/ 1 w 475"/>
                <a:gd name="T9" fmla="*/ 0 h 313"/>
                <a:gd name="T10" fmla="*/ 1 w 475"/>
                <a:gd name="T11" fmla="*/ 0 h 313"/>
                <a:gd name="T12" fmla="*/ 1 w 475"/>
                <a:gd name="T13" fmla="*/ 1 h 313"/>
                <a:gd name="T14" fmla="*/ 1 w 475"/>
                <a:gd name="T15" fmla="*/ 1 h 313"/>
                <a:gd name="T16" fmla="*/ 1 w 475"/>
                <a:gd name="T17" fmla="*/ 1 h 313"/>
                <a:gd name="T18" fmla="*/ 1 w 475"/>
                <a:gd name="T19" fmla="*/ 1 h 313"/>
                <a:gd name="T20" fmla="*/ 1 w 475"/>
                <a:gd name="T21" fmla="*/ 1 h 313"/>
                <a:gd name="T22" fmla="*/ 0 w 475"/>
                <a:gd name="T23" fmla="*/ 1 h 313"/>
                <a:gd name="T24" fmla="*/ 1 w 475"/>
                <a:gd name="T25" fmla="*/ 1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 h 297"/>
                <a:gd name="T2" fmla="*/ 1 w 374"/>
                <a:gd name="T3" fmla="*/ 1 h 297"/>
                <a:gd name="T4" fmla="*/ 1 w 374"/>
                <a:gd name="T5" fmla="*/ 1 h 297"/>
                <a:gd name="T6" fmla="*/ 1 w 374"/>
                <a:gd name="T7" fmla="*/ 1 h 297"/>
                <a:gd name="T8" fmla="*/ 1 w 374"/>
                <a:gd name="T9" fmla="*/ 1 h 297"/>
                <a:gd name="T10" fmla="*/ 1 w 374"/>
                <a:gd name="T11" fmla="*/ 0 h 297"/>
                <a:gd name="T12" fmla="*/ 1 w 374"/>
                <a:gd name="T13" fmla="*/ 1 h 297"/>
                <a:gd name="T14" fmla="*/ 1 w 374"/>
                <a:gd name="T15" fmla="*/ 1 h 297"/>
                <a:gd name="T16" fmla="*/ 1 w 374"/>
                <a:gd name="T17" fmla="*/ 1 h 297"/>
                <a:gd name="T18" fmla="*/ 1 w 374"/>
                <a:gd name="T19" fmla="*/ 1 h 297"/>
                <a:gd name="T20" fmla="*/ 0 w 374"/>
                <a:gd name="T21" fmla="*/ 1 h 297"/>
                <a:gd name="T22" fmla="*/ 0 w 374"/>
                <a:gd name="T23" fmla="*/ 1 h 297"/>
                <a:gd name="T24" fmla="*/ 0 w 374"/>
                <a:gd name="T25" fmla="*/ 1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12293" name="Rectangle 7"/>
          <p:cNvSpPr txBox="1">
            <a:spLocks noChangeArrowheads="1"/>
          </p:cNvSpPr>
          <p:nvPr/>
        </p:nvSpPr>
        <p:spPr bwMode="auto">
          <a:xfrm>
            <a:off x="2000250" y="4214813"/>
            <a:ext cx="6643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r>
              <a:rPr lang="en-US" i="1"/>
              <a:t>Institute of Informatics Problems, Federal Research Center "Computer Science and Control" of the Russian Academy of Sciences, IPI RAS, Moscow, Russian Federation</a:t>
            </a:r>
            <a:endParaRPr lang="ru-RU" i="1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>
                <a:latin typeface="+mn-lt"/>
                <a:cs typeface="+mn-cs"/>
              </a:rPr>
              <a:t>IPI RAS</a:t>
            </a:r>
            <a:r>
              <a:rPr lang="ru-RU" sz="8000" dirty="0">
                <a:latin typeface="+mn-lt"/>
                <a:cs typeface="+mn-cs"/>
              </a:rPr>
              <a:t>                       	 	</a:t>
            </a:r>
            <a:r>
              <a:rPr lang="en-US" sz="8000" dirty="0">
                <a:latin typeface="+mn-lt"/>
                <a:cs typeface="+mn-cs"/>
              </a:rPr>
              <a:t>EWDTS-2015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>
                <a:latin typeface="+mn-lt"/>
                <a:cs typeface="+mn-cs"/>
              </a:rPr>
              <a:t>1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Functional approach: hierarchical analysis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6643688" y="2357438"/>
            <a:ext cx="2286000" cy="138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latin typeface="+mj-lt"/>
                <a:cs typeface="+mn-cs"/>
              </a:rPr>
              <a:t>High levels: structural description</a:t>
            </a:r>
            <a:endParaRPr lang="ru-RU" sz="2800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10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643688" y="4572000"/>
            <a:ext cx="2286000" cy="18161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latin typeface="+mj-lt"/>
                <a:cs typeface="+mn-cs"/>
              </a:rPr>
              <a:t>Lower level: logical function description </a:t>
            </a:r>
            <a:endParaRPr lang="ru-RU" sz="2800" b="1" dirty="0">
              <a:solidFill>
                <a:srgbClr val="FFFF00"/>
              </a:solidFill>
              <a:latin typeface="+mj-lt"/>
              <a:cs typeface="+mn-cs"/>
            </a:endParaRP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2857500" y="2786063"/>
            <a:ext cx="857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FFFF00"/>
                </a:solidFill>
                <a:latin typeface="Arial" pitchFamily="34" charset="0"/>
              </a:rPr>
              <a:t>…</a:t>
            </a:r>
            <a:endParaRPr lang="ru-RU" sz="6000">
              <a:solidFill>
                <a:srgbClr val="FFFF00"/>
              </a:solidFill>
              <a:latin typeface="Arial" pitchFamily="34" charset="0"/>
            </a:endParaRPr>
          </a:p>
          <a:p>
            <a:endParaRPr lang="ru-RU"/>
          </a:p>
        </p:txBody>
      </p:sp>
      <p:grpSp>
        <p:nvGrpSpPr>
          <p:cNvPr id="21512" name="Группа 31"/>
          <p:cNvGrpSpPr>
            <a:grpSpLocks/>
          </p:cNvGrpSpPr>
          <p:nvPr/>
        </p:nvGrpSpPr>
        <p:grpSpPr bwMode="auto">
          <a:xfrm>
            <a:off x="571500" y="1785938"/>
            <a:ext cx="5214938" cy="4106862"/>
            <a:chOff x="571500" y="1785938"/>
            <a:chExt cx="5214938" cy="4106862"/>
          </a:xfrm>
        </p:grpSpPr>
        <p:cxnSp>
          <p:nvCxnSpPr>
            <p:cNvPr id="37" name="Прямая со стрелкой 36"/>
            <p:cNvCxnSpPr/>
            <p:nvPr/>
          </p:nvCxnSpPr>
          <p:spPr>
            <a:xfrm rot="5400000" flipH="1" flipV="1">
              <a:off x="4251325" y="4465638"/>
              <a:ext cx="1071563" cy="1587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 bwMode="auto">
            <a:xfrm>
              <a:off x="1857375" y="1785938"/>
              <a:ext cx="3214688" cy="92860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18" name="TextBox 10"/>
            <p:cNvSpPr txBox="1">
              <a:spLocks noChangeArrowheads="1"/>
            </p:cNvSpPr>
            <p:nvPr/>
          </p:nvSpPr>
          <p:spPr bwMode="auto">
            <a:xfrm>
              <a:off x="1928813" y="1857369"/>
              <a:ext cx="3000375" cy="1015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600">
                  <a:solidFill>
                    <a:srgbClr val="00B050"/>
                  </a:solidFill>
                  <a:latin typeface="Arial" pitchFamily="34" charset="0"/>
                </a:rPr>
                <a:t>Top level</a:t>
              </a:r>
              <a:endParaRPr lang="ru-RU" sz="3600">
                <a:solidFill>
                  <a:srgbClr val="00B050"/>
                </a:solidFill>
                <a:latin typeface="Arial" pitchFamily="34" charset="0"/>
              </a:endParaRPr>
            </a:p>
            <a:p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 bwMode="auto">
            <a:xfrm>
              <a:off x="928688" y="3285990"/>
              <a:ext cx="1785938" cy="642879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22" name="TextBox 12"/>
            <p:cNvSpPr txBox="1">
              <a:spLocks noChangeArrowheads="1"/>
            </p:cNvSpPr>
            <p:nvPr/>
          </p:nvSpPr>
          <p:spPr bwMode="auto">
            <a:xfrm>
              <a:off x="1000125" y="3357421"/>
              <a:ext cx="1500188" cy="892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0070C0"/>
                  </a:solidFill>
                  <a:latin typeface="Arial" pitchFamily="34" charset="0"/>
                </a:rPr>
                <a:t>Block 1</a:t>
              </a:r>
              <a:endParaRPr lang="ru-RU" sz="2800">
                <a:solidFill>
                  <a:srgbClr val="0070C0"/>
                </a:solidFill>
                <a:latin typeface="Arial" pitchFamily="34" charset="0"/>
              </a:endParaRPr>
            </a:p>
            <a:p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 bwMode="auto">
            <a:xfrm>
              <a:off x="4000500" y="3285990"/>
              <a:ext cx="1785938" cy="642879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26" name="TextBox 15"/>
            <p:cNvSpPr txBox="1">
              <a:spLocks noChangeArrowheads="1"/>
            </p:cNvSpPr>
            <p:nvPr/>
          </p:nvSpPr>
          <p:spPr bwMode="auto">
            <a:xfrm>
              <a:off x="4071938" y="3357421"/>
              <a:ext cx="1500188" cy="892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0070C0"/>
                  </a:solidFill>
                  <a:latin typeface="Arial" pitchFamily="34" charset="0"/>
                </a:rPr>
                <a:t>Block N</a:t>
              </a:r>
              <a:endParaRPr lang="ru-RU" sz="2800">
                <a:solidFill>
                  <a:srgbClr val="0070C0"/>
                </a:solidFill>
                <a:latin typeface="Arial" pitchFamily="34" charset="0"/>
              </a:endParaRPr>
            </a:p>
            <a:p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 bwMode="auto">
            <a:xfrm>
              <a:off x="571500" y="4928904"/>
              <a:ext cx="1357313" cy="64287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30" name="TextBox 17"/>
            <p:cNvSpPr txBox="1">
              <a:spLocks noChangeArrowheads="1"/>
            </p:cNvSpPr>
            <p:nvPr/>
          </p:nvSpPr>
          <p:spPr bwMode="auto">
            <a:xfrm>
              <a:off x="642938" y="5000335"/>
              <a:ext cx="1143000" cy="892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Arial" pitchFamily="34" charset="0"/>
                </a:rPr>
                <a:t>Unit 1</a:t>
              </a:r>
              <a:endParaRPr lang="ru-RU" sz="2800">
                <a:solidFill>
                  <a:schemeClr val="bg1"/>
                </a:solidFill>
                <a:latin typeface="Arial" pitchFamily="34" charset="0"/>
              </a:endParaRPr>
            </a:p>
            <a:p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 bwMode="auto">
            <a:xfrm>
              <a:off x="2143125" y="4928904"/>
              <a:ext cx="1285875" cy="64287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34" name="TextBox 19"/>
            <p:cNvSpPr txBox="1">
              <a:spLocks noChangeArrowheads="1"/>
            </p:cNvSpPr>
            <p:nvPr/>
          </p:nvSpPr>
          <p:spPr bwMode="auto">
            <a:xfrm>
              <a:off x="2214563" y="5000335"/>
              <a:ext cx="1285875" cy="892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Arial" pitchFamily="34" charset="0"/>
                </a:rPr>
                <a:t>Unit 2</a:t>
              </a:r>
              <a:endParaRPr lang="ru-RU" sz="2800">
                <a:solidFill>
                  <a:schemeClr val="bg1"/>
                </a:solidFill>
                <a:latin typeface="Arial" pitchFamily="34" charset="0"/>
              </a:endParaRPr>
            </a:p>
            <a:p>
              <a:endParaRPr lang="ru-RU"/>
            </a:p>
          </p:txBody>
        </p:sp>
        <p:sp>
          <p:nvSpPr>
            <p:cNvPr id="21" name="Скругленный прямоугольник 20"/>
            <p:cNvSpPr/>
            <p:nvPr/>
          </p:nvSpPr>
          <p:spPr bwMode="auto">
            <a:xfrm>
              <a:off x="4286250" y="4928904"/>
              <a:ext cx="1285875" cy="64287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38" name="TextBox 21"/>
            <p:cNvSpPr txBox="1">
              <a:spLocks noChangeArrowheads="1"/>
            </p:cNvSpPr>
            <p:nvPr/>
          </p:nvSpPr>
          <p:spPr bwMode="auto">
            <a:xfrm>
              <a:off x="4357688" y="5000335"/>
              <a:ext cx="1214438" cy="892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Arial" pitchFamily="34" charset="0"/>
                </a:rPr>
                <a:t>Unit M</a:t>
              </a:r>
              <a:endParaRPr lang="ru-RU" sz="2800">
                <a:solidFill>
                  <a:schemeClr val="bg1"/>
                </a:solidFill>
                <a:latin typeface="Arial" pitchFamily="34" charset="0"/>
              </a:endParaRPr>
            </a:p>
            <a:p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3357563" y="4500563"/>
              <a:ext cx="1000125" cy="1384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6000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rial" pitchFamily="34" charset="0"/>
                </a:rPr>
                <a:t>…</a:t>
              </a:r>
              <a:endParaRPr lang="ru-RU" sz="60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</a:endParaRPr>
            </a:p>
            <a:p>
              <a:pPr>
                <a:defRPr/>
              </a:pPr>
              <a:endParaRPr lang="ru-RU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9" name="Прямая со стрелкой 28"/>
            <p:cNvCxnSpPr>
              <a:stCxn id="21530" idx="0"/>
            </p:cNvCxnSpPr>
            <p:nvPr/>
          </p:nvCxnSpPr>
          <p:spPr bwMode="auto">
            <a:xfrm rot="5400000" flipH="1" flipV="1">
              <a:off x="892970" y="4250531"/>
              <a:ext cx="1071562" cy="428625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0" idx="0"/>
            </p:cNvCxnSpPr>
            <p:nvPr/>
          </p:nvCxnSpPr>
          <p:spPr bwMode="auto">
            <a:xfrm rot="5400000" flipH="1" flipV="1">
              <a:off x="1964531" y="3536157"/>
              <a:ext cx="2214563" cy="5715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 bwMode="auto">
            <a:xfrm rot="16200000" flipV="1">
              <a:off x="1893094" y="4179094"/>
              <a:ext cx="1071562" cy="5715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 bwMode="auto">
            <a:xfrm rot="5400000" flipH="1" flipV="1">
              <a:off x="1785938" y="2714625"/>
              <a:ext cx="571500" cy="5715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 bwMode="auto">
            <a:xfrm rot="10800000">
              <a:off x="4143375" y="2714625"/>
              <a:ext cx="714375" cy="5715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/>
          <p:nvPr/>
        </p:nvCxnSpPr>
        <p:spPr>
          <a:xfrm>
            <a:off x="714375" y="4500563"/>
            <a:ext cx="7715250" cy="1587"/>
          </a:xfrm>
          <a:prstGeom prst="line">
            <a:avLst/>
          </a:prstGeom>
          <a:ln w="254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39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Low level analysis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11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22532" name="Рисунок 4" descr="Func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1114425"/>
            <a:ext cx="2928938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Low level analysis: 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races control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12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500188"/>
            <a:ext cx="7572375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Low level analysis: 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 races control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13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071688"/>
            <a:ext cx="4357687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3684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Low level analysis: 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 races control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14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643063"/>
            <a:ext cx="526891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2255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Low level analysis: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connection control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15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928813"/>
            <a:ext cx="868838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285728"/>
            <a:ext cx="8715436" cy="107157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High level analysis: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checking lists &amp; attributes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85750" y="6072188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1</a:t>
            </a:r>
            <a:r>
              <a:rPr lang="en-US" sz="8000" dirty="0">
                <a:latin typeface="+mn-lt"/>
                <a:cs typeface="+mn-cs"/>
              </a:rPr>
              <a:t>6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357188" y="1714500"/>
            <a:ext cx="8229600" cy="4429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7688" indent="-411163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en-US" sz="3200" b="1" dirty="0" err="1">
                <a:solidFill>
                  <a:srgbClr val="FFFF00"/>
                </a:solidFill>
                <a:latin typeface="+mj-lt"/>
                <a:cs typeface="+mn-cs"/>
              </a:rPr>
              <a:t>Hierarhical</a:t>
            </a:r>
            <a:r>
              <a:rPr lang="en-US" sz="3200" b="1" dirty="0">
                <a:solidFill>
                  <a:srgbClr val="FFFF00"/>
                </a:solidFill>
                <a:latin typeface="+mj-lt"/>
                <a:cs typeface="+mn-cs"/>
              </a:rPr>
              <a:t> approach on base of verified low level units</a:t>
            </a:r>
          </a:p>
          <a:p>
            <a:pPr marL="547688" indent="-411163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+mn-cs"/>
              </a:rPr>
              <a:t>Verifying connections</a:t>
            </a:r>
          </a:p>
          <a:p>
            <a:pPr marL="547688" indent="-411163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+mn-cs"/>
              </a:rPr>
              <a:t>Verifying </a:t>
            </a:r>
            <a:r>
              <a:rPr lang="en-US" sz="3200" b="1" dirty="0" err="1">
                <a:solidFill>
                  <a:srgbClr val="FFFF00"/>
                </a:solidFill>
                <a:latin typeface="+mj-lt"/>
                <a:cs typeface="+mn-cs"/>
              </a:rPr>
              <a:t>indicativeness</a:t>
            </a:r>
            <a:endParaRPr lang="en-US" sz="3200" b="1" dirty="0">
              <a:solidFill>
                <a:srgbClr val="FFFF00"/>
              </a:solidFill>
              <a:latin typeface="+mj-lt"/>
              <a:cs typeface="+mn-cs"/>
            </a:endParaRPr>
          </a:p>
          <a:p>
            <a:pPr marL="547688" indent="-411163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+mn-cs"/>
              </a:rPr>
              <a:t>Verifying absence of races </a:t>
            </a:r>
          </a:p>
          <a:p>
            <a:pPr marL="547688" indent="-411163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en-US" sz="3200" b="1" dirty="0">
                <a:solidFill>
                  <a:srgbClr val="FFFF00"/>
                </a:solidFill>
                <a:latin typeface="+mj-lt"/>
                <a:cs typeface="+mn-cs"/>
              </a:rPr>
              <a:t>Preparing descriptions for next analysis level</a:t>
            </a:r>
            <a:endParaRPr lang="ru-RU" sz="3200" b="1" dirty="0">
              <a:solidFill>
                <a:srgbClr val="FFFF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14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Functional analysis via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Event-driven analysis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5750" y="6072188"/>
            <a:ext cx="8572500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en-US" sz="8000" dirty="0">
                <a:latin typeface="+mn-lt"/>
                <a:cs typeface="+mn-cs"/>
              </a:rPr>
              <a:t>			17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75" y="1785938"/>
          <a:ext cx="7929563" cy="3288032"/>
        </p:xfrm>
        <a:graphic>
          <a:graphicData uri="http://schemas.openxmlformats.org/drawingml/2006/table">
            <a:tbl>
              <a:tblPr/>
              <a:tblGrid>
                <a:gridCol w="3641725"/>
                <a:gridCol w="2430478"/>
                <a:gridCol w="1857360"/>
              </a:tblGrid>
              <a:tr h="642930">
                <a:tc rowSpan="2"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Unit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'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s type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capacity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parallelism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Analysis time, min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ASPECT</a:t>
                      </a:r>
                      <a:r>
                        <a:rPr kumimoji="0" lang="ru-RU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*)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FAZAN</a:t>
                      </a: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64942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Microcore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4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/ 47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0.02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0.01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8692" name="TextBox 10"/>
          <p:cNvSpPr txBox="1">
            <a:spLocks noChangeArrowheads="1"/>
          </p:cNvSpPr>
          <p:nvPr/>
        </p:nvSpPr>
        <p:spPr bwMode="auto">
          <a:xfrm>
            <a:off x="714375" y="5214938"/>
            <a:ext cx="7215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Console" pitchFamily="49" charset="0"/>
              </a:rPr>
              <a:t> </a:t>
            </a:r>
            <a:r>
              <a:rPr lang="en-US" baseline="30000">
                <a:solidFill>
                  <a:srgbClr val="FFFF00"/>
                </a:solidFill>
                <a:latin typeface="Lucida Sans"/>
              </a:rPr>
              <a:t>*) </a:t>
            </a:r>
            <a:r>
              <a:rPr lang="en-US">
                <a:solidFill>
                  <a:srgbClr val="FFFF00"/>
                </a:solidFill>
                <a:latin typeface="Lucida Sans"/>
              </a:rPr>
              <a:t>for single state of inputs and triggers</a:t>
            </a:r>
            <a:endParaRPr lang="ru-RU">
              <a:solidFill>
                <a:srgbClr val="FFFF00"/>
              </a:solidFill>
              <a:latin typeface="Lucida San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939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Synthesis of SI circuits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714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Based on logical functions that are not self-timed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Balanced by performance and complexity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Minimized indication circuit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Software tools</a:t>
            </a:r>
            <a:endParaRPr lang="ru-RU" sz="3200" b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85750" y="6072188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18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939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Synthesis of SI circuits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714875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F1 = A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 B, F2 = B </a:t>
            </a:r>
            <a:r>
              <a:rPr lang="en-US" sz="3600" b="1" dirty="0" smtClean="0">
                <a:solidFill>
                  <a:srgbClr val="FFFF00"/>
                </a:solidFill>
                <a:sym typeface="Symbol"/>
              </a:rPr>
              <a:t> C</a:t>
            </a:r>
          </a:p>
          <a:p>
            <a:pPr algn="ctr">
              <a:buFont typeface="Wingdings 2" pitchFamily="18" charset="2"/>
              <a:buNone/>
              <a:defRPr/>
            </a:pPr>
            <a:endParaRPr lang="en-US" sz="3200" b="1" dirty="0" smtClean="0">
              <a:solidFill>
                <a:srgbClr val="FFFF00"/>
              </a:solidFill>
              <a:latin typeface="+mj-lt"/>
              <a:sym typeface="Symbol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V1 = A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 B, V2 = B  C,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VB1 = AB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 BB, VB2 = BB  CB,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  <a:sym typeface="Symbol"/>
              </a:rPr>
              <a:t>indications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I1 = A  AB, I2 = B  C  BB  CB</a:t>
            </a:r>
            <a:endParaRPr lang="ru-RU" sz="3600" b="1" dirty="0" smtClean="0">
              <a:solidFill>
                <a:srgbClr val="FFFF00"/>
              </a:solidFill>
              <a:latin typeface="+mj-lt"/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sz="3200" b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57188" y="6072188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1</a:t>
            </a:r>
            <a:r>
              <a:rPr lang="en-US" sz="8000" dirty="0">
                <a:latin typeface="+mn-lt"/>
                <a:cs typeface="+mn-cs"/>
              </a:rPr>
              <a:t>9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28875" y="2143125"/>
            <a:ext cx="4214813" cy="1588"/>
          </a:xfrm>
          <a:prstGeom prst="line">
            <a:avLst/>
          </a:prstGeom>
          <a:ln w="3175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429126" y="2284412"/>
            <a:ext cx="285750" cy="3175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Contents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642938" y="1643063"/>
            <a:ext cx="8153400" cy="4214812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500" b="1" dirty="0" smtClean="0">
                <a:solidFill>
                  <a:srgbClr val="FFFF00"/>
                </a:solidFill>
                <a:latin typeface="+mj-lt"/>
              </a:rPr>
              <a:t>Event-driven analysis of SI-circuits</a:t>
            </a:r>
            <a:endParaRPr lang="ru-RU" sz="3500" b="1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500" b="1" dirty="0" smtClean="0">
                <a:solidFill>
                  <a:srgbClr val="FFFF00"/>
                </a:solidFill>
                <a:latin typeface="+mj-lt"/>
              </a:rPr>
              <a:t>Functional analysis of SI-circuits:</a:t>
            </a:r>
          </a:p>
          <a:p>
            <a:pPr marL="869315" lvl="1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300" b="1" dirty="0" smtClean="0">
                <a:solidFill>
                  <a:srgbClr val="FFFF00"/>
                </a:solidFill>
                <a:latin typeface="+mj-lt"/>
              </a:rPr>
              <a:t>Low level analysis</a:t>
            </a:r>
          </a:p>
          <a:p>
            <a:pPr marL="869315" lvl="1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300" b="1" dirty="0" smtClean="0">
                <a:solidFill>
                  <a:srgbClr val="FFFF00"/>
                </a:solidFill>
                <a:latin typeface="+mj-lt"/>
              </a:rPr>
              <a:t>High level analysis</a:t>
            </a:r>
            <a:endParaRPr lang="en-GB" sz="3300" b="1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500" b="1" dirty="0" smtClean="0">
                <a:solidFill>
                  <a:srgbClr val="FFFF00"/>
                </a:solidFill>
                <a:latin typeface="+mj-lt"/>
              </a:rPr>
              <a:t>Synthesis of SI-circuits</a:t>
            </a:r>
            <a:endParaRPr lang="ru-RU" sz="3500" b="1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500" b="1" dirty="0" smtClean="0">
                <a:solidFill>
                  <a:srgbClr val="FFFF00"/>
                </a:solidFill>
                <a:latin typeface="+mj-lt"/>
              </a:rPr>
              <a:t>Conclusions</a:t>
            </a:r>
            <a:endParaRPr lang="ru-RU" sz="3500" b="1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5857875"/>
            <a:ext cx="8429625" cy="78581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>
                <a:latin typeface="+mn-lt"/>
                <a:cs typeface="+mn-cs"/>
              </a:rPr>
              <a:t>IPI RAS</a:t>
            </a:r>
            <a:r>
              <a:rPr lang="ru-RU" sz="8000" dirty="0">
                <a:latin typeface="+mn-lt"/>
                <a:cs typeface="+mn-cs"/>
              </a:rPr>
              <a:t>                       	 	</a:t>
            </a:r>
            <a:r>
              <a:rPr lang="en-US" sz="8000" dirty="0">
                <a:latin typeface="+mn-lt"/>
                <a:cs typeface="+mn-cs"/>
              </a:rPr>
              <a:t>EWDTS-2015</a:t>
            </a:r>
            <a:r>
              <a:rPr lang="ru-RU" sz="8000" dirty="0">
                <a:latin typeface="+mn-lt"/>
                <a:cs typeface="+mn-cs"/>
              </a:rPr>
              <a:t>			2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428604"/>
            <a:ext cx="8001000" cy="571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Conclusions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71625"/>
            <a:ext cx="8355012" cy="4613275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sz="3200" b="1" dirty="0" smtClean="0">
                <a:solidFill>
                  <a:srgbClr val="FFFF00"/>
                </a:solidFill>
                <a:latin typeface="+mj-lt"/>
              </a:rPr>
              <a:t>The functional approach provides the following advantages:</a:t>
            </a:r>
          </a:p>
          <a:p>
            <a:pPr marL="869315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sz="2800" b="1" dirty="0" smtClean="0">
                <a:solidFill>
                  <a:srgbClr val="FFFF00"/>
                </a:solidFill>
                <a:latin typeface="+mj-lt"/>
              </a:rPr>
              <a:t>Analysis of SI-feature of open circuits</a:t>
            </a:r>
          </a:p>
          <a:p>
            <a:pPr marL="869315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sz="2800" b="1" dirty="0" smtClean="0">
                <a:solidFill>
                  <a:srgbClr val="FFFF00"/>
                </a:solidFill>
                <a:latin typeface="+mj-lt"/>
              </a:rPr>
              <a:t>Hierarchical SI-analysis of VLSI and </a:t>
            </a:r>
            <a:r>
              <a:rPr lang="en-GB" sz="2800" b="1" dirty="0" err="1" smtClean="0">
                <a:solidFill>
                  <a:srgbClr val="FFFF00"/>
                </a:solidFill>
                <a:latin typeface="+mj-lt"/>
              </a:rPr>
              <a:t>SoC</a:t>
            </a:r>
            <a:endParaRPr lang="en-GB" sz="2800" b="1" dirty="0" smtClean="0">
              <a:solidFill>
                <a:srgbClr val="FFFF00"/>
              </a:solidFill>
              <a:latin typeface="+mj-lt"/>
            </a:endParaRPr>
          </a:p>
          <a:p>
            <a:pPr marL="869315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sz="2800" b="1" dirty="0" smtClean="0">
                <a:solidFill>
                  <a:srgbClr val="FFFF00"/>
                </a:solidFill>
                <a:latin typeface="+mj-lt"/>
              </a:rPr>
              <a:t>Synthesis of combinational circuits with dual-rail signals by given criterion of performance or complexity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sz="3200" b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14313" y="6072188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20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357430"/>
            <a:ext cx="8001000" cy="135732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rgbClr val="FFC000"/>
                </a:solidFill>
              </a:rPr>
              <a:t>Thanks!</a:t>
            </a:r>
            <a:endParaRPr lang="en-GB" sz="80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14313" y="592931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21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grpSp>
        <p:nvGrpSpPr>
          <p:cNvPr id="32773" name="Группа 16"/>
          <p:cNvGrpSpPr>
            <a:grpSpLocks/>
          </p:cNvGrpSpPr>
          <p:nvPr/>
        </p:nvGrpSpPr>
        <p:grpSpPr bwMode="auto">
          <a:xfrm>
            <a:off x="3857625" y="3929063"/>
            <a:ext cx="1643063" cy="1500187"/>
            <a:chOff x="3857620" y="3929065"/>
            <a:chExt cx="1643074" cy="1500199"/>
          </a:xfrm>
        </p:grpSpPr>
        <p:sp>
          <p:nvSpPr>
            <p:cNvPr id="6" name="Улыбающееся лицо 5"/>
            <p:cNvSpPr/>
            <p:nvPr/>
          </p:nvSpPr>
          <p:spPr>
            <a:xfrm>
              <a:off x="3857620" y="3929065"/>
              <a:ext cx="1643074" cy="1500199"/>
            </a:xfrm>
            <a:prstGeom prst="smileyFac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438649" y="5108586"/>
              <a:ext cx="422278" cy="196852"/>
            </a:xfrm>
            <a:custGeom>
              <a:avLst/>
              <a:gdLst>
                <a:gd name="connsiteX0" fmla="*/ 0 w 422910"/>
                <a:gd name="connsiteY0" fmla="*/ 0 h 196850"/>
                <a:gd name="connsiteX1" fmla="*/ 57150 w 422910"/>
                <a:gd name="connsiteY1" fmla="*/ 121920 h 196850"/>
                <a:gd name="connsiteX2" fmla="*/ 186690 w 422910"/>
                <a:gd name="connsiteY2" fmla="*/ 190500 h 196850"/>
                <a:gd name="connsiteX3" fmla="*/ 335280 w 422910"/>
                <a:gd name="connsiteY3" fmla="*/ 160020 h 196850"/>
                <a:gd name="connsiteX4" fmla="*/ 422910 w 422910"/>
                <a:gd name="connsiteY4" fmla="*/ 26670 h 19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910" h="196850">
                  <a:moveTo>
                    <a:pt x="0" y="0"/>
                  </a:moveTo>
                  <a:cubicBezTo>
                    <a:pt x="13017" y="45085"/>
                    <a:pt x="26035" y="90170"/>
                    <a:pt x="57150" y="121920"/>
                  </a:cubicBezTo>
                  <a:cubicBezTo>
                    <a:pt x="88265" y="153670"/>
                    <a:pt x="140335" y="184150"/>
                    <a:pt x="186690" y="190500"/>
                  </a:cubicBezTo>
                  <a:cubicBezTo>
                    <a:pt x="233045" y="196850"/>
                    <a:pt x="295910" y="187325"/>
                    <a:pt x="335280" y="160020"/>
                  </a:cubicBezTo>
                  <a:cubicBezTo>
                    <a:pt x="374650" y="132715"/>
                    <a:pt x="398780" y="79692"/>
                    <a:pt x="422910" y="26670"/>
                  </a:cubicBezTo>
                </a:path>
              </a:pathLst>
            </a:cu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572000" y="4857759"/>
              <a:ext cx="46038" cy="4603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714876" y="4857759"/>
              <a:ext cx="46038" cy="4603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>
              <a:stCxn id="6" idx="0"/>
            </p:cNvCxnSpPr>
            <p:nvPr/>
          </p:nvCxnSpPr>
          <p:spPr>
            <a:xfrm rot="16200000" flipH="1" flipV="1">
              <a:off x="4518818" y="4053685"/>
              <a:ext cx="285752" cy="36512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0"/>
            </p:cNvCxnSpPr>
            <p:nvPr/>
          </p:nvCxnSpPr>
          <p:spPr>
            <a:xfrm rot="16200000" flipH="1">
              <a:off x="4589463" y="4017966"/>
              <a:ext cx="285752" cy="107951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0"/>
            </p:cNvCxnSpPr>
            <p:nvPr/>
          </p:nvCxnSpPr>
          <p:spPr>
            <a:xfrm rot="16200000" flipH="1" flipV="1">
              <a:off x="4447381" y="3982247"/>
              <a:ext cx="285752" cy="179388"/>
            </a:xfrm>
            <a:prstGeom prst="line">
              <a:avLst/>
            </a:prstGeom>
            <a:ln w="222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1"/>
            <a:ext cx="6858024" cy="5778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Contacts</a:t>
            </a:r>
            <a:endParaRPr lang="en-GB" sz="4400" dirty="0" smtClean="0">
              <a:solidFill>
                <a:srgbClr val="FFC000"/>
              </a:solidFill>
            </a:endParaRP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1412875"/>
            <a:ext cx="8355012" cy="4968875"/>
          </a:xfrm>
        </p:spPr>
        <p:txBody>
          <a:bodyPr>
            <a:normAutofit fontScale="92500" lnSpcReduction="20000"/>
          </a:bodyPr>
          <a:lstStyle/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Director: academician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Sokolov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I.A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.</a:t>
            </a:r>
            <a:endParaRPr lang="en-US" sz="2800" dirty="0" smtClean="0">
              <a:solidFill>
                <a:srgbClr val="FFFF00"/>
              </a:solidFill>
              <a:latin typeface="+mj-lt"/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Address: Institute of Informatics Problems of the Federal Research Center "Computer Science and Control" of the Russian Academy of Sciences (IPI RAS), Moscow, Russian Federation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, 119333, 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Vavilova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str.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, 44,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b.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2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Tel: +7 (495) 137 34 94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Fax: +7 (495) 930 45 05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E-mail: ISokolov@ipiran.ru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solidFill>
                <a:srgbClr val="FFFF00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Stepchenkov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Y.A.</a:t>
            </a:r>
            <a:r>
              <a:rPr lang="ru-RU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tel. +7 (495) 671 15 20, Ystepchenkov@ipiran.ru					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>
                <a:latin typeface="+mn-lt"/>
                <a:cs typeface="+mn-cs"/>
              </a:rPr>
              <a:t>22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Essence of event-driven analysis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3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7300"/>
          </a:xfrm>
        </p:spPr>
        <p:txBody>
          <a:bodyPr/>
          <a:lstStyle/>
          <a:p>
            <a:pPr indent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Analyzed circuit should be presented in a closed feed-back form: </a:t>
            </a:r>
            <a:br>
              <a:rPr lang="en-US" sz="3200" b="1" dirty="0" smtClean="0">
                <a:solidFill>
                  <a:srgbClr val="FFFF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only outputs and feed-backs</a:t>
            </a:r>
          </a:p>
        </p:txBody>
      </p:sp>
      <p:grpSp>
        <p:nvGrpSpPr>
          <p:cNvPr id="14341" name="Группа 32"/>
          <p:cNvGrpSpPr>
            <a:grpSpLocks/>
          </p:cNvGrpSpPr>
          <p:nvPr/>
        </p:nvGrpSpPr>
        <p:grpSpPr bwMode="auto">
          <a:xfrm>
            <a:off x="2286000" y="3286125"/>
            <a:ext cx="4429125" cy="2786063"/>
            <a:chOff x="2285984" y="2857496"/>
            <a:chExt cx="4429156" cy="2786082"/>
          </a:xfrm>
        </p:grpSpPr>
        <p:sp>
          <p:nvSpPr>
            <p:cNvPr id="31" name="Развернутая стрелка 30"/>
            <p:cNvSpPr/>
            <p:nvPr/>
          </p:nvSpPr>
          <p:spPr>
            <a:xfrm rot="5400000">
              <a:off x="5393537" y="3964785"/>
              <a:ext cx="1285884" cy="785817"/>
            </a:xfrm>
            <a:prstGeom prst="utur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Развернутая стрелка 29"/>
            <p:cNvSpPr/>
            <p:nvPr/>
          </p:nvSpPr>
          <p:spPr>
            <a:xfrm rot="16200000">
              <a:off x="1821638" y="3679033"/>
              <a:ext cx="1928825" cy="1000132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71803" y="2857496"/>
              <a:ext cx="2714644" cy="1214446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57488" y="3214686"/>
              <a:ext cx="3071835" cy="44132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ts val="2400"/>
                </a:spcBef>
                <a:spcAft>
                  <a:spcPts val="2400"/>
                </a:spcAft>
                <a:defRPr/>
              </a:pPr>
              <a:r>
                <a:rPr lang="en-US" b="1" dirty="0">
                  <a:latin typeface="Lucida Sans"/>
                </a:rPr>
                <a:t>Analyzed circuit</a:t>
              </a:r>
              <a:endParaRPr lang="ru-RU" b="1" dirty="0">
                <a:latin typeface="Lucida San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71803" y="4429132"/>
              <a:ext cx="2714644" cy="1214446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57488" y="4786322"/>
              <a:ext cx="3071835" cy="44132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ts val="2400"/>
                </a:spcBef>
                <a:spcAft>
                  <a:spcPts val="2400"/>
                </a:spcAft>
                <a:defRPr/>
              </a:pPr>
              <a:r>
                <a:rPr lang="en-US" b="1" dirty="0">
                  <a:latin typeface="Lucida Sans"/>
                </a:rPr>
                <a:t>Feed-back</a:t>
              </a:r>
              <a:endParaRPr lang="ru-RU" b="1" dirty="0">
                <a:latin typeface="Lucida Sans"/>
              </a:endParaRPr>
            </a:p>
          </p:txBody>
        </p:sp>
        <p:sp>
          <p:nvSpPr>
            <p:cNvPr id="32" name="Стрелка вправо 31"/>
            <p:cNvSpPr/>
            <p:nvPr/>
          </p:nvSpPr>
          <p:spPr>
            <a:xfrm>
              <a:off x="5786447" y="3143248"/>
              <a:ext cx="928693" cy="357190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Problems of event-driven analysis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4</a:t>
            </a:r>
            <a: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  <a:t/>
            </a:r>
            <a:br>
              <a:rPr lang="ru-RU" sz="6400" dirty="0">
                <a:solidFill>
                  <a:srgbClr val="7030A0"/>
                </a:solidFill>
                <a:latin typeface="+mn-lt"/>
                <a:cs typeface="+mn-cs"/>
              </a:rPr>
            </a:b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45135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Analysis is carried out only for one initial state – completeness is far of practical needs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Exponential dependence of the computational complexity on the number of elements and degree of parallelism</a:t>
            </a:r>
            <a:endParaRPr lang="ru-RU" sz="3200" b="1" dirty="0" smtClean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14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Event-driven analysis: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Change Diagrams, part 1 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5750" y="6072188"/>
            <a:ext cx="8572500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en-US" sz="8000" dirty="0">
                <a:latin typeface="+mn-lt"/>
                <a:cs typeface="+mn-cs"/>
              </a:rPr>
              <a:t>			5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75" y="1928813"/>
          <a:ext cx="6929487" cy="3804077"/>
        </p:xfrm>
        <a:graphic>
          <a:graphicData uri="http://schemas.openxmlformats.org/drawingml/2006/table">
            <a:tbl>
              <a:tblPr/>
              <a:tblGrid>
                <a:gridCol w="1553857"/>
                <a:gridCol w="816512"/>
                <a:gridCol w="1980740"/>
                <a:gridCol w="942249"/>
                <a:gridCol w="1636129"/>
              </a:tblGrid>
              <a:tr h="857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Circuit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j-lt"/>
                          <a:ea typeface="Times New Roman"/>
                          <a:cs typeface="Times New Roman"/>
                        </a:rPr>
                        <a:t>Micro-pipeline 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control queue 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Asynchronous </a:t>
                      </a:r>
                      <a:r>
                        <a:rPr lang="en-US" sz="2400" dirty="0" smtClean="0">
                          <a:latin typeface="+mj-lt"/>
                          <a:ea typeface="Times New Roman"/>
                          <a:cs typeface="Times New Roman"/>
                        </a:rPr>
                        <a:t>switch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8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CAD Tool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pc="-10" dirty="0">
                          <a:latin typeface="+mj-lt"/>
                          <a:ea typeface="Times New Roman"/>
                          <a:cs typeface="Times New Roman"/>
                        </a:rPr>
                        <a:t>Time, sec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Memory </a:t>
                      </a:r>
                      <a:r>
                        <a:rPr lang="en-US" sz="2400" dirty="0" smtClean="0">
                          <a:latin typeface="+mj-lt"/>
                          <a:ea typeface="Times New Roman"/>
                          <a:cs typeface="Times New Roman"/>
                        </a:rPr>
                        <a:t>/ disk </a:t>
                      </a:r>
                      <a:r>
                        <a:rPr lang="en-US" sz="2400" dirty="0" err="1">
                          <a:latin typeface="+mj-lt"/>
                          <a:ea typeface="Times New Roman"/>
                          <a:cs typeface="Times New Roman"/>
                        </a:rPr>
                        <a:t>swaping</a:t>
                      </a: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Time,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sec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Memory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TRANAL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400 Kbytes /+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0.28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100 Kbytes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VERDECT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22 Mbytes /</a:t>
                      </a:r>
                      <a:r>
                        <a:rPr lang="en-US" sz="2400" spc="-10">
                          <a:latin typeface="+mj-lt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0.99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122 Kbytes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TRASPEC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100 Kbytes /</a:t>
                      </a:r>
                      <a:r>
                        <a:rPr lang="en-US" sz="2400" spc="-10">
                          <a:latin typeface="+mj-lt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j-lt"/>
                          <a:ea typeface="Times New Roman"/>
                          <a:cs typeface="Times New Roman"/>
                        </a:rPr>
                        <a:t>0.38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  <a:cs typeface="Times New Roman"/>
                        </a:rPr>
                        <a:t>100 Kbytes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14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Event-driven analysis: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Change Diagrams, part 2 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5750" y="6072188"/>
            <a:ext cx="8572500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en-US" sz="8000" dirty="0">
                <a:latin typeface="+mn-lt"/>
                <a:cs typeface="+mn-cs"/>
              </a:rPr>
              <a:t>			6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graphicFrame>
        <p:nvGraphicFramePr>
          <p:cNvPr id="7" name="Содержимое 6"/>
          <p:cNvGraphicFramePr>
            <a:graphicFrameLocks/>
          </p:cNvGraphicFramePr>
          <p:nvPr/>
        </p:nvGraphicFramePr>
        <p:xfrm>
          <a:off x="642938" y="2286000"/>
          <a:ext cx="7858180" cy="3409484"/>
        </p:xfrm>
        <a:graphic>
          <a:graphicData uri="http://schemas.openxmlformats.org/drawingml/2006/table">
            <a:tbl>
              <a:tblPr/>
              <a:tblGrid>
                <a:gridCol w="1439627"/>
                <a:gridCol w="1025756"/>
                <a:gridCol w="1598395"/>
                <a:gridCol w="2247742"/>
                <a:gridCol w="1546660"/>
              </a:tblGrid>
              <a:tr h="1285884">
                <a:tc>
                  <a:txBody>
                    <a:bodyPr/>
                    <a:lstStyle/>
                    <a:p>
                      <a:pPr indent="15557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Lucida Sans"/>
                          <a:ea typeface="Times New Roman"/>
                          <a:cs typeface="Times New Roman"/>
                        </a:rPr>
                        <a:t>CAD </a:t>
                      </a:r>
                      <a:r>
                        <a:rPr lang="ru-RU" sz="2400" dirty="0" err="1">
                          <a:latin typeface="Lucida Sans"/>
                          <a:ea typeface="Times New Roman"/>
                          <a:cs typeface="Times New Roman"/>
                        </a:rPr>
                        <a:t>tools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55575" algn="ctr">
                        <a:spcAft>
                          <a:spcPts val="0"/>
                        </a:spcAft>
                      </a:pPr>
                      <a:r>
                        <a:rPr lang="en-US" sz="2400" spc="-10" dirty="0" err="1">
                          <a:latin typeface="Lucida Sans"/>
                          <a:ea typeface="Times New Roman"/>
                          <a:cs typeface="Times New Roman"/>
                        </a:rPr>
                        <a:t>Paral-lelism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5557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Lucida Sans"/>
                          <a:ea typeface="Times New Roman"/>
                          <a:cs typeface="Times New Roman"/>
                        </a:rPr>
                        <a:t>Circuit level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55575" algn="ctr">
                        <a:spcAft>
                          <a:spcPts val="0"/>
                        </a:spcAft>
                      </a:pPr>
                      <a:r>
                        <a:rPr lang="en-US" sz="2400" spc="-30" dirty="0">
                          <a:latin typeface="Lucida Sans"/>
                          <a:ea typeface="Times New Roman"/>
                          <a:cs typeface="Times New Roman"/>
                        </a:rPr>
                        <a:t>Memory for state</a:t>
                      </a:r>
                      <a:r>
                        <a:rPr lang="ru-RU" sz="2400" spc="-30" dirty="0">
                          <a:latin typeface="Lucida Sans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spc="-30" dirty="0" err="1">
                          <a:latin typeface="Lucida Sans"/>
                          <a:ea typeface="Times New Roman"/>
                          <a:cs typeface="Times New Roman"/>
                        </a:rPr>
                        <a:t>Gbyte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pc="-20" dirty="0">
                          <a:latin typeface="Lucida Sans"/>
                          <a:ea typeface="Times New Roman"/>
                          <a:cs typeface="Times New Roman"/>
                        </a:rPr>
                        <a:t>Number of states per hour, 10</a:t>
                      </a:r>
                      <a:r>
                        <a:rPr lang="en-US" sz="2400" spc="-20" baseline="30000" dirty="0">
                          <a:latin typeface="Lucida Sans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77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20">
                          <a:latin typeface="Lucida Sans"/>
                          <a:ea typeface="Times New Roman"/>
                          <a:cs typeface="Times New Roman"/>
                        </a:rPr>
                        <a:t>TRANAL</a:t>
                      </a:r>
                      <a:endParaRPr lang="ru-RU" sz="240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Lucida Sans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400">
                          <a:latin typeface="Lucida San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>
                          <a:latin typeface="Lucida Sans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pc="-20">
                          <a:latin typeface="Lucida Sans"/>
                          <a:ea typeface="Times New Roman"/>
                          <a:cs typeface="Times New Roman"/>
                        </a:rPr>
                        <a:t>cells</a:t>
                      </a:r>
                      <a:endParaRPr lang="ru-RU" sz="240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Lucida Sans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dirty="0">
                          <a:latin typeface="Lucida Sans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dirty="0">
                          <a:latin typeface="Lucida Sans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Lucida Sans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dirty="0">
                          <a:latin typeface="Lucida Sans"/>
                          <a:ea typeface="Times New Roman"/>
                          <a:cs typeface="Times New Roman"/>
                        </a:rPr>
                        <a:t>.3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73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20">
                          <a:latin typeface="Lucida Sans"/>
                          <a:ea typeface="Times New Roman"/>
                          <a:cs typeface="Times New Roman"/>
                        </a:rPr>
                        <a:t>BTRAN</a:t>
                      </a:r>
                      <a:endParaRPr lang="ru-RU" sz="240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20" dirty="0" smtClean="0">
                          <a:latin typeface="Lucida Sans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en-US" sz="2400" spc="-20" dirty="0" smtClean="0">
                          <a:latin typeface="Lucida San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spc="-20" dirty="0" smtClean="0">
                          <a:latin typeface="Lucida Sans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pc="-20">
                          <a:latin typeface="Lucida Sans"/>
                          <a:ea typeface="Times New Roman"/>
                          <a:cs typeface="Times New Roman"/>
                        </a:rPr>
                        <a:t>modules</a:t>
                      </a:r>
                      <a:endParaRPr lang="ru-RU" sz="240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20" dirty="0">
                          <a:latin typeface="Lucida Sans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pc="-20" dirty="0">
                          <a:latin typeface="Lucida Sans"/>
                          <a:ea typeface="Times New Roman"/>
                          <a:cs typeface="Times New Roman"/>
                        </a:rPr>
                        <a:t>1.0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73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Lucida Sans"/>
                          <a:ea typeface="Times New Roman"/>
                          <a:cs typeface="Times New Roman"/>
                        </a:rPr>
                        <a:t>ASYAN</a:t>
                      </a:r>
                      <a:endParaRPr lang="ru-RU" sz="240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Lucida Sans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en-US" sz="2400" dirty="0" smtClean="0">
                          <a:latin typeface="Lucida San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dirty="0" smtClean="0">
                          <a:latin typeface="Lucida Sans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 dirty="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Lucida Sans"/>
                          <a:ea typeface="Times New Roman"/>
                          <a:cs typeface="Times New Roman"/>
                        </a:rPr>
                        <a:t>blocks</a:t>
                      </a:r>
                      <a:endParaRPr lang="ru-RU" sz="2400">
                        <a:latin typeface="Lucida Sans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Lucida Sans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Lucida Sans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14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C000"/>
                </a:solidFill>
              </a:rPr>
              <a:t>Event-driven analysis: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software tools from IPI RAS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5750" y="6072188"/>
            <a:ext cx="8572500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en-US" sz="8000" dirty="0">
                <a:latin typeface="+mn-lt"/>
                <a:cs typeface="+mn-cs"/>
              </a:rPr>
              <a:t>			7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75" y="1785938"/>
          <a:ext cx="7929563" cy="3787776"/>
        </p:xfrm>
        <a:graphic>
          <a:graphicData uri="http://schemas.openxmlformats.org/drawingml/2006/table">
            <a:tbl>
              <a:tblPr/>
              <a:tblGrid>
                <a:gridCol w="3641725"/>
                <a:gridCol w="1328738"/>
                <a:gridCol w="1479550"/>
                <a:gridCol w="1479550"/>
              </a:tblGrid>
              <a:tr h="422275">
                <a:tc rowSpan="2"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Unit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'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s type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capacity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parallelism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Analysis time, min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*)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BTRAN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ASYAN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ASPECT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Binary counter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 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/ 1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01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0.12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0.02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Shift register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 4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4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0.21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0.97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0.02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Microcore –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/ 47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0.53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0.02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ALU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 64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/ 293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0.14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Divider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 16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/ 330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1588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Divider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– 64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 / 1024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−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5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/>
                          <a:cs typeface="Times New Roman" pitchFamily="18" charset="0"/>
                        </a:rPr>
                        <a:t>27360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480" name="TextBox 10"/>
          <p:cNvSpPr txBox="1">
            <a:spLocks noChangeArrowheads="1"/>
          </p:cNvSpPr>
          <p:nvPr/>
        </p:nvSpPr>
        <p:spPr bwMode="auto">
          <a:xfrm>
            <a:off x="571500" y="5715000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Console" pitchFamily="49" charset="0"/>
              </a:rPr>
              <a:t> </a:t>
            </a:r>
            <a:r>
              <a:rPr lang="en-US" baseline="30000">
                <a:solidFill>
                  <a:srgbClr val="FFFF00"/>
                </a:solidFill>
                <a:latin typeface="Lucida Sans"/>
              </a:rPr>
              <a:t>*) </a:t>
            </a:r>
            <a:r>
              <a:rPr lang="en-US">
                <a:solidFill>
                  <a:srgbClr val="FFFF00"/>
                </a:solidFill>
                <a:latin typeface="Lucida Sans"/>
              </a:rPr>
              <a:t>for single state of inputs and triggers</a:t>
            </a:r>
            <a:endParaRPr lang="ru-RU">
              <a:solidFill>
                <a:srgbClr val="FFFF00"/>
              </a:solidFill>
              <a:latin typeface="Lucida San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786874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Functional approach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215063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8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94287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Analyzes the equations of circuits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Deals with the open circuits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Takes into account a nature of speed-independent circuits:</a:t>
            </a:r>
          </a:p>
          <a:p>
            <a:pPr lvl="1"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ST-coding of data</a:t>
            </a:r>
          </a:p>
          <a:p>
            <a:pPr lvl="1"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Two-phase operation discipline (work phase and spacer one)</a:t>
            </a:r>
          </a:p>
          <a:p>
            <a:pPr lvl="1"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Signal indication, and so 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786874" cy="12858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</a:rPr>
              <a:t>Functional approach: 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SI circuit definition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85750" y="6072188"/>
            <a:ext cx="8429625" cy="7858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8000" dirty="0"/>
              <a:t>IPI RAS</a:t>
            </a:r>
            <a:r>
              <a:rPr lang="ru-RU" sz="8000" dirty="0"/>
              <a:t> </a:t>
            </a:r>
            <a:r>
              <a:rPr lang="en-US" sz="8000" dirty="0"/>
              <a:t>			EWDTS-2015 </a:t>
            </a:r>
            <a:r>
              <a:rPr lang="ru-RU" sz="8000" dirty="0">
                <a:latin typeface="+mn-lt"/>
                <a:cs typeface="+mn-cs"/>
              </a:rPr>
              <a:t>			</a:t>
            </a:r>
            <a:r>
              <a:rPr lang="en-US" sz="8000" dirty="0">
                <a:latin typeface="+mn-lt"/>
                <a:cs typeface="+mn-cs"/>
              </a:rPr>
              <a:t>9</a:t>
            </a:r>
            <a:endParaRPr lang="ru-RU" sz="640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30835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Absence of races for any finite delay of the elements </a:t>
            </a:r>
          </a:p>
          <a:p>
            <a:pPr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Indicativeness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of all inputs, outputs and internal signals </a:t>
            </a:r>
          </a:p>
        </p:txBody>
      </p:sp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428625" y="1643063"/>
            <a:ext cx="8229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16000" eaLnBrk="0" hangingPunct="0">
              <a:spcBef>
                <a:spcPct val="20000"/>
              </a:spcBef>
              <a:buClr>
                <a:srgbClr val="F9F9F9"/>
              </a:buClr>
              <a:buSzPct val="65000"/>
              <a:defRPr/>
            </a:pPr>
            <a:r>
              <a:rPr lang="en-US" sz="3600" b="1" dirty="0">
                <a:solidFill>
                  <a:srgbClr val="FFFF00"/>
                </a:solidFill>
                <a:latin typeface="+mj-lt"/>
                <a:cs typeface="+mn-cs"/>
              </a:rPr>
              <a:t>An open circuit possessing two features:</a:t>
            </a:r>
            <a:endParaRPr lang="en-US" sz="4000" b="1" dirty="0">
              <a:solidFill>
                <a:srgbClr val="FFFF00"/>
              </a:solidFill>
              <a:latin typeface="Arial" pitchFamily="34" charset="0"/>
              <a:ea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6168</TotalTime>
  <Words>708</Words>
  <Application>Microsoft Office PowerPoint</Application>
  <PresentationFormat>Экран (4:3)</PresentationFormat>
  <Paragraphs>216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Functional Approach in Self-Timed Circuit Design</vt:lpstr>
      <vt:lpstr>Contents</vt:lpstr>
      <vt:lpstr>Essence of event-driven analysis</vt:lpstr>
      <vt:lpstr>Problems of event-driven analysis</vt:lpstr>
      <vt:lpstr>Event-driven analysis:  Change Diagrams, part 1 </vt:lpstr>
      <vt:lpstr>Event-driven analysis:  Change Diagrams, part 2 </vt:lpstr>
      <vt:lpstr>Event-driven analysis:  software tools from IPI RAS</vt:lpstr>
      <vt:lpstr>Functional approach</vt:lpstr>
      <vt:lpstr>Functional approach:  SI circuit definition</vt:lpstr>
      <vt:lpstr>Functional approach: hierarchical analysis</vt:lpstr>
      <vt:lpstr>Low level analysis</vt:lpstr>
      <vt:lpstr>Low level analysis:  races control</vt:lpstr>
      <vt:lpstr>Low level analysis:   races control</vt:lpstr>
      <vt:lpstr>Low level analysis:   races control</vt:lpstr>
      <vt:lpstr>Low level analysis:  connection control</vt:lpstr>
      <vt:lpstr>High level analysis:  checking lists &amp; attributes</vt:lpstr>
      <vt:lpstr>Functional analysis via  Event-driven analysis</vt:lpstr>
      <vt:lpstr>Synthesis of SI circuits</vt:lpstr>
      <vt:lpstr>Synthesis of SI circuits</vt:lpstr>
      <vt:lpstr>Conclusions</vt:lpstr>
      <vt:lpstr>Thanks!</vt:lpstr>
      <vt:lpstr>Contacts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Степченков Дмитрий Юрьевич</cp:lastModifiedBy>
  <cp:revision>222</cp:revision>
  <dcterms:created xsi:type="dcterms:W3CDTF">2000-11-06T16:35:25Z</dcterms:created>
  <dcterms:modified xsi:type="dcterms:W3CDTF">2015-10-06T10:09:41Z</dcterms:modified>
</cp:coreProperties>
</file>