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8" r:id="rId2"/>
    <p:sldId id="259" r:id="rId3"/>
    <p:sldId id="308" r:id="rId4"/>
    <p:sldId id="276" r:id="rId5"/>
    <p:sldId id="330" r:id="rId6"/>
    <p:sldId id="305" r:id="rId7"/>
    <p:sldId id="317" r:id="rId8"/>
    <p:sldId id="331" r:id="rId9"/>
    <p:sldId id="332" r:id="rId10"/>
    <p:sldId id="326" r:id="rId11"/>
    <p:sldId id="282" r:id="rId12"/>
    <p:sldId id="320" r:id="rId13"/>
    <p:sldId id="321" r:id="rId14"/>
    <p:sldId id="284" r:id="rId15"/>
    <p:sldId id="291" r:id="rId16"/>
    <p:sldId id="322" r:id="rId17"/>
    <p:sldId id="323" r:id="rId18"/>
    <p:sldId id="325" r:id="rId19"/>
    <p:sldId id="329" r:id="rId20"/>
    <p:sldId id="314" r:id="rId21"/>
    <p:sldId id="324" r:id="rId22"/>
    <p:sldId id="275" r:id="rId23"/>
  </p:sldIdLst>
  <p:sldSz cx="9144000" cy="6858000" type="screen4x3"/>
  <p:notesSz cx="6623050" cy="98107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Times New Roman Cyr" charset="-5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Times New Roman Cyr" charset="-5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Times New Roman Cyr" charset="-5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Times New Roman Cyr" charset="-5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Times New Roman Cyr" charset="-52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Times New Roman Cyr" charset="-52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Times New Roman Cyr" charset="-52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Times New Roman Cyr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3366"/>
    <a:srgbClr val="003399"/>
    <a:srgbClr val="000099"/>
    <a:srgbClr val="DDBD83"/>
    <a:srgbClr val="FFFFFF"/>
    <a:srgbClr val="C0FE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1" autoAdjust="0"/>
    <p:restoredTop sz="94744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8.xml"/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75188"/>
            <a:ext cx="48577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051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25525" y="85725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>
                <a:gamma/>
                <a:tint val="10196"/>
                <a:invGamma/>
              </a:schemeClr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533400" y="3289300"/>
            <a:ext cx="8305800" cy="259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defTabSz="762000" eaLnBrk="0" hangingPunct="0">
              <a:spcBef>
                <a:spcPct val="20000"/>
              </a:spcBef>
              <a:buFontTx/>
              <a:buChar char="•"/>
            </a:pPr>
            <a:r>
              <a:rPr lang="ru-RU" sz="2200" b="1">
                <a:solidFill>
                  <a:srgbClr val="280049"/>
                </a:solidFill>
                <a:latin typeface="Times New Roman" pitchFamily="18" charset="0"/>
              </a:rPr>
              <a:t>Адрес</a:t>
            </a:r>
            <a:r>
              <a:rPr lang="en-US" sz="2200">
                <a:solidFill>
                  <a:srgbClr val="280049"/>
                </a:solidFill>
                <a:latin typeface="Times New Roman" pitchFamily="18" charset="0"/>
              </a:rPr>
              <a:t> :</a:t>
            </a:r>
          </a:p>
          <a:p>
            <a:pPr marL="742950" lvl="1" indent="-285750" defTabSz="762000" eaLnBrk="0" hangingPunct="0">
              <a:spcBef>
                <a:spcPct val="20000"/>
              </a:spcBef>
            </a:pPr>
            <a:r>
              <a:rPr lang="ru-RU" sz="2200" b="1">
                <a:solidFill>
                  <a:schemeClr val="tx1"/>
                </a:solidFill>
                <a:latin typeface="Times New Roman" pitchFamily="18" charset="0"/>
              </a:rPr>
              <a:t>Институт проблем информатики РАН</a:t>
            </a:r>
            <a:r>
              <a:rPr lang="en-US" sz="2200" b="1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ru-RU" sz="2200" b="1">
                <a:solidFill>
                  <a:schemeClr val="tx1"/>
                </a:solidFill>
                <a:latin typeface="Times New Roman" pitchFamily="18" charset="0"/>
              </a:rPr>
              <a:t>ул</a:t>
            </a:r>
            <a:r>
              <a:rPr lang="en-US" sz="2200" b="1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ru-RU" sz="2200" b="1">
                <a:solidFill>
                  <a:schemeClr val="tx1"/>
                </a:solidFill>
                <a:latin typeface="Times New Roman" pitchFamily="18" charset="0"/>
              </a:rPr>
              <a:t>Вавилова </a:t>
            </a:r>
            <a:r>
              <a:rPr lang="en-US" sz="2200" b="1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ru-RU" sz="2200" b="1">
                <a:solidFill>
                  <a:schemeClr val="tx1"/>
                </a:solidFill>
                <a:latin typeface="Times New Roman" pitchFamily="18" charset="0"/>
              </a:rPr>
              <a:t>д</a:t>
            </a:r>
            <a:r>
              <a:rPr lang="en-US" sz="2200" b="1">
                <a:solidFill>
                  <a:schemeClr val="tx1"/>
                </a:solidFill>
                <a:latin typeface="Times New Roman" pitchFamily="18" charset="0"/>
              </a:rPr>
              <a:t>. 44</a:t>
            </a:r>
            <a:r>
              <a:rPr lang="ru-RU" sz="2200" b="1">
                <a:solidFill>
                  <a:schemeClr val="tx1"/>
                </a:solidFill>
                <a:latin typeface="Times New Roman" pitchFamily="18" charset="0"/>
              </a:rPr>
              <a:t>, корпус 2, </a:t>
            </a:r>
            <a:r>
              <a:rPr lang="en-US" sz="2200" b="1">
                <a:solidFill>
                  <a:schemeClr val="tx1"/>
                </a:solidFill>
                <a:latin typeface="Times New Roman" pitchFamily="18" charset="0"/>
              </a:rPr>
              <a:t>117900  </a:t>
            </a:r>
            <a:r>
              <a:rPr lang="ru-RU" sz="2200" b="1">
                <a:solidFill>
                  <a:schemeClr val="tx1"/>
                </a:solidFill>
                <a:latin typeface="Times New Roman" pitchFamily="18" charset="0"/>
              </a:rPr>
              <a:t>Москва</a:t>
            </a:r>
            <a:r>
              <a:rPr lang="en-US" sz="2200" b="1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ru-RU" sz="2200" b="1">
                <a:solidFill>
                  <a:schemeClr val="tx1"/>
                </a:solidFill>
                <a:latin typeface="Times New Roman" pitchFamily="18" charset="0"/>
              </a:rPr>
              <a:t>Россия</a:t>
            </a:r>
            <a:endParaRPr lang="en-US" sz="2200" b="1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defTabSz="762000" eaLnBrk="0" hangingPunct="0">
              <a:spcBef>
                <a:spcPct val="20000"/>
              </a:spcBef>
              <a:buFontTx/>
              <a:buChar char="•"/>
            </a:pPr>
            <a:r>
              <a:rPr lang="ru-RU" sz="2200" b="1">
                <a:solidFill>
                  <a:srgbClr val="280049"/>
                </a:solidFill>
                <a:latin typeface="Times New Roman" pitchFamily="18" charset="0"/>
              </a:rPr>
              <a:t>Телефон</a:t>
            </a:r>
            <a:r>
              <a:rPr lang="en-US" sz="2200">
                <a:solidFill>
                  <a:srgbClr val="280049"/>
                </a:solidFill>
                <a:latin typeface="Times New Roman" pitchFamily="18" charset="0"/>
              </a:rPr>
              <a:t> :</a:t>
            </a:r>
            <a:r>
              <a:rPr lang="en-US" sz="2200" b="1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200">
                <a:solidFill>
                  <a:schemeClr val="tx1"/>
                </a:solidFill>
                <a:latin typeface="Times New Roman" pitchFamily="18" charset="0"/>
              </a:rPr>
              <a:t>7 (095) </a:t>
            </a:r>
            <a:r>
              <a:rPr lang="en-US" sz="2200" b="1">
                <a:solidFill>
                  <a:schemeClr val="tx1"/>
                </a:solidFill>
                <a:latin typeface="Times New Roman" pitchFamily="18" charset="0"/>
              </a:rPr>
              <a:t>135 43 20</a:t>
            </a:r>
            <a:endParaRPr lang="en-US" sz="220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defTabSz="762000" eaLnBrk="0" hangingPunct="0">
              <a:spcBef>
                <a:spcPct val="20000"/>
              </a:spcBef>
              <a:buFontTx/>
              <a:buChar char="•"/>
            </a:pPr>
            <a:r>
              <a:rPr lang="en-US" sz="2200" b="1">
                <a:solidFill>
                  <a:srgbClr val="280049"/>
                </a:solidFill>
                <a:latin typeface="Times New Roman" pitchFamily="18" charset="0"/>
              </a:rPr>
              <a:t>Fax</a:t>
            </a:r>
            <a:r>
              <a:rPr lang="en-US" sz="2200">
                <a:solidFill>
                  <a:srgbClr val="280049"/>
                </a:solidFill>
                <a:latin typeface="Times New Roman" pitchFamily="18" charset="0"/>
              </a:rPr>
              <a:t> :</a:t>
            </a:r>
            <a:r>
              <a:rPr lang="en-US" sz="2200" b="1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200">
                <a:solidFill>
                  <a:schemeClr val="tx1"/>
                </a:solidFill>
                <a:latin typeface="Times New Roman" pitchFamily="18" charset="0"/>
              </a:rPr>
              <a:t>7 (095) </a:t>
            </a:r>
            <a:r>
              <a:rPr lang="en-US" sz="2200" b="1">
                <a:solidFill>
                  <a:schemeClr val="tx1"/>
                </a:solidFill>
                <a:latin typeface="Times New Roman" pitchFamily="18" charset="0"/>
              </a:rPr>
              <a:t>930 45 05</a:t>
            </a:r>
          </a:p>
          <a:p>
            <a:pPr marL="342900" indent="-342900" defTabSz="762000" eaLnBrk="0" hangingPunct="0">
              <a:spcBef>
                <a:spcPct val="20000"/>
              </a:spcBef>
              <a:buFontTx/>
              <a:buChar char="•"/>
            </a:pPr>
            <a:r>
              <a:rPr lang="en-US" sz="2200" b="1">
                <a:solidFill>
                  <a:srgbClr val="280049"/>
                </a:solidFill>
                <a:latin typeface="Times New Roman" pitchFamily="18" charset="0"/>
              </a:rPr>
              <a:t>E-mail</a:t>
            </a:r>
            <a:r>
              <a:rPr lang="en-US" sz="2200">
                <a:solidFill>
                  <a:srgbClr val="280049"/>
                </a:solidFill>
                <a:latin typeface="Times New Roman" pitchFamily="18" charset="0"/>
              </a:rPr>
              <a:t> :</a:t>
            </a:r>
            <a:r>
              <a:rPr lang="en-US" sz="220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200" b="1">
                <a:solidFill>
                  <a:schemeClr val="tx1"/>
                </a:solidFill>
                <a:latin typeface="Times New Roman" pitchFamily="18" charset="0"/>
              </a:rPr>
              <a:t>Ystepchenkov@ipiran.ru </a:t>
            </a:r>
          </a:p>
        </p:txBody>
      </p:sp>
      <p:grpSp>
        <p:nvGrpSpPr>
          <p:cNvPr id="58378" name="Group 10"/>
          <p:cNvGrpSpPr>
            <a:grpSpLocks/>
          </p:cNvGrpSpPr>
          <p:nvPr/>
        </p:nvGrpSpPr>
        <p:grpSpPr bwMode="auto">
          <a:xfrm>
            <a:off x="574675" y="104775"/>
            <a:ext cx="7897813" cy="723900"/>
            <a:chOff x="362" y="66"/>
            <a:chExt cx="4975" cy="456"/>
          </a:xfrm>
        </p:grpSpPr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381" name="Freeform 13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2" name="Freeform 14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3" name="Rectangle 15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58385" name="Rectangle 17"/>
          <p:cNvSpPr>
            <a:spLocks noGrp="1" noChangeArrowheads="1"/>
          </p:cNvSpPr>
          <p:nvPr>
            <p:ph type="title"/>
          </p:nvPr>
        </p:nvSpPr>
        <p:spPr>
          <a:xfrm>
            <a:off x="914400" y="1177925"/>
            <a:ext cx="7086600" cy="3714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200" b="1" noProof="1">
                <a:solidFill>
                  <a:srgbClr val="000000"/>
                </a:solidFill>
              </a:rPr>
              <a:t>Опыт разработки самосинхронного ядра микроконтроллера на базовом матричном кристалле</a:t>
            </a:r>
            <a:endParaRPr lang="ru-RU" sz="2200" b="1" noProof="1">
              <a:solidFill>
                <a:srgbClr val="000000"/>
              </a:solidFill>
              <a:latin typeface="Times New Roman Cyr" charset="-52"/>
            </a:endParaRPr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468313" y="2171700"/>
            <a:ext cx="8523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463" tIns="0" rIns="17463" bIns="0"/>
          <a:lstStyle/>
          <a:p>
            <a:pPr marL="571500" lvl="1" defTabSz="762000">
              <a:spcBef>
                <a:spcPct val="50000"/>
              </a:spcBef>
            </a:pPr>
            <a:r>
              <a:rPr lang="ru-RU" sz="2200" b="1" i="1" noProof="1">
                <a:solidFill>
                  <a:srgbClr val="003366"/>
                </a:solidFill>
                <a:latin typeface="Times New Roman" pitchFamily="18" charset="0"/>
              </a:rPr>
              <a:t>Ю. А. Степченков, В. C. Петрухин, Ю. Г. Дьяченко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214563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grpSp>
        <p:nvGrpSpPr>
          <p:cNvPr id="55396" name="Group 100"/>
          <p:cNvGrpSpPr>
            <a:grpSpLocks/>
          </p:cNvGrpSpPr>
          <p:nvPr/>
        </p:nvGrpSpPr>
        <p:grpSpPr bwMode="auto">
          <a:xfrm>
            <a:off x="576263" y="104775"/>
            <a:ext cx="7896225" cy="723900"/>
            <a:chOff x="362" y="66"/>
            <a:chExt cx="4975" cy="456"/>
          </a:xfrm>
        </p:grpSpPr>
        <p:sp>
          <p:nvSpPr>
            <p:cNvPr id="55397" name="Rectangle 101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55398" name="Rectangle 102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99" name="Freeform 103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00" name="Freeform 104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01" name="Rectangle 105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55404" name="Rectangle 108"/>
          <p:cNvSpPr>
            <a:spLocks noGrp="1" noChangeArrowheads="1"/>
          </p:cNvSpPr>
          <p:nvPr>
            <p:ph type="title"/>
          </p:nvPr>
        </p:nvSpPr>
        <p:spPr>
          <a:xfrm>
            <a:off x="914400" y="695325"/>
            <a:ext cx="6781800" cy="371475"/>
          </a:xfrm>
          <a:noFill/>
          <a:ln/>
        </p:spPr>
        <p:txBody>
          <a:bodyPr lIns="18000" tIns="7200" rIns="18000" bIns="7200"/>
          <a:lstStyle/>
          <a:p>
            <a:pPr>
              <a:lnSpc>
                <a:spcPct val="70000"/>
              </a:lnSpc>
            </a:pPr>
            <a:r>
              <a:rPr lang="ru-RU" sz="2200" b="1">
                <a:solidFill>
                  <a:schemeClr val="tx1"/>
                </a:solidFill>
                <a:cs typeface="Times New Roman" pitchFamily="18" charset="0"/>
              </a:rPr>
              <a:t>Форма реализации индикаторных </a:t>
            </a:r>
            <a:r>
              <a:rPr lang="en-US" sz="2200" b="1">
                <a:solidFill>
                  <a:schemeClr val="tx1"/>
                </a:solidFill>
                <a:cs typeface="Times New Roman" pitchFamily="18" charset="0"/>
              </a:rPr>
              <a:t>G</a:t>
            </a:r>
            <a:r>
              <a:rPr lang="ru-RU" sz="2200" b="1">
                <a:solidFill>
                  <a:schemeClr val="tx1"/>
                </a:solidFill>
                <a:cs typeface="Times New Roman" pitchFamily="18" charset="0"/>
              </a:rPr>
              <a:t>-триггеров</a:t>
            </a:r>
            <a:br>
              <a:rPr lang="ru-RU" sz="2200" b="1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200" b="1">
                <a:solidFill>
                  <a:schemeClr val="tx1"/>
                </a:solidFill>
                <a:cs typeface="Times New Roman" pitchFamily="18" charset="0"/>
              </a:rPr>
              <a:t>для двух </a:t>
            </a:r>
            <a:r>
              <a:rPr lang="ru-RU" sz="2200" b="1" noProof="1">
                <a:solidFill>
                  <a:schemeClr val="tx1"/>
                </a:solidFill>
                <a:cs typeface="Times New Roman" pitchFamily="18" charset="0"/>
              </a:rPr>
              <a:t>инфазных сигналов</a:t>
            </a:r>
            <a:r>
              <a:rPr lang="ru-RU" sz="2200" b="1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55405" name="Group 109"/>
          <p:cNvGrpSpPr>
            <a:grpSpLocks/>
          </p:cNvGrpSpPr>
          <p:nvPr/>
        </p:nvGrpSpPr>
        <p:grpSpPr bwMode="auto">
          <a:xfrm>
            <a:off x="685800" y="1676400"/>
            <a:ext cx="7848600" cy="4241800"/>
            <a:chOff x="2620" y="2680"/>
            <a:chExt cx="7879" cy="4122"/>
          </a:xfrm>
        </p:grpSpPr>
        <p:grpSp>
          <p:nvGrpSpPr>
            <p:cNvPr id="55406" name="Group 110"/>
            <p:cNvGrpSpPr>
              <a:grpSpLocks/>
            </p:cNvGrpSpPr>
            <p:nvPr/>
          </p:nvGrpSpPr>
          <p:grpSpPr bwMode="auto">
            <a:xfrm>
              <a:off x="2620" y="2680"/>
              <a:ext cx="3577" cy="1698"/>
              <a:chOff x="2620" y="2680"/>
              <a:chExt cx="3577" cy="1698"/>
            </a:xfrm>
          </p:grpSpPr>
          <p:sp>
            <p:nvSpPr>
              <p:cNvPr id="55407" name="Text Box 111"/>
              <p:cNvSpPr txBox="1">
                <a:spLocks noChangeArrowheads="1"/>
              </p:cNvSpPr>
              <p:nvPr/>
            </p:nvSpPr>
            <p:spPr bwMode="auto">
              <a:xfrm>
                <a:off x="5891" y="3191"/>
                <a:ext cx="306" cy="288"/>
              </a:xfrm>
              <a:prstGeom prst="rect">
                <a:avLst/>
              </a:prstGeom>
              <a:solidFill>
                <a:srgbClr val="FFFFFF"/>
              </a:solidFill>
              <a:ln w="15875">
                <a:noFill/>
                <a:miter lim="800000"/>
                <a:headEnd/>
                <a:tailEnd/>
              </a:ln>
            </p:spPr>
            <p:txBody>
              <a:bodyPr lIns="18000" tIns="0" rIns="18000" bIns="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Q</a:t>
                </a:r>
              </a:p>
            </p:txBody>
          </p:sp>
          <p:sp>
            <p:nvSpPr>
              <p:cNvPr id="55408" name="Text Box 112"/>
              <p:cNvSpPr txBox="1">
                <a:spLocks noChangeArrowheads="1"/>
              </p:cNvSpPr>
              <p:nvPr/>
            </p:nvSpPr>
            <p:spPr bwMode="auto">
              <a:xfrm>
                <a:off x="4698" y="3172"/>
                <a:ext cx="579" cy="399"/>
              </a:xfrm>
              <a:prstGeom prst="rect">
                <a:avLst/>
              </a:prstGeom>
              <a:solidFill>
                <a:srgbClr val="FFFFFF"/>
              </a:solidFill>
              <a:ln w="158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ru-RU" sz="20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409" name="Line 113"/>
              <p:cNvSpPr>
                <a:spLocks noChangeShapeType="1"/>
              </p:cNvSpPr>
              <p:nvPr/>
            </p:nvSpPr>
            <p:spPr bwMode="auto">
              <a:xfrm flipV="1">
                <a:off x="3423" y="3560"/>
                <a:ext cx="9" cy="81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10" name="Rectangle 114"/>
              <p:cNvSpPr>
                <a:spLocks noChangeArrowheads="1"/>
              </p:cNvSpPr>
              <p:nvPr/>
            </p:nvSpPr>
            <p:spPr bwMode="auto">
              <a:xfrm>
                <a:off x="3674" y="2812"/>
                <a:ext cx="839" cy="1330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11" name="Rectangle 115"/>
              <p:cNvSpPr>
                <a:spLocks noChangeArrowheads="1"/>
              </p:cNvSpPr>
              <p:nvPr/>
            </p:nvSpPr>
            <p:spPr bwMode="auto">
              <a:xfrm>
                <a:off x="3728" y="2812"/>
                <a:ext cx="231" cy="263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&amp;</a:t>
                </a:r>
              </a:p>
            </p:txBody>
          </p:sp>
          <p:sp>
            <p:nvSpPr>
              <p:cNvPr id="55412" name="Line 116"/>
              <p:cNvSpPr>
                <a:spLocks noChangeShapeType="1"/>
              </p:cNvSpPr>
              <p:nvPr/>
            </p:nvSpPr>
            <p:spPr bwMode="auto">
              <a:xfrm>
                <a:off x="3927" y="2813"/>
                <a:ext cx="0" cy="132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13" name="Line 117"/>
              <p:cNvSpPr>
                <a:spLocks noChangeShapeType="1"/>
              </p:cNvSpPr>
              <p:nvPr/>
            </p:nvSpPr>
            <p:spPr bwMode="auto">
              <a:xfrm>
                <a:off x="2621" y="2904"/>
                <a:ext cx="1090" cy="1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14" name="Line 118"/>
              <p:cNvSpPr>
                <a:spLocks noChangeShapeType="1"/>
              </p:cNvSpPr>
              <p:nvPr/>
            </p:nvSpPr>
            <p:spPr bwMode="auto">
              <a:xfrm>
                <a:off x="3674" y="3239"/>
                <a:ext cx="266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15" name="Rectangle 119"/>
              <p:cNvSpPr>
                <a:spLocks noChangeArrowheads="1"/>
              </p:cNvSpPr>
              <p:nvPr/>
            </p:nvSpPr>
            <p:spPr bwMode="auto">
              <a:xfrm>
                <a:off x="2621" y="2680"/>
                <a:ext cx="345" cy="264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I0</a:t>
                </a:r>
              </a:p>
            </p:txBody>
          </p:sp>
          <p:sp>
            <p:nvSpPr>
              <p:cNvPr id="55416" name="Rectangle 120"/>
              <p:cNvSpPr>
                <a:spLocks noChangeArrowheads="1"/>
              </p:cNvSpPr>
              <p:nvPr/>
            </p:nvSpPr>
            <p:spPr bwMode="auto">
              <a:xfrm>
                <a:off x="2620" y="2890"/>
                <a:ext cx="345" cy="300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I1</a:t>
                </a:r>
              </a:p>
            </p:txBody>
          </p:sp>
          <p:sp>
            <p:nvSpPr>
              <p:cNvPr id="55417" name="Rectangle 121"/>
              <p:cNvSpPr>
                <a:spLocks noChangeArrowheads="1"/>
              </p:cNvSpPr>
              <p:nvPr/>
            </p:nvSpPr>
            <p:spPr bwMode="auto">
              <a:xfrm>
                <a:off x="4169" y="2863"/>
                <a:ext cx="344" cy="264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 1</a:t>
                </a:r>
              </a:p>
            </p:txBody>
          </p:sp>
          <p:sp>
            <p:nvSpPr>
              <p:cNvPr id="55418" name="Rectangle 122"/>
              <p:cNvSpPr>
                <a:spLocks noChangeArrowheads="1"/>
              </p:cNvSpPr>
              <p:nvPr/>
            </p:nvSpPr>
            <p:spPr bwMode="auto">
              <a:xfrm>
                <a:off x="5258" y="3187"/>
                <a:ext cx="345" cy="264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 1</a:t>
                </a:r>
              </a:p>
            </p:txBody>
          </p:sp>
          <p:sp>
            <p:nvSpPr>
              <p:cNvPr id="55419" name="Line 123"/>
              <p:cNvSpPr>
                <a:spLocks noChangeShapeType="1"/>
              </p:cNvSpPr>
              <p:nvPr/>
            </p:nvSpPr>
            <p:spPr bwMode="auto">
              <a:xfrm>
                <a:off x="3423" y="3560"/>
                <a:ext cx="239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20" name="Rectangle 124"/>
              <p:cNvSpPr>
                <a:spLocks noChangeArrowheads="1"/>
              </p:cNvSpPr>
              <p:nvPr/>
            </p:nvSpPr>
            <p:spPr bwMode="auto">
              <a:xfrm>
                <a:off x="3715" y="3211"/>
                <a:ext cx="231" cy="264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&amp;</a:t>
                </a:r>
              </a:p>
            </p:txBody>
          </p:sp>
          <p:sp>
            <p:nvSpPr>
              <p:cNvPr id="55421" name="Rectangle 125"/>
              <p:cNvSpPr>
                <a:spLocks noChangeArrowheads="1"/>
              </p:cNvSpPr>
              <p:nvPr/>
            </p:nvSpPr>
            <p:spPr bwMode="auto">
              <a:xfrm>
                <a:off x="3722" y="3673"/>
                <a:ext cx="230" cy="265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&amp;</a:t>
                </a:r>
              </a:p>
            </p:txBody>
          </p:sp>
          <p:sp>
            <p:nvSpPr>
              <p:cNvPr id="55422" name="Oval 126"/>
              <p:cNvSpPr>
                <a:spLocks noChangeArrowheads="1"/>
              </p:cNvSpPr>
              <p:nvPr/>
            </p:nvSpPr>
            <p:spPr bwMode="auto">
              <a:xfrm>
                <a:off x="4527" y="3398"/>
                <a:ext cx="116" cy="107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23" name="Line 127"/>
              <p:cNvSpPr>
                <a:spLocks noChangeShapeType="1"/>
              </p:cNvSpPr>
              <p:nvPr/>
            </p:nvSpPr>
            <p:spPr bwMode="auto">
              <a:xfrm>
                <a:off x="3432" y="3345"/>
                <a:ext cx="243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24" name="Line 128"/>
              <p:cNvSpPr>
                <a:spLocks noChangeShapeType="1"/>
              </p:cNvSpPr>
              <p:nvPr/>
            </p:nvSpPr>
            <p:spPr bwMode="auto">
              <a:xfrm>
                <a:off x="3423" y="4008"/>
                <a:ext cx="25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25" name="Line 129"/>
              <p:cNvSpPr>
                <a:spLocks noChangeShapeType="1"/>
              </p:cNvSpPr>
              <p:nvPr/>
            </p:nvSpPr>
            <p:spPr bwMode="auto">
              <a:xfrm>
                <a:off x="3674" y="3665"/>
                <a:ext cx="266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26" name="Oval 130"/>
              <p:cNvSpPr>
                <a:spLocks noChangeArrowheads="1"/>
              </p:cNvSpPr>
              <p:nvPr/>
            </p:nvSpPr>
            <p:spPr bwMode="auto">
              <a:xfrm>
                <a:off x="3402" y="3986"/>
                <a:ext cx="59" cy="53"/>
              </a:xfrm>
              <a:prstGeom prst="ellipse">
                <a:avLst/>
              </a:pr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27" name="Line 131"/>
              <p:cNvSpPr>
                <a:spLocks noChangeShapeType="1"/>
              </p:cNvSpPr>
              <p:nvPr/>
            </p:nvSpPr>
            <p:spPr bwMode="auto">
              <a:xfrm>
                <a:off x="2621" y="3128"/>
                <a:ext cx="1032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28" name="Line 132"/>
              <p:cNvSpPr>
                <a:spLocks noChangeShapeType="1"/>
              </p:cNvSpPr>
              <p:nvPr/>
            </p:nvSpPr>
            <p:spPr bwMode="auto">
              <a:xfrm>
                <a:off x="3194" y="3798"/>
                <a:ext cx="493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29" name="Line 133"/>
              <p:cNvSpPr>
                <a:spLocks noChangeShapeType="1"/>
              </p:cNvSpPr>
              <p:nvPr/>
            </p:nvSpPr>
            <p:spPr bwMode="auto">
              <a:xfrm flipV="1">
                <a:off x="3432" y="3108"/>
                <a:ext cx="0" cy="23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30" name="Line 134"/>
              <p:cNvSpPr>
                <a:spLocks noChangeShapeType="1"/>
              </p:cNvSpPr>
              <p:nvPr/>
            </p:nvSpPr>
            <p:spPr bwMode="auto">
              <a:xfrm flipH="1" flipV="1">
                <a:off x="3194" y="2904"/>
                <a:ext cx="0" cy="89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31" name="Rectangle 135"/>
              <p:cNvSpPr>
                <a:spLocks noChangeArrowheads="1"/>
              </p:cNvSpPr>
              <p:nvPr/>
            </p:nvSpPr>
            <p:spPr bwMode="auto">
              <a:xfrm>
                <a:off x="5143" y="3187"/>
                <a:ext cx="402" cy="475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32" name="Oval 136"/>
              <p:cNvSpPr>
                <a:spLocks noChangeArrowheads="1"/>
              </p:cNvSpPr>
              <p:nvPr/>
            </p:nvSpPr>
            <p:spPr bwMode="auto">
              <a:xfrm>
                <a:off x="5544" y="3398"/>
                <a:ext cx="116" cy="106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33" name="Line 137"/>
              <p:cNvSpPr>
                <a:spLocks noChangeShapeType="1"/>
              </p:cNvSpPr>
              <p:nvPr/>
            </p:nvSpPr>
            <p:spPr bwMode="auto">
              <a:xfrm>
                <a:off x="4627" y="3450"/>
                <a:ext cx="517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34" name="Line 138"/>
              <p:cNvSpPr>
                <a:spLocks noChangeShapeType="1"/>
              </p:cNvSpPr>
              <p:nvPr/>
            </p:nvSpPr>
            <p:spPr bwMode="auto">
              <a:xfrm>
                <a:off x="5659" y="3450"/>
                <a:ext cx="480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35" name="Line 139"/>
              <p:cNvSpPr>
                <a:spLocks noChangeShapeType="1"/>
              </p:cNvSpPr>
              <p:nvPr/>
            </p:nvSpPr>
            <p:spPr bwMode="auto">
              <a:xfrm>
                <a:off x="3423" y="4377"/>
                <a:ext cx="2409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36" name="Line 140"/>
              <p:cNvSpPr>
                <a:spLocks noChangeShapeType="1"/>
              </p:cNvSpPr>
              <p:nvPr/>
            </p:nvSpPr>
            <p:spPr bwMode="auto">
              <a:xfrm flipV="1">
                <a:off x="5812" y="3429"/>
                <a:ext cx="0" cy="93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37" name="Oval 141"/>
              <p:cNvSpPr>
                <a:spLocks noChangeArrowheads="1"/>
              </p:cNvSpPr>
              <p:nvPr/>
            </p:nvSpPr>
            <p:spPr bwMode="auto">
              <a:xfrm>
                <a:off x="3173" y="2866"/>
                <a:ext cx="58" cy="52"/>
              </a:xfrm>
              <a:prstGeom prst="ellipse">
                <a:avLst/>
              </a:pr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38" name="Oval 142"/>
              <p:cNvSpPr>
                <a:spLocks noChangeArrowheads="1"/>
              </p:cNvSpPr>
              <p:nvPr/>
            </p:nvSpPr>
            <p:spPr bwMode="auto">
              <a:xfrm>
                <a:off x="3402" y="3099"/>
                <a:ext cx="59" cy="52"/>
              </a:xfrm>
              <a:prstGeom prst="ellipse">
                <a:avLst/>
              </a:pr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39" name="Oval 143"/>
              <p:cNvSpPr>
                <a:spLocks noChangeArrowheads="1"/>
              </p:cNvSpPr>
              <p:nvPr/>
            </p:nvSpPr>
            <p:spPr bwMode="auto">
              <a:xfrm>
                <a:off x="5804" y="3425"/>
                <a:ext cx="58" cy="53"/>
              </a:xfrm>
              <a:prstGeom prst="ellipse">
                <a:avLst/>
              </a:pr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5440" name="Text Box 144"/>
            <p:cNvSpPr txBox="1">
              <a:spLocks noChangeArrowheads="1"/>
            </p:cNvSpPr>
            <p:nvPr/>
          </p:nvSpPr>
          <p:spPr bwMode="auto">
            <a:xfrm>
              <a:off x="3129" y="6534"/>
              <a:ext cx="2892" cy="268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lIns="18000" tIns="0" rIns="18000" bIns="0"/>
            <a:lstStyle/>
            <a:p>
              <a:pPr eaLnBrk="0" hangingPunct="0"/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Q</a:t>
              </a:r>
              <a:r>
                <a:rPr lang="ru-RU" sz="2000" baseline="30000">
                  <a:solidFill>
                    <a:schemeClr val="tx1"/>
                  </a:solidFill>
                  <a:latin typeface="Times New Roman" pitchFamily="18" charset="0"/>
                </a:rPr>
                <a:t>+</a:t>
              </a:r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 = I0*I1 + Q*(I0+I1)</a:t>
              </a:r>
            </a:p>
          </p:txBody>
        </p:sp>
        <p:grpSp>
          <p:nvGrpSpPr>
            <p:cNvPr id="55441" name="Group 145"/>
            <p:cNvGrpSpPr>
              <a:grpSpLocks/>
            </p:cNvGrpSpPr>
            <p:nvPr/>
          </p:nvGrpSpPr>
          <p:grpSpPr bwMode="auto">
            <a:xfrm>
              <a:off x="6638" y="2761"/>
              <a:ext cx="3861" cy="2843"/>
              <a:chOff x="6638" y="2761"/>
              <a:chExt cx="3861" cy="2843"/>
            </a:xfrm>
          </p:grpSpPr>
          <p:sp>
            <p:nvSpPr>
              <p:cNvPr id="55442" name="Text Box 146"/>
              <p:cNvSpPr txBox="1">
                <a:spLocks noChangeArrowheads="1"/>
              </p:cNvSpPr>
              <p:nvPr/>
            </p:nvSpPr>
            <p:spPr bwMode="auto">
              <a:xfrm>
                <a:off x="9965" y="4088"/>
                <a:ext cx="534" cy="431"/>
              </a:xfrm>
              <a:prstGeom prst="rect">
                <a:avLst/>
              </a:prstGeom>
              <a:solidFill>
                <a:srgbClr val="FFFFFF"/>
              </a:solidFill>
              <a:ln w="158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Q</a:t>
                </a:r>
              </a:p>
            </p:txBody>
          </p:sp>
          <p:sp>
            <p:nvSpPr>
              <p:cNvPr id="55443" name="Rectangle 147"/>
              <p:cNvSpPr>
                <a:spLocks noChangeArrowheads="1"/>
              </p:cNvSpPr>
              <p:nvPr/>
            </p:nvSpPr>
            <p:spPr bwMode="auto">
              <a:xfrm>
                <a:off x="7830" y="2785"/>
                <a:ext cx="403" cy="717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44" name="Rectangle 148"/>
              <p:cNvSpPr>
                <a:spLocks noChangeArrowheads="1"/>
              </p:cNvSpPr>
              <p:nvPr/>
            </p:nvSpPr>
            <p:spPr bwMode="auto">
              <a:xfrm>
                <a:off x="7962" y="2787"/>
                <a:ext cx="231" cy="285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&amp;</a:t>
                </a:r>
              </a:p>
            </p:txBody>
          </p:sp>
          <p:sp>
            <p:nvSpPr>
              <p:cNvPr id="55445" name="Rectangle 149"/>
              <p:cNvSpPr>
                <a:spLocks noChangeArrowheads="1"/>
              </p:cNvSpPr>
              <p:nvPr/>
            </p:nvSpPr>
            <p:spPr bwMode="auto">
              <a:xfrm>
                <a:off x="7824" y="3708"/>
                <a:ext cx="403" cy="718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46" name="Rectangle 150"/>
              <p:cNvSpPr>
                <a:spLocks noChangeArrowheads="1"/>
              </p:cNvSpPr>
              <p:nvPr/>
            </p:nvSpPr>
            <p:spPr bwMode="auto">
              <a:xfrm>
                <a:off x="7830" y="4630"/>
                <a:ext cx="403" cy="718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47" name="Oval 151"/>
              <p:cNvSpPr>
                <a:spLocks noChangeArrowheads="1"/>
              </p:cNvSpPr>
              <p:nvPr/>
            </p:nvSpPr>
            <p:spPr bwMode="auto">
              <a:xfrm>
                <a:off x="8257" y="3072"/>
                <a:ext cx="116" cy="11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48" name="Oval 152"/>
              <p:cNvSpPr>
                <a:spLocks noChangeArrowheads="1"/>
              </p:cNvSpPr>
              <p:nvPr/>
            </p:nvSpPr>
            <p:spPr bwMode="auto">
              <a:xfrm>
                <a:off x="8241" y="4024"/>
                <a:ext cx="116" cy="115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49" name="Oval 153"/>
              <p:cNvSpPr>
                <a:spLocks noChangeArrowheads="1"/>
              </p:cNvSpPr>
              <p:nvPr/>
            </p:nvSpPr>
            <p:spPr bwMode="auto">
              <a:xfrm>
                <a:off x="8261" y="4971"/>
                <a:ext cx="116" cy="115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50" name="Rectangle 154"/>
              <p:cNvSpPr>
                <a:spLocks noChangeArrowheads="1"/>
              </p:cNvSpPr>
              <p:nvPr/>
            </p:nvSpPr>
            <p:spPr bwMode="auto">
              <a:xfrm>
                <a:off x="7932" y="4668"/>
                <a:ext cx="231" cy="285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&amp;</a:t>
                </a:r>
              </a:p>
            </p:txBody>
          </p:sp>
          <p:sp>
            <p:nvSpPr>
              <p:cNvPr id="55451" name="Rectangle 155"/>
              <p:cNvSpPr>
                <a:spLocks noChangeArrowheads="1"/>
              </p:cNvSpPr>
              <p:nvPr/>
            </p:nvSpPr>
            <p:spPr bwMode="auto">
              <a:xfrm>
                <a:off x="7953" y="3689"/>
                <a:ext cx="231" cy="285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&amp;</a:t>
                </a:r>
              </a:p>
            </p:txBody>
          </p:sp>
          <p:sp>
            <p:nvSpPr>
              <p:cNvPr id="55452" name="Rectangle 156"/>
              <p:cNvSpPr>
                <a:spLocks noChangeArrowheads="1"/>
              </p:cNvSpPr>
              <p:nvPr/>
            </p:nvSpPr>
            <p:spPr bwMode="auto">
              <a:xfrm>
                <a:off x="9116" y="4088"/>
                <a:ext cx="403" cy="83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53" name="Oval 157"/>
              <p:cNvSpPr>
                <a:spLocks noChangeArrowheads="1"/>
              </p:cNvSpPr>
              <p:nvPr/>
            </p:nvSpPr>
            <p:spPr bwMode="auto">
              <a:xfrm>
                <a:off x="9519" y="4374"/>
                <a:ext cx="116" cy="115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54" name="Rectangle 158"/>
              <p:cNvSpPr>
                <a:spLocks noChangeArrowheads="1"/>
              </p:cNvSpPr>
              <p:nvPr/>
            </p:nvSpPr>
            <p:spPr bwMode="auto">
              <a:xfrm>
                <a:off x="9222" y="4073"/>
                <a:ext cx="231" cy="285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&amp;</a:t>
                </a:r>
              </a:p>
            </p:txBody>
          </p:sp>
          <p:sp>
            <p:nvSpPr>
              <p:cNvPr id="55455" name="Line 159"/>
              <p:cNvSpPr>
                <a:spLocks noChangeShapeType="1"/>
              </p:cNvSpPr>
              <p:nvPr/>
            </p:nvSpPr>
            <p:spPr bwMode="auto">
              <a:xfrm flipV="1">
                <a:off x="7587" y="4237"/>
                <a:ext cx="0" cy="136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56" name="Line 160"/>
              <p:cNvSpPr>
                <a:spLocks noChangeShapeType="1"/>
              </p:cNvSpPr>
              <p:nvPr/>
            </p:nvSpPr>
            <p:spPr bwMode="auto">
              <a:xfrm flipV="1">
                <a:off x="6750" y="2997"/>
                <a:ext cx="106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57" name="Rectangle 161"/>
              <p:cNvSpPr>
                <a:spLocks noChangeArrowheads="1"/>
              </p:cNvSpPr>
              <p:nvPr/>
            </p:nvSpPr>
            <p:spPr bwMode="auto">
              <a:xfrm>
                <a:off x="6638" y="2761"/>
                <a:ext cx="345" cy="285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I0</a:t>
                </a:r>
              </a:p>
            </p:txBody>
          </p:sp>
          <p:sp>
            <p:nvSpPr>
              <p:cNvPr id="55458" name="Rectangle 162"/>
              <p:cNvSpPr>
                <a:spLocks noChangeArrowheads="1"/>
              </p:cNvSpPr>
              <p:nvPr/>
            </p:nvSpPr>
            <p:spPr bwMode="auto">
              <a:xfrm>
                <a:off x="6638" y="2997"/>
                <a:ext cx="345" cy="324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I1</a:t>
                </a:r>
              </a:p>
            </p:txBody>
          </p:sp>
          <p:sp>
            <p:nvSpPr>
              <p:cNvPr id="55459" name="Line 163"/>
              <p:cNvSpPr>
                <a:spLocks noChangeShapeType="1"/>
              </p:cNvSpPr>
              <p:nvPr/>
            </p:nvSpPr>
            <p:spPr bwMode="auto">
              <a:xfrm>
                <a:off x="7596" y="4228"/>
                <a:ext cx="239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60" name="Line 164"/>
              <p:cNvSpPr>
                <a:spLocks noChangeShapeType="1"/>
              </p:cNvSpPr>
              <p:nvPr/>
            </p:nvSpPr>
            <p:spPr bwMode="auto">
              <a:xfrm>
                <a:off x="7590" y="3958"/>
                <a:ext cx="243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61" name="Line 165"/>
              <p:cNvSpPr>
                <a:spLocks noChangeShapeType="1"/>
              </p:cNvSpPr>
              <p:nvPr/>
            </p:nvSpPr>
            <p:spPr bwMode="auto">
              <a:xfrm>
                <a:off x="7581" y="5029"/>
                <a:ext cx="25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62" name="Oval 166"/>
              <p:cNvSpPr>
                <a:spLocks noChangeArrowheads="1"/>
              </p:cNvSpPr>
              <p:nvPr/>
            </p:nvSpPr>
            <p:spPr bwMode="auto">
              <a:xfrm>
                <a:off x="7560" y="4995"/>
                <a:ext cx="59" cy="57"/>
              </a:xfrm>
              <a:prstGeom prst="ellipse">
                <a:avLst/>
              </a:pr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63" name="Line 167"/>
              <p:cNvSpPr>
                <a:spLocks noChangeShapeType="1"/>
              </p:cNvSpPr>
              <p:nvPr/>
            </p:nvSpPr>
            <p:spPr bwMode="auto">
              <a:xfrm>
                <a:off x="6779" y="3268"/>
                <a:ext cx="1032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64" name="Line 168"/>
              <p:cNvSpPr>
                <a:spLocks noChangeShapeType="1"/>
              </p:cNvSpPr>
              <p:nvPr/>
            </p:nvSpPr>
            <p:spPr bwMode="auto">
              <a:xfrm>
                <a:off x="7338" y="4836"/>
                <a:ext cx="493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65" name="Line 169"/>
              <p:cNvSpPr>
                <a:spLocks noChangeShapeType="1"/>
              </p:cNvSpPr>
              <p:nvPr/>
            </p:nvSpPr>
            <p:spPr bwMode="auto">
              <a:xfrm flipV="1">
                <a:off x="7587" y="3271"/>
                <a:ext cx="0" cy="69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66" name="Line 170"/>
              <p:cNvSpPr>
                <a:spLocks noChangeShapeType="1"/>
              </p:cNvSpPr>
              <p:nvPr/>
            </p:nvSpPr>
            <p:spPr bwMode="auto">
              <a:xfrm flipV="1">
                <a:off x="7335" y="3018"/>
                <a:ext cx="0" cy="180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67" name="Oval 171"/>
              <p:cNvSpPr>
                <a:spLocks noChangeArrowheads="1"/>
              </p:cNvSpPr>
              <p:nvPr/>
            </p:nvSpPr>
            <p:spPr bwMode="auto">
              <a:xfrm>
                <a:off x="7306" y="2972"/>
                <a:ext cx="58" cy="57"/>
              </a:xfrm>
              <a:prstGeom prst="ellipse">
                <a:avLst/>
              </a:pr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68" name="Oval 172"/>
              <p:cNvSpPr>
                <a:spLocks noChangeArrowheads="1"/>
              </p:cNvSpPr>
              <p:nvPr/>
            </p:nvSpPr>
            <p:spPr bwMode="auto">
              <a:xfrm>
                <a:off x="7560" y="3236"/>
                <a:ext cx="59" cy="57"/>
              </a:xfrm>
              <a:prstGeom prst="ellipse">
                <a:avLst/>
              </a:pr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69" name="Line 173"/>
              <p:cNvSpPr>
                <a:spLocks noChangeShapeType="1"/>
              </p:cNvSpPr>
              <p:nvPr/>
            </p:nvSpPr>
            <p:spPr bwMode="auto">
              <a:xfrm>
                <a:off x="8355" y="3131"/>
                <a:ext cx="465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70" name="Line 174"/>
              <p:cNvSpPr>
                <a:spLocks noChangeShapeType="1"/>
              </p:cNvSpPr>
              <p:nvPr/>
            </p:nvSpPr>
            <p:spPr bwMode="auto">
              <a:xfrm>
                <a:off x="8817" y="3140"/>
                <a:ext cx="3" cy="113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71" name="Line 175"/>
              <p:cNvSpPr>
                <a:spLocks noChangeShapeType="1"/>
              </p:cNvSpPr>
              <p:nvPr/>
            </p:nvSpPr>
            <p:spPr bwMode="auto">
              <a:xfrm>
                <a:off x="8355" y="4079"/>
                <a:ext cx="238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72" name="Line 176"/>
              <p:cNvSpPr>
                <a:spLocks noChangeShapeType="1"/>
              </p:cNvSpPr>
              <p:nvPr/>
            </p:nvSpPr>
            <p:spPr bwMode="auto">
              <a:xfrm>
                <a:off x="8370" y="5026"/>
                <a:ext cx="227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73" name="Line 177"/>
              <p:cNvSpPr>
                <a:spLocks noChangeShapeType="1"/>
              </p:cNvSpPr>
              <p:nvPr/>
            </p:nvSpPr>
            <p:spPr bwMode="auto">
              <a:xfrm>
                <a:off x="8817" y="4264"/>
                <a:ext cx="295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74" name="Line 178"/>
              <p:cNvSpPr>
                <a:spLocks noChangeShapeType="1"/>
              </p:cNvSpPr>
              <p:nvPr/>
            </p:nvSpPr>
            <p:spPr bwMode="auto">
              <a:xfrm>
                <a:off x="8595" y="4080"/>
                <a:ext cx="1" cy="41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75" name="Line 179"/>
              <p:cNvSpPr>
                <a:spLocks noChangeShapeType="1"/>
              </p:cNvSpPr>
              <p:nvPr/>
            </p:nvSpPr>
            <p:spPr bwMode="auto">
              <a:xfrm>
                <a:off x="8604" y="4489"/>
                <a:ext cx="493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76" name="Line 180"/>
              <p:cNvSpPr>
                <a:spLocks noChangeShapeType="1"/>
              </p:cNvSpPr>
              <p:nvPr/>
            </p:nvSpPr>
            <p:spPr bwMode="auto">
              <a:xfrm flipV="1">
                <a:off x="8604" y="4717"/>
                <a:ext cx="524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77" name="Line 181"/>
              <p:cNvSpPr>
                <a:spLocks noChangeShapeType="1"/>
              </p:cNvSpPr>
              <p:nvPr/>
            </p:nvSpPr>
            <p:spPr bwMode="auto">
              <a:xfrm flipV="1">
                <a:off x="9644" y="4445"/>
                <a:ext cx="5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78" name="Line 182"/>
              <p:cNvSpPr>
                <a:spLocks noChangeShapeType="1"/>
              </p:cNvSpPr>
              <p:nvPr/>
            </p:nvSpPr>
            <p:spPr bwMode="auto">
              <a:xfrm>
                <a:off x="7587" y="5588"/>
                <a:ext cx="2382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79" name="Line 183"/>
              <p:cNvSpPr>
                <a:spLocks noChangeShapeType="1"/>
              </p:cNvSpPr>
              <p:nvPr/>
            </p:nvSpPr>
            <p:spPr bwMode="auto">
              <a:xfrm>
                <a:off x="9967" y="4415"/>
                <a:ext cx="0" cy="118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80" name="Oval 184"/>
              <p:cNvSpPr>
                <a:spLocks noChangeArrowheads="1"/>
              </p:cNvSpPr>
              <p:nvPr/>
            </p:nvSpPr>
            <p:spPr bwMode="auto">
              <a:xfrm>
                <a:off x="9939" y="4402"/>
                <a:ext cx="59" cy="57"/>
              </a:xfrm>
              <a:prstGeom prst="ellipse">
                <a:avLst/>
              </a:pr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81" name="Line 185"/>
              <p:cNvSpPr>
                <a:spLocks noChangeShapeType="1"/>
              </p:cNvSpPr>
              <p:nvPr/>
            </p:nvSpPr>
            <p:spPr bwMode="auto">
              <a:xfrm flipV="1">
                <a:off x="8596" y="4735"/>
                <a:ext cx="0" cy="28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482" name="Group 186"/>
            <p:cNvGrpSpPr>
              <a:grpSpLocks/>
            </p:cNvGrpSpPr>
            <p:nvPr/>
          </p:nvGrpSpPr>
          <p:grpSpPr bwMode="auto">
            <a:xfrm>
              <a:off x="3687" y="5328"/>
              <a:ext cx="1288" cy="1139"/>
              <a:chOff x="9513" y="8929"/>
              <a:chExt cx="1288" cy="1139"/>
            </a:xfrm>
          </p:grpSpPr>
          <p:sp>
            <p:nvSpPr>
              <p:cNvPr id="55483" name="Text Box 187"/>
              <p:cNvSpPr txBox="1">
                <a:spLocks noChangeArrowheads="1"/>
              </p:cNvSpPr>
              <p:nvPr/>
            </p:nvSpPr>
            <p:spPr bwMode="auto">
              <a:xfrm>
                <a:off x="10566" y="9041"/>
                <a:ext cx="235" cy="280"/>
              </a:xfrm>
              <a:prstGeom prst="rect">
                <a:avLst/>
              </a:prstGeom>
              <a:solidFill>
                <a:srgbClr val="FFFFFF"/>
              </a:solidFill>
              <a:ln w="1587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Q</a:t>
                </a:r>
              </a:p>
            </p:txBody>
          </p:sp>
          <p:sp>
            <p:nvSpPr>
              <p:cNvPr id="55484" name="Line 188"/>
              <p:cNvSpPr>
                <a:spLocks noChangeShapeType="1"/>
              </p:cNvSpPr>
              <p:nvPr/>
            </p:nvSpPr>
            <p:spPr bwMode="auto">
              <a:xfrm flipH="1">
                <a:off x="9514" y="9237"/>
                <a:ext cx="342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85" name="Line 189"/>
              <p:cNvSpPr>
                <a:spLocks noChangeShapeType="1"/>
              </p:cNvSpPr>
              <p:nvPr/>
            </p:nvSpPr>
            <p:spPr bwMode="auto">
              <a:xfrm flipH="1" flipV="1">
                <a:off x="9541" y="9517"/>
                <a:ext cx="315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86" name="Rectangle 190"/>
              <p:cNvSpPr>
                <a:spLocks noChangeArrowheads="1"/>
              </p:cNvSpPr>
              <p:nvPr/>
            </p:nvSpPr>
            <p:spPr bwMode="auto">
              <a:xfrm>
                <a:off x="9868" y="8932"/>
                <a:ext cx="573" cy="798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87" name="Rectangle 191"/>
              <p:cNvSpPr>
                <a:spLocks noChangeArrowheads="1"/>
              </p:cNvSpPr>
              <p:nvPr/>
            </p:nvSpPr>
            <p:spPr bwMode="auto">
              <a:xfrm>
                <a:off x="9514" y="8979"/>
                <a:ext cx="400" cy="286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I0</a:t>
                </a:r>
              </a:p>
            </p:txBody>
          </p:sp>
          <p:sp>
            <p:nvSpPr>
              <p:cNvPr id="55488" name="Rectangle 192"/>
              <p:cNvSpPr>
                <a:spLocks noChangeArrowheads="1"/>
              </p:cNvSpPr>
              <p:nvPr/>
            </p:nvSpPr>
            <p:spPr bwMode="auto">
              <a:xfrm>
                <a:off x="9513" y="9265"/>
                <a:ext cx="400" cy="343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I1</a:t>
                </a:r>
              </a:p>
            </p:txBody>
          </p:sp>
          <p:sp>
            <p:nvSpPr>
              <p:cNvPr id="55489" name="Rectangle 193"/>
              <p:cNvSpPr>
                <a:spLocks noChangeArrowheads="1"/>
              </p:cNvSpPr>
              <p:nvPr/>
            </p:nvSpPr>
            <p:spPr bwMode="auto">
              <a:xfrm>
                <a:off x="10073" y="8929"/>
                <a:ext cx="432" cy="367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just" eaLnBrk="0" hangingPunct="0"/>
                <a:r>
                  <a:rPr lang="ru-RU" sz="2000" b="1">
                    <a:solidFill>
                      <a:schemeClr val="tx1"/>
                    </a:solidFill>
                    <a:latin typeface="Times New Roman" pitchFamily="18" charset="0"/>
                  </a:rPr>
                  <a:t>G</a:t>
                </a:r>
              </a:p>
            </p:txBody>
          </p:sp>
          <p:sp>
            <p:nvSpPr>
              <p:cNvPr id="55490" name="Line 194"/>
              <p:cNvSpPr>
                <a:spLocks noChangeShapeType="1"/>
              </p:cNvSpPr>
              <p:nvPr/>
            </p:nvSpPr>
            <p:spPr bwMode="auto">
              <a:xfrm flipH="1" flipV="1">
                <a:off x="10437" y="9293"/>
                <a:ext cx="285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91" name="Text Box 195"/>
              <p:cNvSpPr txBox="1">
                <a:spLocks noChangeArrowheads="1"/>
              </p:cNvSpPr>
              <p:nvPr/>
            </p:nvSpPr>
            <p:spPr bwMode="auto">
              <a:xfrm>
                <a:off x="9904" y="9819"/>
                <a:ext cx="561" cy="249"/>
              </a:xfrm>
              <a:prstGeom prst="rect">
                <a:avLst/>
              </a:prstGeom>
              <a:solidFill>
                <a:srgbClr val="FFFFFF"/>
              </a:solidFill>
              <a:ln w="1587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0" hangingPunct="0"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ru-RU" sz="2000" b="1">
                    <a:solidFill>
                      <a:schemeClr val="tx1"/>
                    </a:solidFill>
                    <a:latin typeface="Times New Roman" pitchFamily="18" charset="0"/>
                  </a:rPr>
                  <a:t>GI2</a:t>
                </a:r>
              </a:p>
            </p:txBody>
          </p:sp>
          <p:sp>
            <p:nvSpPr>
              <p:cNvPr id="55492" name="Rectangle 196"/>
              <p:cNvSpPr>
                <a:spLocks noChangeArrowheads="1"/>
              </p:cNvSpPr>
              <p:nvPr/>
            </p:nvSpPr>
            <p:spPr bwMode="auto">
              <a:xfrm>
                <a:off x="9905" y="9119"/>
                <a:ext cx="400" cy="286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I0</a:t>
                </a:r>
              </a:p>
            </p:txBody>
          </p:sp>
          <p:sp>
            <p:nvSpPr>
              <p:cNvPr id="55493" name="Rectangle 197"/>
              <p:cNvSpPr>
                <a:spLocks noChangeArrowheads="1"/>
              </p:cNvSpPr>
              <p:nvPr/>
            </p:nvSpPr>
            <p:spPr bwMode="auto">
              <a:xfrm>
                <a:off x="9897" y="9405"/>
                <a:ext cx="400" cy="252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I1</a:t>
                </a:r>
              </a:p>
            </p:txBody>
          </p:sp>
          <p:sp>
            <p:nvSpPr>
              <p:cNvPr id="55494" name="Text Box 198"/>
              <p:cNvSpPr txBox="1">
                <a:spLocks noChangeArrowheads="1"/>
              </p:cNvSpPr>
              <p:nvPr/>
            </p:nvSpPr>
            <p:spPr bwMode="auto">
              <a:xfrm>
                <a:off x="10269" y="9209"/>
                <a:ext cx="168" cy="224"/>
              </a:xfrm>
              <a:prstGeom prst="rect">
                <a:avLst/>
              </a:prstGeom>
              <a:solidFill>
                <a:srgbClr val="FFFFFF"/>
              </a:solidFill>
              <a:ln w="1587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Q</a:t>
                </a:r>
              </a:p>
            </p:txBody>
          </p:sp>
        </p:grp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914650" y="2946400"/>
            <a:ext cx="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/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21512" name="Group 8"/>
          <p:cNvGrpSpPr>
            <a:grpSpLocks/>
          </p:cNvGrpSpPr>
          <p:nvPr/>
        </p:nvGrpSpPr>
        <p:grpSpPr bwMode="auto">
          <a:xfrm>
            <a:off x="574675" y="104775"/>
            <a:ext cx="7897813" cy="723900"/>
            <a:chOff x="362" y="66"/>
            <a:chExt cx="4975" cy="456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39713" y="1547813"/>
            <a:ext cx="8523287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463" tIns="0" rIns="17463" bIns="0"/>
          <a:lstStyle/>
          <a:p>
            <a:pPr marL="571500" lvl="1" defTabSz="762000">
              <a:spcBef>
                <a:spcPct val="50000"/>
              </a:spcBef>
            </a:pPr>
            <a:r>
              <a:rPr lang="ru-RU" sz="2200" b="1" i="1">
                <a:solidFill>
                  <a:srgbClr val="003366"/>
                </a:solidFill>
                <a:latin typeface="Times New Roman" pitchFamily="18" charset="0"/>
              </a:rPr>
              <a:t>База сравнения</a:t>
            </a:r>
            <a:r>
              <a:rPr lang="ru-RU" sz="2200" i="1">
                <a:solidFill>
                  <a:srgbClr val="003366"/>
                </a:solidFill>
                <a:latin typeface="Times New Roman" pitchFamily="18" charset="0"/>
              </a:rPr>
              <a:t> – </a:t>
            </a:r>
            <a:r>
              <a:rPr lang="ru-RU" sz="2200">
                <a:solidFill>
                  <a:srgbClr val="003366"/>
                </a:solidFill>
                <a:latin typeface="Times New Roman" pitchFamily="18" charset="0"/>
              </a:rPr>
              <a:t>результаты моделирования в САПР «Ковчег» (МИЭТ)</a:t>
            </a:r>
          </a:p>
          <a:p>
            <a:pPr marL="571500" lvl="1" defTabSz="762000">
              <a:spcBef>
                <a:spcPct val="50000"/>
              </a:spcBef>
            </a:pPr>
            <a:r>
              <a:rPr lang="ru-RU" sz="2200" b="1" i="1">
                <a:solidFill>
                  <a:srgbClr val="003366"/>
                </a:solidFill>
                <a:latin typeface="Times New Roman" pitchFamily="18" charset="0"/>
              </a:rPr>
              <a:t>Объект сравнения </a:t>
            </a:r>
            <a:r>
              <a:rPr lang="ru-RU" sz="2200" i="1">
                <a:solidFill>
                  <a:srgbClr val="003366"/>
                </a:solidFill>
                <a:latin typeface="Times New Roman" pitchFamily="18" charset="0"/>
              </a:rPr>
              <a:t>– </a:t>
            </a:r>
            <a:r>
              <a:rPr lang="ru-RU" sz="2200">
                <a:solidFill>
                  <a:srgbClr val="003366"/>
                </a:solidFill>
                <a:latin typeface="Times New Roman" pitchFamily="18" charset="0"/>
              </a:rPr>
              <a:t>схема Микроядра, аналога вычислительного ядра микроконтроллера PIC18CXX</a:t>
            </a:r>
          </a:p>
          <a:p>
            <a:pPr marL="571500" lvl="1" defTabSz="762000">
              <a:spcBef>
                <a:spcPct val="20000"/>
              </a:spcBef>
            </a:pPr>
            <a:r>
              <a:rPr lang="ru-RU" sz="2200" b="1" i="1">
                <a:solidFill>
                  <a:srgbClr val="003366"/>
                </a:solidFill>
                <a:latin typeface="Times New Roman" pitchFamily="18" charset="0"/>
              </a:rPr>
              <a:t>Состав Микроядра</a:t>
            </a:r>
            <a:r>
              <a:rPr lang="ru-RU" sz="22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lang="ru-RU" sz="220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1714500" lvl="3" defTabSz="762000">
              <a:buFontTx/>
              <a:buChar char="•"/>
            </a:pPr>
            <a:r>
              <a:rPr lang="en-US" sz="220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ru-RU" sz="2200">
                <a:solidFill>
                  <a:srgbClr val="003366"/>
                </a:solidFill>
                <a:latin typeface="Times New Roman" pitchFamily="18" charset="0"/>
              </a:rPr>
              <a:t>формирователь потока команд на 4 команды (ФПК),</a:t>
            </a:r>
            <a:endParaRPr lang="en-US" sz="2200">
              <a:solidFill>
                <a:srgbClr val="003366"/>
              </a:solidFill>
              <a:latin typeface="Times New Roman" pitchFamily="18" charset="0"/>
            </a:endParaRPr>
          </a:p>
          <a:p>
            <a:pPr marL="1714500" lvl="3" defTabSz="762000">
              <a:buFontTx/>
              <a:buChar char="•"/>
            </a:pPr>
            <a:r>
              <a:rPr lang="en-US" sz="220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ru-RU" sz="2200">
                <a:solidFill>
                  <a:srgbClr val="003366"/>
                </a:solidFill>
                <a:latin typeface="Times New Roman" pitchFamily="18" charset="0"/>
              </a:rPr>
              <a:t>умножитель 4</a:t>
            </a:r>
            <a:r>
              <a:rPr lang="en-US" sz="2200">
                <a:solidFill>
                  <a:srgbClr val="003366"/>
                </a:solidFill>
                <a:latin typeface="Times New Roman" pitchFamily="18" charset="0"/>
              </a:rPr>
              <a:t>x</a:t>
            </a:r>
            <a:r>
              <a:rPr lang="ru-RU" sz="2200">
                <a:solidFill>
                  <a:srgbClr val="003366"/>
                </a:solidFill>
                <a:latin typeface="Times New Roman" pitchFamily="18" charset="0"/>
              </a:rPr>
              <a:t>4,</a:t>
            </a:r>
            <a:endParaRPr lang="en-US" sz="2200">
              <a:solidFill>
                <a:srgbClr val="003366"/>
              </a:solidFill>
              <a:latin typeface="Times New Roman" pitchFamily="18" charset="0"/>
            </a:endParaRPr>
          </a:p>
          <a:p>
            <a:pPr marL="1714500" lvl="3" defTabSz="762000">
              <a:buFontTx/>
              <a:buChar char="•"/>
            </a:pPr>
            <a:r>
              <a:rPr lang="ru-RU" sz="2200">
                <a:solidFill>
                  <a:srgbClr val="003366"/>
                </a:solidFill>
                <a:latin typeface="Times New Roman" pitchFamily="18" charset="0"/>
              </a:rPr>
              <a:t> 4-разрядный сдвигатель</a:t>
            </a:r>
            <a:endParaRPr lang="en-US" sz="2200">
              <a:solidFill>
                <a:srgbClr val="003366"/>
              </a:solidFill>
              <a:latin typeface="Times New Roman" pitchFamily="18" charset="0"/>
            </a:endParaRPr>
          </a:p>
          <a:p>
            <a:pPr marL="1714500" lvl="3" defTabSz="762000">
              <a:buFontTx/>
              <a:buChar char="•"/>
            </a:pPr>
            <a:r>
              <a:rPr lang="en-US" sz="2200" b="1" i="1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ru-RU" sz="2200" b="1" i="1" baseline="20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200">
                <a:solidFill>
                  <a:srgbClr val="003366"/>
                </a:solidFill>
                <a:latin typeface="Times New Roman" pitchFamily="18" charset="0"/>
              </a:rPr>
              <a:t>отказоустойчивый</a:t>
            </a:r>
            <a:r>
              <a:rPr lang="ru-RU" sz="2200" b="1" i="1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ru-RU" sz="2200">
                <a:solidFill>
                  <a:srgbClr val="003366"/>
                </a:solidFill>
                <a:latin typeface="Times New Roman" pitchFamily="18" charset="0"/>
              </a:rPr>
              <a:t>8-разрядный последовательно-параллельный порт (ППП</a:t>
            </a:r>
            <a:endParaRPr lang="en-US" sz="2200">
              <a:solidFill>
                <a:srgbClr val="003366"/>
              </a:solidFill>
              <a:latin typeface="Times New Roman" pitchFamily="18" charset="0"/>
            </a:endParaRPr>
          </a:p>
          <a:p>
            <a:pPr marL="1714500" lvl="3" defTabSz="762000"/>
            <a:endParaRPr lang="en-US" sz="2200" b="1" i="1">
              <a:solidFill>
                <a:srgbClr val="003366"/>
              </a:solidFill>
              <a:latin typeface="Times New Roman" pitchFamily="18" charset="0"/>
            </a:endParaRPr>
          </a:p>
          <a:p>
            <a:pPr marL="571500" lvl="1" defTabSz="762000"/>
            <a:r>
              <a:rPr lang="ru-RU" sz="2200" b="1" i="1">
                <a:solidFill>
                  <a:srgbClr val="003366"/>
                </a:solidFill>
                <a:latin typeface="Times New Roman" pitchFamily="18" charset="0"/>
              </a:rPr>
              <a:t>Базис реализации</a:t>
            </a:r>
            <a:r>
              <a:rPr lang="ru-RU" sz="2200">
                <a:solidFill>
                  <a:srgbClr val="003366"/>
                </a:solidFill>
                <a:latin typeface="Times New Roman" pitchFamily="18" charset="0"/>
              </a:rPr>
              <a:t> – базовый матричный кристалл серии 5503 (МИЭТ)</a:t>
            </a:r>
            <a:endParaRPr lang="ru-RU" sz="220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just" defTabSz="762000"/>
            <a:r>
              <a:rPr lang="ru-RU" sz="22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 </a:t>
            </a:r>
          </a:p>
          <a:p>
            <a:pPr defTabSz="762000"/>
            <a:endParaRPr lang="ru-RU" sz="220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defTabSz="762000"/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title"/>
          </p:nvPr>
        </p:nvSpPr>
        <p:spPr>
          <a:xfrm>
            <a:off x="152400" y="695325"/>
            <a:ext cx="9296400" cy="5238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200" b="1">
                <a:solidFill>
                  <a:schemeClr val="tx1"/>
                </a:solidFill>
              </a:rPr>
              <a:t>Сравнение характеристик</a:t>
            </a:r>
            <a:br>
              <a:rPr lang="ru-RU" sz="2200" b="1">
                <a:solidFill>
                  <a:schemeClr val="tx1"/>
                </a:solidFill>
              </a:rPr>
            </a:br>
            <a:r>
              <a:rPr lang="ru-RU" sz="2200" b="1">
                <a:solidFill>
                  <a:schemeClr val="tx1"/>
                </a:solidFill>
              </a:rPr>
              <a:t>синхронных и строго самосинхронных схем</a:t>
            </a:r>
            <a:endParaRPr lang="ru-RU" sz="2200" b="1">
              <a:solidFill>
                <a:schemeClr val="tx1"/>
              </a:solidFill>
              <a:latin typeface="Times New Roman Cyr" charset="-52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914650" y="2946400"/>
            <a:ext cx="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ru-RU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576263" y="104775"/>
            <a:ext cx="7896225" cy="723900"/>
            <a:chOff x="362" y="66"/>
            <a:chExt cx="4975" cy="456"/>
          </a:xfrm>
        </p:grpSpPr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9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38921" name="Rectangle 9"/>
          <p:cNvSpPr>
            <a:spLocks noGrp="1" noChangeArrowheads="1"/>
          </p:cNvSpPr>
          <p:nvPr>
            <p:ph type="title"/>
          </p:nvPr>
        </p:nvSpPr>
        <p:spPr>
          <a:xfrm>
            <a:off x="395288" y="466725"/>
            <a:ext cx="8367712" cy="676275"/>
          </a:xfrm>
          <a:noFill/>
          <a:ln/>
        </p:spPr>
        <p:txBody>
          <a:bodyPr lIns="18000" tIns="7200" rIns="18000" bIns="7200"/>
          <a:lstStyle/>
          <a:p>
            <a:pPr>
              <a:lnSpc>
                <a:spcPct val="70000"/>
              </a:lnSpc>
            </a:pPr>
            <a:r>
              <a:rPr lang="ru-RU" sz="2400" b="1">
                <a:solidFill>
                  <a:schemeClr val="tx1"/>
                </a:solidFill>
                <a:cs typeface="Times New Roman" pitchFamily="18" charset="0"/>
              </a:rPr>
              <a:t>Библиотека функциональных элементов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25908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2862263" y="1976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114300" y="1346200"/>
            <a:ext cx="8940800" cy="4570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8000" tIns="0" rIns="18000" bIns="0"/>
          <a:lstStyle/>
          <a:p>
            <a:pPr defTabSz="762000">
              <a:spcBef>
                <a:spcPct val="50000"/>
              </a:spcBef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Принципы реализации</a:t>
            </a: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библиотечных элементов:</a:t>
            </a:r>
          </a:p>
          <a:p>
            <a:pPr defTabSz="762000">
              <a:spcBef>
                <a:spcPct val="50000"/>
              </a:spcBef>
            </a:pPr>
            <a:r>
              <a:rPr lang="en-US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Times New Roman" pitchFamily="18" charset="0"/>
              </a:rPr>
              <a:t>	    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Times New Roman" pitchFamily="18" charset="0"/>
              </a:rPr>
              <a:t>·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    однокаскадность комбинационных элементов,</a:t>
            </a:r>
          </a:p>
          <a:p>
            <a:pPr defTabSz="762000">
              <a:spcBef>
                <a:spcPct val="50000"/>
              </a:spcBef>
            </a:pPr>
            <a:r>
              <a:rPr lang="en-US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Times New Roman" pitchFamily="18" charset="0"/>
              </a:rPr>
              <a:t>	    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Times New Roman" pitchFamily="18" charset="0"/>
              </a:rPr>
              <a:t>·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    индицируемость выходов всех составляющих элементов</a:t>
            </a:r>
          </a:p>
          <a:p>
            <a:pPr defTabSz="762000">
              <a:spcBef>
                <a:spcPct val="50000"/>
              </a:spcBef>
            </a:pPr>
            <a:r>
              <a:rPr lang="ru-RU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 библиотеки</a:t>
            </a: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defTabSz="762000">
              <a:spcBef>
                <a:spcPct val="50000"/>
              </a:spcBef>
            </a:pPr>
            <a:r>
              <a:rPr lang="en-US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Times New Roman" pitchFamily="18" charset="0"/>
              </a:rPr>
              <a:t>	    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Times New Roman" pitchFamily="18" charset="0"/>
              </a:rPr>
              <a:t>·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многовходовые логические элементы (И-ИЛИ-НЕ, ИЛИ-И-НЕ и др.),</a:t>
            </a:r>
          </a:p>
          <a:p>
            <a:pPr defTabSz="762000">
              <a:spcBef>
                <a:spcPct val="50000"/>
              </a:spcBef>
            </a:pPr>
            <a:r>
              <a:rPr lang="en-US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Times New Roman" pitchFamily="18" charset="0"/>
              </a:rPr>
              <a:t>	    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Times New Roman" pitchFamily="18" charset="0"/>
              </a:rPr>
              <a:t>·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    однотактные и двухтактные триггеры (</a:t>
            </a:r>
            <a:r>
              <a:rPr lang="en-US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en-US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en-US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-типов),</a:t>
            </a:r>
          </a:p>
          <a:p>
            <a:pPr defTabSz="762000">
              <a:spcBef>
                <a:spcPct val="50000"/>
              </a:spcBef>
            </a:pPr>
            <a:r>
              <a:rPr lang="en-US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Times New Roman" pitchFamily="18" charset="0"/>
              </a:rPr>
              <a:t>	    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Times New Roman" pitchFamily="18" charset="0"/>
              </a:rPr>
              <a:t>·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    разряды многоразрядных устройств (регистров, счетчиков),</a:t>
            </a:r>
          </a:p>
          <a:p>
            <a:pPr defTabSz="762000">
              <a:spcBef>
                <a:spcPct val="50000"/>
              </a:spcBef>
            </a:pPr>
            <a:r>
              <a:rPr lang="en-US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Times New Roman" pitchFamily="18" charset="0"/>
              </a:rPr>
              <a:t>        	    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Times New Roman" pitchFamily="18" charset="0"/>
              </a:rPr>
              <a:t>·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вычислительные элементы (сумматоры, схемы переноса и т.д.)</a:t>
            </a:r>
          </a:p>
          <a:p>
            <a:pPr defTabSz="762000">
              <a:spcBef>
                <a:spcPct val="50000"/>
              </a:spcBef>
            </a:pPr>
            <a:r>
              <a:rPr lang="ru-RU" sz="23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Общее число</a:t>
            </a:r>
            <a:r>
              <a:rPr lang="ru-RU" sz="23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элементов первой очереди библиотеки для БМК 5503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defTabSz="762000">
              <a:spcBef>
                <a:spcPct val="50000"/>
              </a:spcBef>
            </a:pPr>
            <a:r>
              <a:rPr lang="en-US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Times New Roman" pitchFamily="18" charset="0"/>
              </a:rPr>
              <a:t>·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21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71 элемент</a:t>
            </a:r>
            <a:r>
              <a:rPr lang="ru-RU" sz="2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5325"/>
            <a:ext cx="9144000" cy="371475"/>
          </a:xfrm>
          <a:noFill/>
          <a:ln/>
        </p:spPr>
        <p:txBody>
          <a:bodyPr lIns="18000" tIns="7200" rIns="18000" bIns="7200"/>
          <a:lstStyle/>
          <a:p>
            <a:pPr>
              <a:lnSpc>
                <a:spcPct val="70000"/>
              </a:lnSpc>
            </a:pPr>
            <a:r>
              <a:rPr lang="ru-RU" sz="2400" b="1">
                <a:solidFill>
                  <a:schemeClr val="tx1"/>
                </a:solidFill>
                <a:cs typeface="Times New Roman" pitchFamily="18" charset="0"/>
              </a:rPr>
              <a:t>Тестовая ССС-схема </a:t>
            </a:r>
            <a:r>
              <a:rPr lang="ru-RU" sz="2400" b="1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2400" b="1">
                <a:solidFill>
                  <a:schemeClr val="tx1"/>
                </a:solidFill>
                <a:cs typeface="Times New Roman" pitchFamily="18" charset="0"/>
              </a:rPr>
              <a:t> "Микроядро" </a:t>
            </a:r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576263" y="104775"/>
            <a:ext cx="7896225" cy="723900"/>
            <a:chOff x="362" y="66"/>
            <a:chExt cx="4975" cy="456"/>
          </a:xfrm>
        </p:grpSpPr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39976" name="Group 40"/>
          <p:cNvGrpSpPr>
            <a:grpSpLocks/>
          </p:cNvGrpSpPr>
          <p:nvPr/>
        </p:nvGrpSpPr>
        <p:grpSpPr bwMode="auto">
          <a:xfrm>
            <a:off x="762000" y="1895475"/>
            <a:ext cx="7910513" cy="3533775"/>
            <a:chOff x="480" y="1194"/>
            <a:chExt cx="4983" cy="2226"/>
          </a:xfrm>
        </p:grpSpPr>
        <p:sp>
          <p:nvSpPr>
            <p:cNvPr id="39946" name="Text Box 10"/>
            <p:cNvSpPr txBox="1">
              <a:spLocks noChangeAspect="1" noChangeArrowheads="1"/>
            </p:cNvSpPr>
            <p:nvPr/>
          </p:nvSpPr>
          <p:spPr bwMode="auto">
            <a:xfrm>
              <a:off x="480" y="2153"/>
              <a:ext cx="1063" cy="50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 anchor="ctr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Формирователь потока команд</a:t>
              </a:r>
            </a:p>
          </p:txBody>
        </p:sp>
        <p:sp>
          <p:nvSpPr>
            <p:cNvPr id="39947" name="Text Box 11"/>
            <p:cNvSpPr txBox="1">
              <a:spLocks noChangeAspect="1" noChangeArrowheads="1"/>
            </p:cNvSpPr>
            <p:nvPr/>
          </p:nvSpPr>
          <p:spPr bwMode="auto">
            <a:xfrm>
              <a:off x="480" y="1194"/>
              <a:ext cx="1063" cy="61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 anchor="ctr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Формирователь входных данных (операндов)</a:t>
              </a:r>
            </a:p>
          </p:txBody>
        </p:sp>
        <p:sp>
          <p:nvSpPr>
            <p:cNvPr id="39948" name="Text Box 12"/>
            <p:cNvSpPr txBox="1">
              <a:spLocks noChangeAspect="1" noChangeArrowheads="1"/>
            </p:cNvSpPr>
            <p:nvPr/>
          </p:nvSpPr>
          <p:spPr bwMode="auto">
            <a:xfrm>
              <a:off x="2310" y="1982"/>
              <a:ext cx="1063" cy="50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 anchor="ctr"/>
            <a:lstStyle/>
            <a:p>
              <a:pPr algn="ctr" eaLnBrk="0" hangingPunct="0">
                <a:spcBef>
                  <a:spcPts val="1200"/>
                </a:spcBef>
              </a:pPr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Сдвигатель</a:t>
              </a:r>
            </a:p>
          </p:txBody>
        </p:sp>
        <p:sp>
          <p:nvSpPr>
            <p:cNvPr id="39949" name="Text Box 13"/>
            <p:cNvSpPr txBox="1">
              <a:spLocks noChangeAspect="1" noChangeArrowheads="1"/>
            </p:cNvSpPr>
            <p:nvPr/>
          </p:nvSpPr>
          <p:spPr bwMode="auto">
            <a:xfrm>
              <a:off x="2310" y="1283"/>
              <a:ext cx="1063" cy="50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 anchor="ctr"/>
            <a:lstStyle/>
            <a:p>
              <a:pPr algn="ctr" eaLnBrk="0" hangingPunct="0">
                <a:spcBef>
                  <a:spcPts val="1200"/>
                </a:spcBef>
              </a:pPr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Умножитель</a:t>
              </a:r>
            </a:p>
          </p:txBody>
        </p:sp>
        <p:sp>
          <p:nvSpPr>
            <p:cNvPr id="39950" name="Text Box 14"/>
            <p:cNvSpPr txBox="1">
              <a:spLocks noChangeAspect="1" noChangeArrowheads="1"/>
            </p:cNvSpPr>
            <p:nvPr/>
          </p:nvSpPr>
          <p:spPr bwMode="auto">
            <a:xfrm>
              <a:off x="2304" y="2751"/>
              <a:ext cx="1152" cy="66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 anchor="ctr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Последовательно-</a:t>
              </a:r>
            </a:p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параллельный</a:t>
              </a:r>
            </a:p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 порт</a:t>
              </a:r>
            </a:p>
          </p:txBody>
        </p:sp>
        <p:sp>
          <p:nvSpPr>
            <p:cNvPr id="39951" name="Text Box 15"/>
            <p:cNvSpPr txBox="1">
              <a:spLocks noChangeAspect="1" noChangeArrowheads="1"/>
            </p:cNvSpPr>
            <p:nvPr/>
          </p:nvSpPr>
          <p:spPr bwMode="auto">
            <a:xfrm>
              <a:off x="4016" y="1633"/>
              <a:ext cx="1063" cy="50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 anchor="ctr"/>
            <a:lstStyle/>
            <a:p>
              <a:pPr algn="ctr" eaLnBrk="0" hangingPunct="0">
                <a:spcBef>
                  <a:spcPts val="1200"/>
                </a:spcBef>
              </a:pPr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Мультиплексор</a:t>
              </a:r>
            </a:p>
          </p:txBody>
        </p:sp>
        <p:sp>
          <p:nvSpPr>
            <p:cNvPr id="39952" name="Text Box 16"/>
            <p:cNvSpPr txBox="1">
              <a:spLocks noChangeAspect="1" noChangeArrowheads="1"/>
            </p:cNvSpPr>
            <p:nvPr/>
          </p:nvSpPr>
          <p:spPr bwMode="auto">
            <a:xfrm>
              <a:off x="480" y="2751"/>
              <a:ext cx="1063" cy="50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 anchor="ctr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Схема управления</a:t>
              </a:r>
            </a:p>
          </p:txBody>
        </p:sp>
        <p:sp>
          <p:nvSpPr>
            <p:cNvPr id="39953" name="Line 17"/>
            <p:cNvSpPr>
              <a:spLocks noChangeAspect="1" noChangeShapeType="1"/>
            </p:cNvSpPr>
            <p:nvPr/>
          </p:nvSpPr>
          <p:spPr bwMode="auto">
            <a:xfrm>
              <a:off x="1534" y="2362"/>
              <a:ext cx="7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54" name="Line 18"/>
            <p:cNvSpPr>
              <a:spLocks noChangeAspect="1" noChangeShapeType="1"/>
            </p:cNvSpPr>
            <p:nvPr/>
          </p:nvSpPr>
          <p:spPr bwMode="auto">
            <a:xfrm>
              <a:off x="1975" y="1672"/>
              <a:ext cx="32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55" name="Line 19"/>
            <p:cNvSpPr>
              <a:spLocks noChangeAspect="1" noChangeShapeType="1"/>
            </p:cNvSpPr>
            <p:nvPr/>
          </p:nvSpPr>
          <p:spPr bwMode="auto">
            <a:xfrm>
              <a:off x="1534" y="1413"/>
              <a:ext cx="76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56" name="Line 20"/>
            <p:cNvSpPr>
              <a:spLocks noChangeAspect="1" noChangeShapeType="1"/>
            </p:cNvSpPr>
            <p:nvPr/>
          </p:nvSpPr>
          <p:spPr bwMode="auto">
            <a:xfrm>
              <a:off x="1783" y="2102"/>
              <a:ext cx="51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57" name="Line 21"/>
            <p:cNvSpPr>
              <a:spLocks noChangeAspect="1" noChangeShapeType="1"/>
            </p:cNvSpPr>
            <p:nvPr/>
          </p:nvSpPr>
          <p:spPr bwMode="auto">
            <a:xfrm flipV="1">
              <a:off x="1783" y="1413"/>
              <a:ext cx="1" cy="6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58" name="Line 22"/>
            <p:cNvSpPr>
              <a:spLocks noChangeAspect="1" noChangeShapeType="1"/>
            </p:cNvSpPr>
            <p:nvPr/>
          </p:nvSpPr>
          <p:spPr bwMode="auto">
            <a:xfrm>
              <a:off x="1975" y="1683"/>
              <a:ext cx="1" cy="6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59" name="Line 23"/>
            <p:cNvSpPr>
              <a:spLocks noChangeAspect="1" noChangeShapeType="1"/>
            </p:cNvSpPr>
            <p:nvPr/>
          </p:nvSpPr>
          <p:spPr bwMode="auto">
            <a:xfrm>
              <a:off x="1534" y="3041"/>
              <a:ext cx="7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60" name="Line 24"/>
            <p:cNvSpPr>
              <a:spLocks noChangeAspect="1" noChangeShapeType="1"/>
            </p:cNvSpPr>
            <p:nvPr/>
          </p:nvSpPr>
          <p:spPr bwMode="auto">
            <a:xfrm>
              <a:off x="1869" y="1543"/>
              <a:ext cx="4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61" name="Line 25"/>
            <p:cNvSpPr>
              <a:spLocks noChangeAspect="1" noChangeShapeType="1"/>
            </p:cNvSpPr>
            <p:nvPr/>
          </p:nvSpPr>
          <p:spPr bwMode="auto">
            <a:xfrm>
              <a:off x="1878" y="1543"/>
              <a:ext cx="1" cy="14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62" name="Line 26"/>
            <p:cNvSpPr>
              <a:spLocks noChangeAspect="1" noChangeShapeType="1"/>
            </p:cNvSpPr>
            <p:nvPr/>
          </p:nvSpPr>
          <p:spPr bwMode="auto">
            <a:xfrm>
              <a:off x="1869" y="2232"/>
              <a:ext cx="4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63" name="Line 27"/>
            <p:cNvSpPr>
              <a:spLocks noChangeAspect="1" noChangeShapeType="1"/>
            </p:cNvSpPr>
            <p:nvPr/>
          </p:nvSpPr>
          <p:spPr bwMode="auto">
            <a:xfrm>
              <a:off x="3364" y="1533"/>
              <a:ext cx="27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64" name="Line 28"/>
            <p:cNvSpPr>
              <a:spLocks noChangeAspect="1" noChangeShapeType="1"/>
            </p:cNvSpPr>
            <p:nvPr/>
          </p:nvSpPr>
          <p:spPr bwMode="auto">
            <a:xfrm>
              <a:off x="3642" y="1533"/>
              <a:ext cx="0" cy="2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65" name="Line 29"/>
            <p:cNvSpPr>
              <a:spLocks noChangeAspect="1" noChangeShapeType="1"/>
            </p:cNvSpPr>
            <p:nvPr/>
          </p:nvSpPr>
          <p:spPr bwMode="auto">
            <a:xfrm>
              <a:off x="3642" y="1822"/>
              <a:ext cx="3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66" name="Line 30"/>
            <p:cNvSpPr>
              <a:spLocks noChangeAspect="1" noChangeShapeType="1"/>
            </p:cNvSpPr>
            <p:nvPr/>
          </p:nvSpPr>
          <p:spPr bwMode="auto">
            <a:xfrm>
              <a:off x="3364" y="2232"/>
              <a:ext cx="2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67" name="Line 31"/>
            <p:cNvSpPr>
              <a:spLocks noChangeAspect="1" noChangeShapeType="1"/>
            </p:cNvSpPr>
            <p:nvPr/>
          </p:nvSpPr>
          <p:spPr bwMode="auto">
            <a:xfrm flipV="1">
              <a:off x="3633" y="1982"/>
              <a:ext cx="0" cy="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68" name="Line 32"/>
            <p:cNvSpPr>
              <a:spLocks noChangeAspect="1" noChangeShapeType="1"/>
            </p:cNvSpPr>
            <p:nvPr/>
          </p:nvSpPr>
          <p:spPr bwMode="auto">
            <a:xfrm>
              <a:off x="3633" y="1982"/>
              <a:ext cx="3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69" name="Line 33"/>
            <p:cNvSpPr>
              <a:spLocks noChangeAspect="1" noChangeShapeType="1"/>
            </p:cNvSpPr>
            <p:nvPr/>
          </p:nvSpPr>
          <p:spPr bwMode="auto">
            <a:xfrm>
              <a:off x="3444" y="3070"/>
              <a:ext cx="37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70" name="Line 34"/>
            <p:cNvSpPr>
              <a:spLocks noChangeAspect="1" noChangeShapeType="1"/>
            </p:cNvSpPr>
            <p:nvPr/>
          </p:nvSpPr>
          <p:spPr bwMode="auto">
            <a:xfrm>
              <a:off x="5089" y="1912"/>
              <a:ext cx="37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71" name="Line 35"/>
            <p:cNvSpPr>
              <a:spLocks noChangeAspect="1" noChangeShapeType="1"/>
            </p:cNvSpPr>
            <p:nvPr/>
          </p:nvSpPr>
          <p:spPr bwMode="auto">
            <a:xfrm flipH="1">
              <a:off x="1543" y="2461"/>
              <a:ext cx="3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72" name="Line 36"/>
            <p:cNvSpPr>
              <a:spLocks noChangeAspect="1" noChangeShapeType="1"/>
            </p:cNvSpPr>
            <p:nvPr/>
          </p:nvSpPr>
          <p:spPr bwMode="auto">
            <a:xfrm flipH="1">
              <a:off x="1543" y="1583"/>
              <a:ext cx="3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73" name="Line 37"/>
            <p:cNvSpPr>
              <a:spLocks noChangeAspect="1" noChangeShapeType="1"/>
            </p:cNvSpPr>
            <p:nvPr/>
          </p:nvSpPr>
          <p:spPr bwMode="auto">
            <a:xfrm>
              <a:off x="1878" y="2602"/>
              <a:ext cx="26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74" name="Line 38"/>
            <p:cNvSpPr>
              <a:spLocks noChangeAspect="1" noChangeShapeType="1"/>
            </p:cNvSpPr>
            <p:nvPr/>
          </p:nvSpPr>
          <p:spPr bwMode="auto">
            <a:xfrm flipV="1">
              <a:off x="4505" y="2153"/>
              <a:ext cx="0" cy="4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9975" name="Line 39"/>
            <p:cNvSpPr>
              <a:spLocks noChangeAspect="1" noChangeShapeType="1"/>
            </p:cNvSpPr>
            <p:nvPr/>
          </p:nvSpPr>
          <p:spPr bwMode="auto">
            <a:xfrm>
              <a:off x="2042" y="3221"/>
              <a:ext cx="25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914650" y="2946400"/>
            <a:ext cx="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/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574675" y="104775"/>
            <a:ext cx="7897813" cy="723900"/>
            <a:chOff x="362" y="66"/>
            <a:chExt cx="4975" cy="456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xfrm>
            <a:off x="152400" y="695325"/>
            <a:ext cx="9296400" cy="5238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200" b="1">
                <a:solidFill>
                  <a:schemeClr val="tx1"/>
                </a:solidFill>
              </a:rPr>
              <a:t>Формирователь потока команд Микроядра</a:t>
            </a:r>
            <a:r>
              <a:rPr lang="ru-RU" sz="2400" u="sng">
                <a:solidFill>
                  <a:schemeClr val="tx1"/>
                </a:solidFill>
              </a:rPr>
              <a:t> </a:t>
            </a:r>
            <a:endParaRPr lang="ru-RU" sz="2400" u="sng">
              <a:solidFill>
                <a:schemeClr val="tx1"/>
              </a:solidFill>
              <a:latin typeface="Times New Roman Cyr" charset="-52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908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552" name="Group 0"/>
          <p:cNvGrpSpPr>
            <a:grpSpLocks/>
          </p:cNvGrpSpPr>
          <p:nvPr/>
        </p:nvGrpSpPr>
        <p:grpSpPr bwMode="auto">
          <a:xfrm>
            <a:off x="381000" y="1371600"/>
            <a:ext cx="8077200" cy="5029200"/>
            <a:chOff x="240" y="864"/>
            <a:chExt cx="5088" cy="3168"/>
          </a:xfrm>
        </p:grpSpPr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784" y="1426"/>
              <a:ext cx="30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 flipV="1">
              <a:off x="1907" y="1570"/>
              <a:ext cx="76" cy="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3574" y="3865"/>
              <a:ext cx="384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ID3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3900" y="3865"/>
              <a:ext cx="384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ID2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4272" y="3862"/>
              <a:ext cx="384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ID1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4658" y="3873"/>
              <a:ext cx="384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ID0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559" y="1370"/>
              <a:ext cx="58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AD[1,0]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3249" y="2212"/>
              <a:ext cx="22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3075" y="1654"/>
              <a:ext cx="3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2058" y="2005"/>
              <a:ext cx="305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4953" y="2561"/>
              <a:ext cx="159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4567" y="2555"/>
              <a:ext cx="159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4191" y="2563"/>
              <a:ext cx="159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3764" y="2561"/>
              <a:ext cx="160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77" name="Rectangle 25"/>
            <p:cNvSpPr>
              <a:spLocks noChangeArrowheads="1"/>
            </p:cNvSpPr>
            <p:nvPr/>
          </p:nvSpPr>
          <p:spPr bwMode="auto">
            <a:xfrm>
              <a:off x="1837" y="2923"/>
              <a:ext cx="688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RESET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78" name="Rectangle 26"/>
            <p:cNvSpPr>
              <a:spLocks noChangeArrowheads="1"/>
            </p:cNvSpPr>
            <p:nvPr/>
          </p:nvSpPr>
          <p:spPr bwMode="auto">
            <a:xfrm>
              <a:off x="1851" y="2496"/>
              <a:ext cx="255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79" name="Rectangle 27"/>
            <p:cNvSpPr>
              <a:spLocks noChangeArrowheads="1"/>
            </p:cNvSpPr>
            <p:nvPr/>
          </p:nvSpPr>
          <p:spPr bwMode="auto">
            <a:xfrm>
              <a:off x="2611" y="1687"/>
              <a:ext cx="481" cy="177"/>
            </a:xfrm>
            <a:prstGeom prst="rect">
              <a:avLst/>
            </a:prstGeom>
            <a:noFill/>
            <a:ln w="127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 i="1">
                  <a:solidFill>
                    <a:schemeClr val="tx1"/>
                  </a:solidFill>
                  <a:latin typeface="Times New Roman" pitchFamily="18" charset="0"/>
                </a:rPr>
                <a:t>Адрес</a:t>
              </a:r>
              <a:endParaRPr lang="ru-RU" i="1">
                <a:solidFill>
                  <a:schemeClr val="tx1"/>
                </a:solidFill>
              </a:endParaRPr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2600" y="2245"/>
              <a:ext cx="603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 i="1">
                  <a:solidFill>
                    <a:schemeClr val="tx1"/>
                  </a:solidFill>
                  <a:latin typeface="Times New Roman" pitchFamily="18" charset="0"/>
                </a:rPr>
                <a:t>Команда</a:t>
              </a:r>
              <a:endParaRPr lang="ru-RU" i="1">
                <a:solidFill>
                  <a:schemeClr val="tx1"/>
                </a:solidFill>
              </a:endParaRPr>
            </a:p>
          </p:txBody>
        </p:sp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4380" y="2955"/>
              <a:ext cx="159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82" name="Line 30"/>
            <p:cNvSpPr>
              <a:spLocks noChangeShapeType="1"/>
            </p:cNvSpPr>
            <p:nvPr/>
          </p:nvSpPr>
          <p:spPr bwMode="auto">
            <a:xfrm>
              <a:off x="4275" y="2973"/>
              <a:ext cx="0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83" name="Line 31"/>
            <p:cNvSpPr>
              <a:spLocks noChangeShapeType="1"/>
            </p:cNvSpPr>
            <p:nvPr/>
          </p:nvSpPr>
          <p:spPr bwMode="auto">
            <a:xfrm flipV="1">
              <a:off x="4228" y="2992"/>
              <a:ext cx="97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84" name="Rectangle 32"/>
            <p:cNvSpPr>
              <a:spLocks noChangeArrowheads="1"/>
            </p:cNvSpPr>
            <p:nvPr/>
          </p:nvSpPr>
          <p:spPr bwMode="auto">
            <a:xfrm>
              <a:off x="4343" y="3335"/>
              <a:ext cx="160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85" name="Line 33"/>
            <p:cNvSpPr>
              <a:spLocks noChangeShapeType="1"/>
            </p:cNvSpPr>
            <p:nvPr/>
          </p:nvSpPr>
          <p:spPr bwMode="auto">
            <a:xfrm>
              <a:off x="4239" y="3351"/>
              <a:ext cx="0" cy="1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 flipV="1">
              <a:off x="4192" y="3372"/>
              <a:ext cx="97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87" name="Rectangle 35"/>
            <p:cNvSpPr>
              <a:spLocks noChangeArrowheads="1"/>
            </p:cNvSpPr>
            <p:nvPr/>
          </p:nvSpPr>
          <p:spPr bwMode="auto">
            <a:xfrm>
              <a:off x="3497" y="3110"/>
              <a:ext cx="1524" cy="23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Регистр команд (IR)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88" name="Rectangle 36"/>
            <p:cNvSpPr>
              <a:spLocks noChangeArrowheads="1"/>
            </p:cNvSpPr>
            <p:nvPr/>
          </p:nvSpPr>
          <p:spPr bwMode="auto">
            <a:xfrm>
              <a:off x="3589" y="864"/>
              <a:ext cx="1739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 sz="2000" i="1">
                  <a:solidFill>
                    <a:schemeClr val="tx1"/>
                  </a:solidFill>
                  <a:latin typeface="Times New Roman" pitchFamily="18" charset="0"/>
                </a:rPr>
                <a:t>Память программ (PM)</a:t>
              </a:r>
              <a:endParaRPr lang="ru-RU" sz="2000" i="1">
                <a:solidFill>
                  <a:schemeClr val="tx1"/>
                </a:solidFill>
              </a:endParaRPr>
            </a:p>
          </p:txBody>
        </p:sp>
        <p:sp>
          <p:nvSpPr>
            <p:cNvPr id="23589" name="Rectangle 37"/>
            <p:cNvSpPr>
              <a:spLocks noChangeArrowheads="1"/>
            </p:cNvSpPr>
            <p:nvPr/>
          </p:nvSpPr>
          <p:spPr bwMode="auto">
            <a:xfrm>
              <a:off x="240" y="2764"/>
              <a:ext cx="448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WJR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90" name="Rectangle 38"/>
            <p:cNvSpPr>
              <a:spLocks noChangeArrowheads="1"/>
            </p:cNvSpPr>
            <p:nvPr/>
          </p:nvSpPr>
          <p:spPr bwMode="auto">
            <a:xfrm>
              <a:off x="4906" y="2750"/>
              <a:ext cx="42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B4</a:t>
              </a:r>
              <a:r>
                <a:rPr lang="ru-RU" baseline="30000">
                  <a:solidFill>
                    <a:schemeClr val="tx1"/>
                  </a:solidFill>
                  <a:latin typeface="Times New Roman" pitchFamily="18" charset="0"/>
                </a:rPr>
                <a:t>*)</a:t>
              </a:r>
              <a:endParaRPr lang="ru-RU" baseline="30000">
                <a:solidFill>
                  <a:schemeClr val="tx1"/>
                </a:solidFill>
              </a:endParaRPr>
            </a:p>
          </p:txBody>
        </p:sp>
        <p:sp>
          <p:nvSpPr>
            <p:cNvPr id="23591" name="Rectangle 39"/>
            <p:cNvSpPr>
              <a:spLocks noChangeArrowheads="1"/>
            </p:cNvSpPr>
            <p:nvPr/>
          </p:nvSpPr>
          <p:spPr bwMode="auto">
            <a:xfrm>
              <a:off x="4530" y="2741"/>
              <a:ext cx="232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B3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92" name="Rectangle 40"/>
            <p:cNvSpPr>
              <a:spLocks noChangeArrowheads="1"/>
            </p:cNvSpPr>
            <p:nvPr/>
          </p:nvSpPr>
          <p:spPr bwMode="auto">
            <a:xfrm>
              <a:off x="4173" y="2735"/>
              <a:ext cx="2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B2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93" name="Rectangle 41"/>
            <p:cNvSpPr>
              <a:spLocks noChangeArrowheads="1"/>
            </p:cNvSpPr>
            <p:nvPr/>
          </p:nvSpPr>
          <p:spPr bwMode="auto">
            <a:xfrm>
              <a:off x="2160" y="1370"/>
              <a:ext cx="49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MX1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94" name="Rectangle 42"/>
            <p:cNvSpPr>
              <a:spLocks noChangeArrowheads="1"/>
            </p:cNvSpPr>
            <p:nvPr/>
          </p:nvSpPr>
          <p:spPr bwMode="auto">
            <a:xfrm>
              <a:off x="3518" y="1072"/>
              <a:ext cx="1524" cy="150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5" name="Rectangle 43"/>
            <p:cNvSpPr>
              <a:spLocks noChangeArrowheads="1"/>
            </p:cNvSpPr>
            <p:nvPr/>
          </p:nvSpPr>
          <p:spPr bwMode="auto">
            <a:xfrm>
              <a:off x="3670" y="1213"/>
              <a:ext cx="1275" cy="21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Команда 1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96" name="Rectangle 44"/>
            <p:cNvSpPr>
              <a:spLocks noChangeArrowheads="1"/>
            </p:cNvSpPr>
            <p:nvPr/>
          </p:nvSpPr>
          <p:spPr bwMode="auto">
            <a:xfrm>
              <a:off x="3670" y="1559"/>
              <a:ext cx="1275" cy="21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Команда 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97" name="Rectangle 45"/>
            <p:cNvSpPr>
              <a:spLocks noChangeArrowheads="1"/>
            </p:cNvSpPr>
            <p:nvPr/>
          </p:nvSpPr>
          <p:spPr bwMode="auto">
            <a:xfrm>
              <a:off x="3670" y="2249"/>
              <a:ext cx="1275" cy="2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Команда 4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98" name="Rectangle 46"/>
            <p:cNvSpPr>
              <a:spLocks noChangeArrowheads="1"/>
            </p:cNvSpPr>
            <p:nvPr/>
          </p:nvSpPr>
          <p:spPr bwMode="auto">
            <a:xfrm>
              <a:off x="3670" y="1903"/>
              <a:ext cx="1275" cy="2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Команда 3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599" name="Rectangle 47"/>
            <p:cNvSpPr>
              <a:spLocks noChangeArrowheads="1"/>
            </p:cNvSpPr>
            <p:nvPr/>
          </p:nvSpPr>
          <p:spPr bwMode="auto">
            <a:xfrm>
              <a:off x="364" y="2156"/>
              <a:ext cx="446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IR[1,0]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00" name="Line 48"/>
            <p:cNvSpPr>
              <a:spLocks noChangeShapeType="1"/>
            </p:cNvSpPr>
            <p:nvPr/>
          </p:nvSpPr>
          <p:spPr bwMode="auto">
            <a:xfrm>
              <a:off x="698" y="2404"/>
              <a:ext cx="0" cy="3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oval" w="med" len="med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1" name="Line 49"/>
            <p:cNvSpPr>
              <a:spLocks noChangeShapeType="1"/>
            </p:cNvSpPr>
            <p:nvPr/>
          </p:nvSpPr>
          <p:spPr bwMode="auto">
            <a:xfrm>
              <a:off x="605" y="2414"/>
              <a:ext cx="29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2" name="AutoShape 50"/>
            <p:cNvSpPr>
              <a:spLocks noChangeArrowheads="1"/>
            </p:cNvSpPr>
            <p:nvPr/>
          </p:nvSpPr>
          <p:spPr bwMode="auto">
            <a:xfrm rot="-16200000" flipH="1" flipV="1">
              <a:off x="1858" y="1635"/>
              <a:ext cx="684" cy="220"/>
            </a:xfrm>
            <a:custGeom>
              <a:avLst/>
              <a:gdLst>
                <a:gd name="G0" fmla="+- 5398 0 0"/>
                <a:gd name="G1" fmla="+- 21600 0 5398"/>
                <a:gd name="G2" fmla="*/ 5398 1 2"/>
                <a:gd name="G3" fmla="+- 21600 0 G2"/>
                <a:gd name="G4" fmla="+/ 5398 21600 2"/>
                <a:gd name="G5" fmla="+/ G1 0 2"/>
                <a:gd name="G6" fmla="*/ 21600 21600 5398"/>
                <a:gd name="G7" fmla="*/ G6 1 2"/>
                <a:gd name="G8" fmla="+- 21600 0 G7"/>
                <a:gd name="G9" fmla="*/ 21600 1 2"/>
                <a:gd name="G10" fmla="+- 5398 0 G9"/>
                <a:gd name="G11" fmla="?: G10 G8 0"/>
                <a:gd name="G12" fmla="?: G10 G7 21600"/>
                <a:gd name="T0" fmla="*/ 18901 w 21600"/>
                <a:gd name="T1" fmla="*/ 10800 h 21600"/>
                <a:gd name="T2" fmla="*/ 10800 w 21600"/>
                <a:gd name="T3" fmla="*/ 21600 h 21600"/>
                <a:gd name="T4" fmla="*/ 2699 w 21600"/>
                <a:gd name="T5" fmla="*/ 10800 h 21600"/>
                <a:gd name="T6" fmla="*/ 10800 w 21600"/>
                <a:gd name="T7" fmla="*/ 0 h 21600"/>
                <a:gd name="T8" fmla="*/ 4499 w 21600"/>
                <a:gd name="T9" fmla="*/ 4499 h 21600"/>
                <a:gd name="T10" fmla="*/ 17101 w 21600"/>
                <a:gd name="T11" fmla="*/ 1710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8" y="21600"/>
                  </a:lnTo>
                  <a:lnTo>
                    <a:pt x="16202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03" name="Line 51"/>
            <p:cNvSpPr>
              <a:spLocks noChangeShapeType="1"/>
            </p:cNvSpPr>
            <p:nvPr/>
          </p:nvSpPr>
          <p:spPr bwMode="auto">
            <a:xfrm>
              <a:off x="2301" y="1878"/>
              <a:ext cx="122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4" name="Line 52"/>
            <p:cNvSpPr>
              <a:spLocks noChangeShapeType="1"/>
            </p:cNvSpPr>
            <p:nvPr/>
          </p:nvSpPr>
          <p:spPr bwMode="auto">
            <a:xfrm>
              <a:off x="657" y="1626"/>
              <a:ext cx="115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5" name="Line 53"/>
            <p:cNvSpPr>
              <a:spLocks noChangeShapeType="1"/>
            </p:cNvSpPr>
            <p:nvPr/>
          </p:nvSpPr>
          <p:spPr bwMode="auto">
            <a:xfrm>
              <a:off x="1783" y="1626"/>
              <a:ext cx="30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6" name="Rectangle 54"/>
            <p:cNvSpPr>
              <a:spLocks noChangeArrowheads="1"/>
            </p:cNvSpPr>
            <p:nvPr/>
          </p:nvSpPr>
          <p:spPr bwMode="auto">
            <a:xfrm>
              <a:off x="720" y="1125"/>
              <a:ext cx="301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AIR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07" name="Rectangle 55"/>
            <p:cNvSpPr>
              <a:spLocks noChangeArrowheads="1"/>
            </p:cNvSpPr>
            <p:nvPr/>
          </p:nvSpPr>
          <p:spPr bwMode="auto">
            <a:xfrm>
              <a:off x="3010" y="973"/>
              <a:ext cx="50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 i="1">
                  <a:solidFill>
                    <a:schemeClr val="tx1"/>
                  </a:solidFill>
                  <a:latin typeface="Times New Roman" pitchFamily="18" charset="0"/>
                </a:rPr>
                <a:t>Запись</a:t>
              </a:r>
              <a:endParaRPr lang="ru-RU" i="1">
                <a:solidFill>
                  <a:schemeClr val="tx1"/>
                </a:solidFill>
              </a:endParaRPr>
            </a:p>
          </p:txBody>
        </p:sp>
        <p:sp>
          <p:nvSpPr>
            <p:cNvPr id="23608" name="AutoShape 56"/>
            <p:cNvSpPr>
              <a:spLocks noChangeArrowheads="1"/>
            </p:cNvSpPr>
            <p:nvPr/>
          </p:nvSpPr>
          <p:spPr bwMode="auto">
            <a:xfrm>
              <a:off x="318" y="2934"/>
              <a:ext cx="238" cy="92"/>
            </a:xfrm>
            <a:prstGeom prst="homePlate">
              <a:avLst>
                <a:gd name="adj" fmla="val 64698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09" name="Rectangle 57"/>
            <p:cNvSpPr>
              <a:spLocks noChangeArrowheads="1"/>
            </p:cNvSpPr>
            <p:nvPr/>
          </p:nvSpPr>
          <p:spPr bwMode="auto">
            <a:xfrm>
              <a:off x="950" y="2550"/>
              <a:ext cx="912" cy="35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>
                <a:spcBef>
                  <a:spcPts val="300"/>
                </a:spcBef>
              </a:pPr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Регистр перехода (JR)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auto">
            <a:xfrm flipV="1">
              <a:off x="689" y="2704"/>
              <a:ext cx="271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1" name="Line 59"/>
            <p:cNvSpPr>
              <a:spLocks noChangeShapeType="1"/>
            </p:cNvSpPr>
            <p:nvPr/>
          </p:nvSpPr>
          <p:spPr bwMode="auto">
            <a:xfrm>
              <a:off x="1861" y="2704"/>
              <a:ext cx="27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2" name="Line 60"/>
            <p:cNvSpPr>
              <a:spLocks noChangeShapeType="1"/>
            </p:cNvSpPr>
            <p:nvPr/>
          </p:nvSpPr>
          <p:spPr bwMode="auto">
            <a:xfrm>
              <a:off x="554" y="2989"/>
              <a:ext cx="82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3" name="Line 61"/>
            <p:cNvSpPr>
              <a:spLocks noChangeShapeType="1"/>
            </p:cNvSpPr>
            <p:nvPr/>
          </p:nvSpPr>
          <p:spPr bwMode="auto">
            <a:xfrm flipV="1">
              <a:off x="1370" y="2898"/>
              <a:ext cx="0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4" name="Rectangle 62"/>
            <p:cNvSpPr>
              <a:spLocks noChangeArrowheads="1"/>
            </p:cNvSpPr>
            <p:nvPr/>
          </p:nvSpPr>
          <p:spPr bwMode="auto">
            <a:xfrm>
              <a:off x="692" y="887"/>
              <a:ext cx="362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WIR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15" name="Line 63"/>
            <p:cNvSpPr>
              <a:spLocks noChangeShapeType="1"/>
            </p:cNvSpPr>
            <p:nvPr/>
          </p:nvSpPr>
          <p:spPr bwMode="auto">
            <a:xfrm>
              <a:off x="662" y="1135"/>
              <a:ext cx="283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6" name="Rectangle 64"/>
            <p:cNvSpPr>
              <a:spLocks noChangeArrowheads="1"/>
            </p:cNvSpPr>
            <p:nvPr/>
          </p:nvSpPr>
          <p:spPr bwMode="auto">
            <a:xfrm>
              <a:off x="2136" y="2600"/>
              <a:ext cx="879" cy="2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>
                <a:spcBef>
                  <a:spcPts val="300"/>
                </a:spcBef>
              </a:pPr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Счетчик  (PC)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17" name="Rectangle 65"/>
            <p:cNvSpPr>
              <a:spLocks noChangeArrowheads="1"/>
            </p:cNvSpPr>
            <p:nvPr/>
          </p:nvSpPr>
          <p:spPr bwMode="auto">
            <a:xfrm>
              <a:off x="2806" y="2943"/>
              <a:ext cx="498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E1(+1)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18" name="Line 66"/>
            <p:cNvSpPr>
              <a:spLocks noChangeShapeType="1"/>
            </p:cNvSpPr>
            <p:nvPr/>
          </p:nvSpPr>
          <p:spPr bwMode="auto">
            <a:xfrm>
              <a:off x="2583" y="2204"/>
              <a:ext cx="0" cy="3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19" name="Line 67"/>
            <p:cNvSpPr>
              <a:spLocks noChangeShapeType="1"/>
            </p:cNvSpPr>
            <p:nvPr/>
          </p:nvSpPr>
          <p:spPr bwMode="auto">
            <a:xfrm>
              <a:off x="1745" y="1905"/>
              <a:ext cx="0" cy="3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0" name="Line 68"/>
            <p:cNvSpPr>
              <a:spLocks noChangeShapeType="1"/>
            </p:cNvSpPr>
            <p:nvPr/>
          </p:nvSpPr>
          <p:spPr bwMode="auto">
            <a:xfrm>
              <a:off x="1732" y="2210"/>
              <a:ext cx="85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1" name="Line 69"/>
            <p:cNvSpPr>
              <a:spLocks noChangeShapeType="1"/>
            </p:cNvSpPr>
            <p:nvPr/>
          </p:nvSpPr>
          <p:spPr bwMode="auto">
            <a:xfrm flipV="1">
              <a:off x="2752" y="2816"/>
              <a:ext cx="0" cy="2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2" name="Line 70"/>
            <p:cNvSpPr>
              <a:spLocks noChangeShapeType="1"/>
            </p:cNvSpPr>
            <p:nvPr/>
          </p:nvSpPr>
          <p:spPr bwMode="auto">
            <a:xfrm flipV="1">
              <a:off x="2358" y="2820"/>
              <a:ext cx="0" cy="2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3" name="Line 71"/>
            <p:cNvSpPr>
              <a:spLocks noChangeShapeType="1"/>
            </p:cNvSpPr>
            <p:nvPr/>
          </p:nvSpPr>
          <p:spPr bwMode="auto">
            <a:xfrm flipV="1">
              <a:off x="3343" y="2340"/>
              <a:ext cx="76" cy="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4" name="Line 72"/>
            <p:cNvSpPr>
              <a:spLocks noChangeShapeType="1"/>
            </p:cNvSpPr>
            <p:nvPr/>
          </p:nvSpPr>
          <p:spPr bwMode="auto">
            <a:xfrm flipV="1">
              <a:off x="3242" y="1808"/>
              <a:ext cx="77" cy="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5" name="Line 73"/>
            <p:cNvSpPr>
              <a:spLocks noChangeShapeType="1"/>
            </p:cNvSpPr>
            <p:nvPr/>
          </p:nvSpPr>
          <p:spPr bwMode="auto">
            <a:xfrm flipV="1">
              <a:off x="2179" y="2150"/>
              <a:ext cx="77" cy="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6" name="Line 74"/>
            <p:cNvSpPr>
              <a:spLocks noChangeShapeType="1"/>
            </p:cNvSpPr>
            <p:nvPr/>
          </p:nvSpPr>
          <p:spPr bwMode="auto">
            <a:xfrm flipV="1">
              <a:off x="1936" y="2660"/>
              <a:ext cx="76" cy="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7" name="Line 75"/>
            <p:cNvSpPr>
              <a:spLocks noChangeShapeType="1"/>
            </p:cNvSpPr>
            <p:nvPr/>
          </p:nvSpPr>
          <p:spPr bwMode="auto">
            <a:xfrm>
              <a:off x="3679" y="2822"/>
              <a:ext cx="0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28" name="Rectangle 76"/>
            <p:cNvSpPr>
              <a:spLocks noChangeArrowheads="1"/>
            </p:cNvSpPr>
            <p:nvPr/>
          </p:nvSpPr>
          <p:spPr bwMode="auto">
            <a:xfrm>
              <a:off x="3761" y="2726"/>
              <a:ext cx="232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B1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29" name="Line 77"/>
            <p:cNvSpPr>
              <a:spLocks noChangeShapeType="1"/>
            </p:cNvSpPr>
            <p:nvPr/>
          </p:nvSpPr>
          <p:spPr bwMode="auto">
            <a:xfrm flipV="1">
              <a:off x="3672" y="2571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0" name="Line 78"/>
            <p:cNvSpPr>
              <a:spLocks noChangeShapeType="1"/>
            </p:cNvSpPr>
            <p:nvPr/>
          </p:nvSpPr>
          <p:spPr bwMode="auto">
            <a:xfrm>
              <a:off x="3497" y="2703"/>
              <a:ext cx="3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1" name="Line 79"/>
            <p:cNvSpPr>
              <a:spLocks noChangeShapeType="1"/>
            </p:cNvSpPr>
            <p:nvPr/>
          </p:nvSpPr>
          <p:spPr bwMode="auto">
            <a:xfrm>
              <a:off x="3497" y="2703"/>
              <a:ext cx="194" cy="1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2" name="Line 80"/>
            <p:cNvSpPr>
              <a:spLocks noChangeShapeType="1"/>
            </p:cNvSpPr>
            <p:nvPr/>
          </p:nvSpPr>
          <p:spPr bwMode="auto">
            <a:xfrm flipH="1">
              <a:off x="3680" y="2703"/>
              <a:ext cx="156" cy="1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3" name="Line 81"/>
            <p:cNvSpPr>
              <a:spLocks noChangeShapeType="1"/>
            </p:cNvSpPr>
            <p:nvPr/>
          </p:nvSpPr>
          <p:spPr bwMode="auto">
            <a:xfrm flipV="1">
              <a:off x="4085" y="2579"/>
              <a:ext cx="0" cy="1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4" name="Line 82"/>
            <p:cNvSpPr>
              <a:spLocks noChangeShapeType="1"/>
            </p:cNvSpPr>
            <p:nvPr/>
          </p:nvSpPr>
          <p:spPr bwMode="auto">
            <a:xfrm>
              <a:off x="3911" y="2709"/>
              <a:ext cx="32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5" name="Line 83"/>
            <p:cNvSpPr>
              <a:spLocks noChangeShapeType="1"/>
            </p:cNvSpPr>
            <p:nvPr/>
          </p:nvSpPr>
          <p:spPr bwMode="auto">
            <a:xfrm>
              <a:off x="3911" y="2709"/>
              <a:ext cx="193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6" name="Line 84"/>
            <p:cNvSpPr>
              <a:spLocks noChangeShapeType="1"/>
            </p:cNvSpPr>
            <p:nvPr/>
          </p:nvSpPr>
          <p:spPr bwMode="auto">
            <a:xfrm flipH="1">
              <a:off x="4094" y="2709"/>
              <a:ext cx="156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7" name="Line 85"/>
            <p:cNvSpPr>
              <a:spLocks noChangeShapeType="1"/>
            </p:cNvSpPr>
            <p:nvPr/>
          </p:nvSpPr>
          <p:spPr bwMode="auto">
            <a:xfrm flipV="1">
              <a:off x="4462" y="2579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8" name="Line 86"/>
            <p:cNvSpPr>
              <a:spLocks noChangeShapeType="1"/>
            </p:cNvSpPr>
            <p:nvPr/>
          </p:nvSpPr>
          <p:spPr bwMode="auto">
            <a:xfrm>
              <a:off x="4287" y="2711"/>
              <a:ext cx="32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39" name="Line 87"/>
            <p:cNvSpPr>
              <a:spLocks noChangeShapeType="1"/>
            </p:cNvSpPr>
            <p:nvPr/>
          </p:nvSpPr>
          <p:spPr bwMode="auto">
            <a:xfrm>
              <a:off x="4287" y="2711"/>
              <a:ext cx="193" cy="1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0" name="Line 88"/>
            <p:cNvSpPr>
              <a:spLocks noChangeShapeType="1"/>
            </p:cNvSpPr>
            <p:nvPr/>
          </p:nvSpPr>
          <p:spPr bwMode="auto">
            <a:xfrm flipH="1">
              <a:off x="4470" y="2711"/>
              <a:ext cx="156" cy="1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1" name="Line 89"/>
            <p:cNvSpPr>
              <a:spLocks noChangeShapeType="1"/>
            </p:cNvSpPr>
            <p:nvPr/>
          </p:nvSpPr>
          <p:spPr bwMode="auto">
            <a:xfrm flipV="1">
              <a:off x="4839" y="2579"/>
              <a:ext cx="0" cy="1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2" name="Line 90"/>
            <p:cNvSpPr>
              <a:spLocks noChangeShapeType="1"/>
            </p:cNvSpPr>
            <p:nvPr/>
          </p:nvSpPr>
          <p:spPr bwMode="auto">
            <a:xfrm>
              <a:off x="4665" y="2709"/>
              <a:ext cx="32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3" name="Line 91"/>
            <p:cNvSpPr>
              <a:spLocks noChangeShapeType="1"/>
            </p:cNvSpPr>
            <p:nvPr/>
          </p:nvSpPr>
          <p:spPr bwMode="auto">
            <a:xfrm>
              <a:off x="4665" y="2709"/>
              <a:ext cx="193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4" name="Line 92"/>
            <p:cNvSpPr>
              <a:spLocks noChangeShapeType="1"/>
            </p:cNvSpPr>
            <p:nvPr/>
          </p:nvSpPr>
          <p:spPr bwMode="auto">
            <a:xfrm flipH="1">
              <a:off x="4848" y="2709"/>
              <a:ext cx="156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5" name="Line 93"/>
            <p:cNvSpPr>
              <a:spLocks noChangeShapeType="1"/>
            </p:cNvSpPr>
            <p:nvPr/>
          </p:nvSpPr>
          <p:spPr bwMode="auto">
            <a:xfrm>
              <a:off x="4086" y="2822"/>
              <a:ext cx="0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6" name="Line 94"/>
            <p:cNvSpPr>
              <a:spLocks noChangeShapeType="1"/>
            </p:cNvSpPr>
            <p:nvPr/>
          </p:nvSpPr>
          <p:spPr bwMode="auto">
            <a:xfrm>
              <a:off x="4472" y="2822"/>
              <a:ext cx="0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7" name="Line 95"/>
            <p:cNvSpPr>
              <a:spLocks noChangeShapeType="1"/>
            </p:cNvSpPr>
            <p:nvPr/>
          </p:nvSpPr>
          <p:spPr bwMode="auto">
            <a:xfrm>
              <a:off x="4849" y="2829"/>
              <a:ext cx="0" cy="1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48" name="Rectangle 96"/>
            <p:cNvSpPr>
              <a:spLocks noChangeArrowheads="1"/>
            </p:cNvSpPr>
            <p:nvPr/>
          </p:nvSpPr>
          <p:spPr bwMode="auto">
            <a:xfrm>
              <a:off x="3514" y="3487"/>
              <a:ext cx="1523" cy="23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Дешифратор команд 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49" name="Line 97"/>
            <p:cNvSpPr>
              <a:spLocks noChangeShapeType="1"/>
            </p:cNvSpPr>
            <p:nvPr/>
          </p:nvSpPr>
          <p:spPr bwMode="auto">
            <a:xfrm>
              <a:off x="3737" y="3731"/>
              <a:ext cx="0" cy="1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0" name="Line 98"/>
            <p:cNvSpPr>
              <a:spLocks noChangeShapeType="1"/>
            </p:cNvSpPr>
            <p:nvPr/>
          </p:nvSpPr>
          <p:spPr bwMode="auto">
            <a:xfrm>
              <a:off x="4073" y="3723"/>
              <a:ext cx="0" cy="1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1" name="Line 99"/>
            <p:cNvSpPr>
              <a:spLocks noChangeShapeType="1"/>
            </p:cNvSpPr>
            <p:nvPr/>
          </p:nvSpPr>
          <p:spPr bwMode="auto">
            <a:xfrm>
              <a:off x="3107" y="3229"/>
              <a:ext cx="37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2" name="Rectangle 100"/>
            <p:cNvSpPr>
              <a:spLocks noChangeArrowheads="1"/>
            </p:cNvSpPr>
            <p:nvPr/>
          </p:nvSpPr>
          <p:spPr bwMode="auto">
            <a:xfrm>
              <a:off x="3168" y="3062"/>
              <a:ext cx="189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E3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53" name="Line 101"/>
            <p:cNvSpPr>
              <a:spLocks noChangeShapeType="1"/>
            </p:cNvSpPr>
            <p:nvPr/>
          </p:nvSpPr>
          <p:spPr bwMode="auto">
            <a:xfrm>
              <a:off x="3132" y="3598"/>
              <a:ext cx="37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4" name="Rectangle 102"/>
            <p:cNvSpPr>
              <a:spLocks noChangeArrowheads="1"/>
            </p:cNvSpPr>
            <p:nvPr/>
          </p:nvSpPr>
          <p:spPr bwMode="auto">
            <a:xfrm>
              <a:off x="3168" y="3422"/>
              <a:ext cx="189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E4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55" name="Line 103"/>
            <p:cNvSpPr>
              <a:spLocks noChangeShapeType="1"/>
            </p:cNvSpPr>
            <p:nvPr/>
          </p:nvSpPr>
          <p:spPr bwMode="auto">
            <a:xfrm>
              <a:off x="4445" y="3728"/>
              <a:ext cx="0" cy="1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6" name="Line 104"/>
            <p:cNvSpPr>
              <a:spLocks noChangeShapeType="1"/>
            </p:cNvSpPr>
            <p:nvPr/>
          </p:nvSpPr>
          <p:spPr bwMode="auto">
            <a:xfrm>
              <a:off x="4831" y="3731"/>
              <a:ext cx="0" cy="1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7" name="Line 105"/>
            <p:cNvSpPr>
              <a:spLocks noChangeShapeType="1"/>
            </p:cNvSpPr>
            <p:nvPr/>
          </p:nvSpPr>
          <p:spPr bwMode="auto">
            <a:xfrm>
              <a:off x="3399" y="2959"/>
              <a:ext cx="17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8" name="Line 106"/>
            <p:cNvSpPr>
              <a:spLocks noChangeShapeType="1"/>
            </p:cNvSpPr>
            <p:nvPr/>
          </p:nvSpPr>
          <p:spPr bwMode="auto">
            <a:xfrm flipV="1">
              <a:off x="3613" y="2592"/>
              <a:ext cx="97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9" name="Line 107"/>
            <p:cNvSpPr>
              <a:spLocks noChangeShapeType="1"/>
            </p:cNvSpPr>
            <p:nvPr/>
          </p:nvSpPr>
          <p:spPr bwMode="auto">
            <a:xfrm flipV="1">
              <a:off x="4039" y="2600"/>
              <a:ext cx="97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0" name="Line 108"/>
            <p:cNvSpPr>
              <a:spLocks noChangeShapeType="1"/>
            </p:cNvSpPr>
            <p:nvPr/>
          </p:nvSpPr>
          <p:spPr bwMode="auto">
            <a:xfrm flipV="1">
              <a:off x="4415" y="2592"/>
              <a:ext cx="97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1" name="Line 109"/>
            <p:cNvSpPr>
              <a:spLocks noChangeShapeType="1"/>
            </p:cNvSpPr>
            <p:nvPr/>
          </p:nvSpPr>
          <p:spPr bwMode="auto">
            <a:xfrm flipV="1">
              <a:off x="4803" y="2592"/>
              <a:ext cx="96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2" name="Line 110"/>
            <p:cNvSpPr>
              <a:spLocks noChangeShapeType="1"/>
            </p:cNvSpPr>
            <p:nvPr/>
          </p:nvSpPr>
          <p:spPr bwMode="auto">
            <a:xfrm>
              <a:off x="1736" y="1901"/>
              <a:ext cx="35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3" name="Line 111"/>
            <p:cNvSpPr>
              <a:spLocks noChangeShapeType="1"/>
            </p:cNvSpPr>
            <p:nvPr/>
          </p:nvSpPr>
          <p:spPr bwMode="auto">
            <a:xfrm>
              <a:off x="3138" y="2191"/>
              <a:ext cx="37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4" name="Rectangle 112"/>
            <p:cNvSpPr>
              <a:spLocks noChangeArrowheads="1"/>
            </p:cNvSpPr>
            <p:nvPr/>
          </p:nvSpPr>
          <p:spPr bwMode="auto">
            <a:xfrm>
              <a:off x="3199" y="2063"/>
              <a:ext cx="189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E2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65" name="Rectangle 113"/>
            <p:cNvSpPr>
              <a:spLocks noChangeArrowheads="1"/>
            </p:cNvSpPr>
            <p:nvPr/>
          </p:nvSpPr>
          <p:spPr bwMode="auto">
            <a:xfrm>
              <a:off x="2262" y="3400"/>
              <a:ext cx="2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>
                <a:lnSpc>
                  <a:spcPct val="48000"/>
                </a:lnSpc>
              </a:pPr>
              <a:r>
                <a:rPr lang="ru-RU" b="1">
                  <a:solidFill>
                    <a:schemeClr val="tx1"/>
                  </a:solidFill>
                  <a:latin typeface="Times New Roman" pitchFamily="18" charset="0"/>
                </a:rPr>
                <a:t>.</a:t>
              </a:r>
            </a:p>
            <a:p>
              <a:pPr eaLnBrk="0" hangingPunct="0">
                <a:lnSpc>
                  <a:spcPct val="48000"/>
                </a:lnSpc>
              </a:pPr>
              <a:r>
                <a:rPr lang="ru-RU" b="1">
                  <a:solidFill>
                    <a:schemeClr val="tx1"/>
                  </a:solidFill>
                  <a:latin typeface="Times New Roman" pitchFamily="18" charset="0"/>
                </a:rPr>
                <a:t>.</a:t>
              </a:r>
            </a:p>
            <a:p>
              <a:pPr eaLnBrk="0" hangingPunct="0">
                <a:lnSpc>
                  <a:spcPct val="48000"/>
                </a:lnSpc>
              </a:pPr>
              <a:r>
                <a:rPr lang="ru-RU" b="1">
                  <a:solidFill>
                    <a:schemeClr val="tx1"/>
                  </a:solidFill>
                  <a:latin typeface="Times New Roman" pitchFamily="18" charset="0"/>
                </a:rPr>
                <a:t>.</a:t>
              </a:r>
              <a:endParaRPr lang="ru-RU" b="1">
                <a:solidFill>
                  <a:schemeClr val="tx1"/>
                </a:solidFill>
              </a:endParaRPr>
            </a:p>
          </p:txBody>
        </p:sp>
        <p:sp>
          <p:nvSpPr>
            <p:cNvPr id="23666" name="Rectangle 114"/>
            <p:cNvSpPr>
              <a:spLocks noChangeArrowheads="1"/>
            </p:cNvSpPr>
            <p:nvPr/>
          </p:nvSpPr>
          <p:spPr bwMode="auto">
            <a:xfrm>
              <a:off x="1233" y="3224"/>
              <a:ext cx="920" cy="63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67" name="Line 115"/>
            <p:cNvSpPr>
              <a:spLocks noChangeShapeType="1"/>
            </p:cNvSpPr>
            <p:nvPr/>
          </p:nvSpPr>
          <p:spPr bwMode="auto">
            <a:xfrm>
              <a:off x="792" y="3307"/>
              <a:ext cx="43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8" name="Line 116"/>
            <p:cNvSpPr>
              <a:spLocks noChangeShapeType="1"/>
            </p:cNvSpPr>
            <p:nvPr/>
          </p:nvSpPr>
          <p:spPr bwMode="auto">
            <a:xfrm>
              <a:off x="772" y="3265"/>
              <a:ext cx="20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69" name="Line 117"/>
            <p:cNvSpPr>
              <a:spLocks noChangeShapeType="1"/>
            </p:cNvSpPr>
            <p:nvPr/>
          </p:nvSpPr>
          <p:spPr bwMode="auto">
            <a:xfrm flipH="1">
              <a:off x="772" y="3307"/>
              <a:ext cx="20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0" name="Line 118"/>
            <p:cNvSpPr>
              <a:spLocks noChangeShapeType="1"/>
            </p:cNvSpPr>
            <p:nvPr/>
          </p:nvSpPr>
          <p:spPr bwMode="auto">
            <a:xfrm>
              <a:off x="784" y="3465"/>
              <a:ext cx="43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1" name="Line 119"/>
            <p:cNvSpPr>
              <a:spLocks noChangeShapeType="1"/>
            </p:cNvSpPr>
            <p:nvPr/>
          </p:nvSpPr>
          <p:spPr bwMode="auto">
            <a:xfrm>
              <a:off x="772" y="3389"/>
              <a:ext cx="20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2" name="Line 120"/>
            <p:cNvSpPr>
              <a:spLocks noChangeShapeType="1"/>
            </p:cNvSpPr>
            <p:nvPr/>
          </p:nvSpPr>
          <p:spPr bwMode="auto">
            <a:xfrm flipH="1">
              <a:off x="772" y="3429"/>
              <a:ext cx="20" cy="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3" name="Line 121"/>
            <p:cNvSpPr>
              <a:spLocks noChangeShapeType="1"/>
            </p:cNvSpPr>
            <p:nvPr/>
          </p:nvSpPr>
          <p:spPr bwMode="auto">
            <a:xfrm>
              <a:off x="792" y="3764"/>
              <a:ext cx="43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4" name="Line 122"/>
            <p:cNvSpPr>
              <a:spLocks noChangeShapeType="1"/>
            </p:cNvSpPr>
            <p:nvPr/>
          </p:nvSpPr>
          <p:spPr bwMode="auto">
            <a:xfrm>
              <a:off x="772" y="3725"/>
              <a:ext cx="20" cy="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5" name="Line 123"/>
            <p:cNvSpPr>
              <a:spLocks noChangeShapeType="1"/>
            </p:cNvSpPr>
            <p:nvPr/>
          </p:nvSpPr>
          <p:spPr bwMode="auto">
            <a:xfrm flipH="1">
              <a:off x="772" y="3764"/>
              <a:ext cx="20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76" name="Rectangle 124"/>
            <p:cNvSpPr>
              <a:spLocks noChangeArrowheads="1"/>
            </p:cNvSpPr>
            <p:nvPr/>
          </p:nvSpPr>
          <p:spPr bwMode="auto">
            <a:xfrm>
              <a:off x="393" y="3218"/>
              <a:ext cx="378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Start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77" name="Rectangle 125"/>
            <p:cNvSpPr>
              <a:spLocks noChangeArrowheads="1"/>
            </p:cNvSpPr>
            <p:nvPr/>
          </p:nvSpPr>
          <p:spPr bwMode="auto">
            <a:xfrm>
              <a:off x="393" y="3383"/>
              <a:ext cx="377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Stop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78" name="Rectangle 126"/>
            <p:cNvSpPr>
              <a:spLocks noChangeArrowheads="1"/>
            </p:cNvSpPr>
            <p:nvPr/>
          </p:nvSpPr>
          <p:spPr bwMode="auto">
            <a:xfrm>
              <a:off x="364" y="3691"/>
              <a:ext cx="378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Reset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79" name="Rectangle 127"/>
            <p:cNvSpPr>
              <a:spLocks noChangeArrowheads="1"/>
            </p:cNvSpPr>
            <p:nvPr/>
          </p:nvSpPr>
          <p:spPr bwMode="auto">
            <a:xfrm>
              <a:off x="1241" y="3269"/>
              <a:ext cx="851" cy="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513" tIns="36513" rIns="36513" bIns="36513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Устройство управления</a:t>
              </a:r>
            </a:p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(CU)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80" name="Line 128"/>
            <p:cNvSpPr>
              <a:spLocks noChangeShapeType="1"/>
            </p:cNvSpPr>
            <p:nvPr/>
          </p:nvSpPr>
          <p:spPr bwMode="auto">
            <a:xfrm>
              <a:off x="2163" y="3303"/>
              <a:ext cx="37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1" name="Line 129"/>
            <p:cNvSpPr>
              <a:spLocks noChangeShapeType="1"/>
            </p:cNvSpPr>
            <p:nvPr/>
          </p:nvSpPr>
          <p:spPr bwMode="auto">
            <a:xfrm>
              <a:off x="2153" y="3415"/>
              <a:ext cx="37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2" name="Line 130"/>
            <p:cNvSpPr>
              <a:spLocks noChangeShapeType="1"/>
            </p:cNvSpPr>
            <p:nvPr/>
          </p:nvSpPr>
          <p:spPr bwMode="auto">
            <a:xfrm>
              <a:off x="2163" y="3770"/>
              <a:ext cx="37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3" name="Rectangle 131"/>
            <p:cNvSpPr>
              <a:spLocks noChangeArrowheads="1"/>
            </p:cNvSpPr>
            <p:nvPr/>
          </p:nvSpPr>
          <p:spPr bwMode="auto">
            <a:xfrm>
              <a:off x="2581" y="3233"/>
              <a:ext cx="189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E1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84" name="Rectangle 132"/>
            <p:cNvSpPr>
              <a:spLocks noChangeArrowheads="1"/>
            </p:cNvSpPr>
            <p:nvPr/>
          </p:nvSpPr>
          <p:spPr bwMode="auto">
            <a:xfrm>
              <a:off x="2581" y="3338"/>
              <a:ext cx="189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E2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85" name="Rectangle 133"/>
            <p:cNvSpPr>
              <a:spLocks noChangeArrowheads="1"/>
            </p:cNvSpPr>
            <p:nvPr/>
          </p:nvSpPr>
          <p:spPr bwMode="auto">
            <a:xfrm>
              <a:off x="2581" y="3700"/>
              <a:ext cx="50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Start_I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86" name="Line 134"/>
            <p:cNvSpPr>
              <a:spLocks noChangeShapeType="1"/>
            </p:cNvSpPr>
            <p:nvPr/>
          </p:nvSpPr>
          <p:spPr bwMode="auto">
            <a:xfrm>
              <a:off x="788" y="3626"/>
              <a:ext cx="43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7" name="Line 135"/>
            <p:cNvSpPr>
              <a:spLocks noChangeShapeType="1"/>
            </p:cNvSpPr>
            <p:nvPr/>
          </p:nvSpPr>
          <p:spPr bwMode="auto">
            <a:xfrm>
              <a:off x="767" y="3586"/>
              <a:ext cx="21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8" name="Line 136"/>
            <p:cNvSpPr>
              <a:spLocks noChangeShapeType="1"/>
            </p:cNvSpPr>
            <p:nvPr/>
          </p:nvSpPr>
          <p:spPr bwMode="auto">
            <a:xfrm flipH="1">
              <a:off x="767" y="3626"/>
              <a:ext cx="21" cy="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89" name="Rectangle 137"/>
            <p:cNvSpPr>
              <a:spLocks noChangeArrowheads="1"/>
            </p:cNvSpPr>
            <p:nvPr/>
          </p:nvSpPr>
          <p:spPr bwMode="auto">
            <a:xfrm>
              <a:off x="393" y="3542"/>
              <a:ext cx="377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Step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90" name="Line 138"/>
            <p:cNvSpPr>
              <a:spLocks noChangeShapeType="1"/>
            </p:cNvSpPr>
            <p:nvPr/>
          </p:nvSpPr>
          <p:spPr bwMode="auto">
            <a:xfrm>
              <a:off x="2149" y="3646"/>
              <a:ext cx="37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91" name="Rectangle 139"/>
            <p:cNvSpPr>
              <a:spLocks noChangeArrowheads="1"/>
            </p:cNvSpPr>
            <p:nvPr/>
          </p:nvSpPr>
          <p:spPr bwMode="auto">
            <a:xfrm>
              <a:off x="2601" y="3569"/>
              <a:ext cx="189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E8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693" name="AutoShape 141"/>
            <p:cNvSpPr>
              <a:spLocks noChangeArrowheads="1"/>
            </p:cNvSpPr>
            <p:nvPr/>
          </p:nvSpPr>
          <p:spPr bwMode="auto">
            <a:xfrm>
              <a:off x="428" y="1085"/>
              <a:ext cx="238" cy="93"/>
            </a:xfrm>
            <a:prstGeom prst="homePlate">
              <a:avLst>
                <a:gd name="adj" fmla="val 64002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94" name="AutoShape 142"/>
            <p:cNvSpPr>
              <a:spLocks noChangeArrowheads="1"/>
            </p:cNvSpPr>
            <p:nvPr/>
          </p:nvSpPr>
          <p:spPr bwMode="auto">
            <a:xfrm>
              <a:off x="444" y="1264"/>
              <a:ext cx="238" cy="92"/>
            </a:xfrm>
            <a:prstGeom prst="homePlate">
              <a:avLst>
                <a:gd name="adj" fmla="val 64698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95" name="Line 143"/>
            <p:cNvSpPr>
              <a:spLocks noChangeShapeType="1"/>
            </p:cNvSpPr>
            <p:nvPr/>
          </p:nvSpPr>
          <p:spPr bwMode="auto">
            <a:xfrm>
              <a:off x="654" y="1300"/>
              <a:ext cx="155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96" name="AutoShape 144"/>
            <p:cNvSpPr>
              <a:spLocks noChangeArrowheads="1"/>
            </p:cNvSpPr>
            <p:nvPr/>
          </p:nvSpPr>
          <p:spPr bwMode="auto">
            <a:xfrm>
              <a:off x="364" y="2368"/>
              <a:ext cx="238" cy="92"/>
            </a:xfrm>
            <a:prstGeom prst="homePlate">
              <a:avLst>
                <a:gd name="adj" fmla="val 64698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97" name="Line 145"/>
            <p:cNvSpPr>
              <a:spLocks noChangeShapeType="1"/>
            </p:cNvSpPr>
            <p:nvPr/>
          </p:nvSpPr>
          <p:spPr bwMode="auto">
            <a:xfrm>
              <a:off x="2198" y="1310"/>
              <a:ext cx="0" cy="1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98" name="AutoShape 146"/>
            <p:cNvSpPr>
              <a:spLocks noChangeArrowheads="1"/>
            </p:cNvSpPr>
            <p:nvPr/>
          </p:nvSpPr>
          <p:spPr bwMode="auto">
            <a:xfrm>
              <a:off x="452" y="1575"/>
              <a:ext cx="238" cy="92"/>
            </a:xfrm>
            <a:prstGeom prst="homePlate">
              <a:avLst>
                <a:gd name="adj" fmla="val 64698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914650" y="2946400"/>
            <a:ext cx="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/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25608" name="Group 8"/>
          <p:cNvGrpSpPr>
            <a:grpSpLocks/>
          </p:cNvGrpSpPr>
          <p:nvPr/>
        </p:nvGrpSpPr>
        <p:grpSpPr bwMode="auto">
          <a:xfrm>
            <a:off x="574675" y="104775"/>
            <a:ext cx="7897813" cy="723900"/>
            <a:chOff x="362" y="66"/>
            <a:chExt cx="4975" cy="456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>
          <a:xfrm>
            <a:off x="152400" y="695325"/>
            <a:ext cx="9296400" cy="5238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200" b="1">
                <a:solidFill>
                  <a:schemeClr val="tx1"/>
                </a:solidFill>
              </a:rPr>
              <a:t>Вычислитель Микроядра</a:t>
            </a:r>
            <a:endParaRPr lang="ru-RU" sz="2200" b="1">
              <a:solidFill>
                <a:schemeClr val="tx1"/>
              </a:solidFill>
              <a:latin typeface="Times New Roman Cyr" charset="-52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908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5601" name="Group 1"/>
          <p:cNvGrpSpPr>
            <a:grpSpLocks/>
          </p:cNvGrpSpPr>
          <p:nvPr/>
        </p:nvGrpSpPr>
        <p:grpSpPr bwMode="auto">
          <a:xfrm>
            <a:off x="533400" y="1319213"/>
            <a:ext cx="8305800" cy="5310187"/>
            <a:chOff x="336" y="831"/>
            <a:chExt cx="5232" cy="3345"/>
          </a:xfrm>
        </p:grpSpPr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3262" y="3803"/>
              <a:ext cx="147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396" y="3738"/>
              <a:ext cx="512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ChSMo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419" y="2530"/>
              <a:ext cx="481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Start_I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370" y="3437"/>
              <a:ext cx="286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 E7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>
              <a:off x="446" y="3209"/>
              <a:ext cx="286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ID2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4628" y="3776"/>
              <a:ext cx="14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395" y="1795"/>
              <a:ext cx="286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ID1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18" name="Rectangle 18"/>
            <p:cNvSpPr>
              <a:spLocks noChangeArrowheads="1"/>
            </p:cNvSpPr>
            <p:nvPr/>
          </p:nvSpPr>
          <p:spPr bwMode="auto">
            <a:xfrm>
              <a:off x="395" y="1605"/>
              <a:ext cx="286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ID2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19" name="Rectangle 19"/>
            <p:cNvSpPr>
              <a:spLocks noChangeArrowheads="1"/>
            </p:cNvSpPr>
            <p:nvPr/>
          </p:nvSpPr>
          <p:spPr bwMode="auto">
            <a:xfrm>
              <a:off x="4294" y="1757"/>
              <a:ext cx="286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ID1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20" name="Line 20"/>
            <p:cNvSpPr>
              <a:spLocks noChangeShapeType="1"/>
            </p:cNvSpPr>
            <p:nvPr/>
          </p:nvSpPr>
          <p:spPr bwMode="auto">
            <a:xfrm>
              <a:off x="2487" y="1595"/>
              <a:ext cx="0" cy="1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>
              <a:off x="3646" y="1588"/>
              <a:ext cx="0" cy="1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2948" y="2317"/>
              <a:ext cx="0" cy="1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1786" y="2214"/>
              <a:ext cx="997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7463" tIns="46038" rIns="17463" bIns="46038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Сдвигатель </a:t>
              </a:r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5633" name="Group 33"/>
            <p:cNvGrpSpPr>
              <a:grpSpLocks/>
            </p:cNvGrpSpPr>
            <p:nvPr/>
          </p:nvGrpSpPr>
          <p:grpSpPr bwMode="auto">
            <a:xfrm>
              <a:off x="3195" y="2206"/>
              <a:ext cx="1238" cy="246"/>
              <a:chOff x="3195" y="2206"/>
              <a:chExt cx="1238" cy="246"/>
            </a:xfrm>
          </p:grpSpPr>
          <p:sp>
            <p:nvSpPr>
              <p:cNvPr id="25624" name="Line 24"/>
              <p:cNvSpPr>
                <a:spLocks noChangeShapeType="1"/>
              </p:cNvSpPr>
              <p:nvPr/>
            </p:nvSpPr>
            <p:spPr bwMode="auto">
              <a:xfrm>
                <a:off x="3897" y="2207"/>
                <a:ext cx="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5" name="Rectangle 25"/>
              <p:cNvSpPr>
                <a:spLocks noChangeArrowheads="1"/>
              </p:cNvSpPr>
              <p:nvPr/>
            </p:nvSpPr>
            <p:spPr bwMode="auto">
              <a:xfrm>
                <a:off x="3195" y="2246"/>
                <a:ext cx="122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 eaLnBrk="0" hangingPunct="0">
                  <a:spcBef>
                    <a:spcPts val="300"/>
                  </a:spcBef>
                </a:pPr>
                <a:r>
                  <a:rPr lang="ru-RU">
                    <a:solidFill>
                      <a:schemeClr val="tx1"/>
                    </a:solidFill>
                    <a:latin typeface="Times New Roman" pitchFamily="18" charset="0"/>
                  </a:rPr>
                  <a:t> Умножитель 4x4</a:t>
                </a: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5626" name="Line 26"/>
              <p:cNvSpPr>
                <a:spLocks noChangeShapeType="1"/>
              </p:cNvSpPr>
              <p:nvPr/>
            </p:nvSpPr>
            <p:spPr bwMode="auto">
              <a:xfrm>
                <a:off x="3213" y="2452"/>
                <a:ext cx="12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7" name="Line 27"/>
              <p:cNvSpPr>
                <a:spLocks noChangeShapeType="1"/>
              </p:cNvSpPr>
              <p:nvPr/>
            </p:nvSpPr>
            <p:spPr bwMode="auto">
              <a:xfrm flipV="1">
                <a:off x="4433" y="2206"/>
                <a:ext cx="0" cy="2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630" name="Group 30"/>
              <p:cNvGrpSpPr>
                <a:grpSpLocks/>
              </p:cNvGrpSpPr>
              <p:nvPr/>
            </p:nvGrpSpPr>
            <p:grpSpPr bwMode="auto">
              <a:xfrm>
                <a:off x="3748" y="2213"/>
                <a:ext cx="148" cy="71"/>
                <a:chOff x="3748" y="2213"/>
                <a:chExt cx="148" cy="71"/>
              </a:xfrm>
            </p:grpSpPr>
            <p:sp>
              <p:nvSpPr>
                <p:cNvPr id="25628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3822" y="2213"/>
                  <a:ext cx="74" cy="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9" name="Line 29"/>
                <p:cNvSpPr>
                  <a:spLocks noChangeShapeType="1"/>
                </p:cNvSpPr>
                <p:nvPr/>
              </p:nvSpPr>
              <p:spPr bwMode="auto">
                <a:xfrm>
                  <a:off x="3748" y="2213"/>
                  <a:ext cx="74" cy="7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31" name="Line 31"/>
              <p:cNvSpPr>
                <a:spLocks noChangeShapeType="1"/>
              </p:cNvSpPr>
              <p:nvPr/>
            </p:nvSpPr>
            <p:spPr bwMode="auto">
              <a:xfrm>
                <a:off x="3213" y="2207"/>
                <a:ext cx="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2" name="Line 32"/>
              <p:cNvSpPr>
                <a:spLocks noChangeShapeType="1"/>
              </p:cNvSpPr>
              <p:nvPr/>
            </p:nvSpPr>
            <p:spPr bwMode="auto">
              <a:xfrm flipV="1">
                <a:off x="3213" y="2206"/>
                <a:ext cx="0" cy="2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>
              <a:off x="2788" y="2314"/>
              <a:ext cx="1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>
              <a:off x="1650" y="2508"/>
              <a:ext cx="128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>
              <a:off x="1650" y="2392"/>
              <a:ext cx="0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37" name="Line 37"/>
            <p:cNvSpPr>
              <a:spLocks noChangeShapeType="1"/>
            </p:cNvSpPr>
            <p:nvPr/>
          </p:nvSpPr>
          <p:spPr bwMode="auto">
            <a:xfrm>
              <a:off x="1661" y="2378"/>
              <a:ext cx="14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>
              <a:off x="2307" y="2010"/>
              <a:ext cx="0" cy="1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39" name="Rectangle 39"/>
            <p:cNvSpPr>
              <a:spLocks noChangeArrowheads="1"/>
            </p:cNvSpPr>
            <p:nvPr/>
          </p:nvSpPr>
          <p:spPr bwMode="auto">
            <a:xfrm>
              <a:off x="2184" y="1851"/>
              <a:ext cx="32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MX2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>
              <a:off x="1928" y="1798"/>
              <a:ext cx="7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41" name="Line 41"/>
            <p:cNvSpPr>
              <a:spLocks noChangeShapeType="1"/>
            </p:cNvSpPr>
            <p:nvPr/>
          </p:nvSpPr>
          <p:spPr bwMode="auto">
            <a:xfrm>
              <a:off x="1931" y="1798"/>
              <a:ext cx="145" cy="2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42" name="Line 42"/>
            <p:cNvSpPr>
              <a:spLocks noChangeShapeType="1"/>
            </p:cNvSpPr>
            <p:nvPr/>
          </p:nvSpPr>
          <p:spPr bwMode="auto">
            <a:xfrm flipH="1">
              <a:off x="2522" y="1794"/>
              <a:ext cx="117" cy="2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43" name="Line 43"/>
            <p:cNvSpPr>
              <a:spLocks noChangeShapeType="1"/>
            </p:cNvSpPr>
            <p:nvPr/>
          </p:nvSpPr>
          <p:spPr bwMode="auto">
            <a:xfrm>
              <a:off x="2081" y="2011"/>
              <a:ext cx="4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44" name="Rectangle 44"/>
            <p:cNvSpPr>
              <a:spLocks noChangeArrowheads="1"/>
            </p:cNvSpPr>
            <p:nvPr/>
          </p:nvSpPr>
          <p:spPr bwMode="auto">
            <a:xfrm>
              <a:off x="3765" y="1851"/>
              <a:ext cx="34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MX3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45" name="Line 45"/>
            <p:cNvSpPr>
              <a:spLocks noChangeShapeType="1"/>
            </p:cNvSpPr>
            <p:nvPr/>
          </p:nvSpPr>
          <p:spPr bwMode="auto">
            <a:xfrm>
              <a:off x="3529" y="1798"/>
              <a:ext cx="7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46" name="Line 46"/>
            <p:cNvSpPr>
              <a:spLocks noChangeShapeType="1"/>
            </p:cNvSpPr>
            <p:nvPr/>
          </p:nvSpPr>
          <p:spPr bwMode="auto">
            <a:xfrm>
              <a:off x="3521" y="1798"/>
              <a:ext cx="145" cy="2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47" name="Line 47"/>
            <p:cNvSpPr>
              <a:spLocks noChangeShapeType="1"/>
            </p:cNvSpPr>
            <p:nvPr/>
          </p:nvSpPr>
          <p:spPr bwMode="auto">
            <a:xfrm flipH="1">
              <a:off x="4112" y="1793"/>
              <a:ext cx="117" cy="2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48" name="Line 48"/>
            <p:cNvSpPr>
              <a:spLocks noChangeShapeType="1"/>
            </p:cNvSpPr>
            <p:nvPr/>
          </p:nvSpPr>
          <p:spPr bwMode="auto">
            <a:xfrm>
              <a:off x="3671" y="2011"/>
              <a:ext cx="4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49" name="Line 49"/>
            <p:cNvSpPr>
              <a:spLocks noChangeShapeType="1"/>
            </p:cNvSpPr>
            <p:nvPr/>
          </p:nvSpPr>
          <p:spPr bwMode="auto">
            <a:xfrm flipV="1">
              <a:off x="2306" y="2081"/>
              <a:ext cx="128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oval" w="med" len="med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50" name="Line 50"/>
            <p:cNvSpPr>
              <a:spLocks noChangeShapeType="1"/>
            </p:cNvSpPr>
            <p:nvPr/>
          </p:nvSpPr>
          <p:spPr bwMode="auto">
            <a:xfrm>
              <a:off x="3592" y="2082"/>
              <a:ext cx="0" cy="1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51" name="Line 51"/>
            <p:cNvSpPr>
              <a:spLocks noChangeShapeType="1"/>
            </p:cNvSpPr>
            <p:nvPr/>
          </p:nvSpPr>
          <p:spPr bwMode="auto">
            <a:xfrm>
              <a:off x="4018" y="2010"/>
              <a:ext cx="0" cy="1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52" name="Line 52"/>
            <p:cNvSpPr>
              <a:spLocks noChangeShapeType="1"/>
            </p:cNvSpPr>
            <p:nvPr/>
          </p:nvSpPr>
          <p:spPr bwMode="auto">
            <a:xfrm flipV="1">
              <a:off x="3605" y="1654"/>
              <a:ext cx="85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53" name="Rectangle 53"/>
            <p:cNvSpPr>
              <a:spLocks noChangeArrowheads="1"/>
            </p:cNvSpPr>
            <p:nvPr/>
          </p:nvSpPr>
          <p:spPr bwMode="auto">
            <a:xfrm>
              <a:off x="3700" y="1609"/>
              <a:ext cx="15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54" name="Line 54"/>
            <p:cNvSpPr>
              <a:spLocks noChangeShapeType="1"/>
            </p:cNvSpPr>
            <p:nvPr/>
          </p:nvSpPr>
          <p:spPr bwMode="auto">
            <a:xfrm flipV="1">
              <a:off x="2452" y="1680"/>
              <a:ext cx="85" cy="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55" name="Rectangle 55"/>
            <p:cNvSpPr>
              <a:spLocks noChangeArrowheads="1"/>
            </p:cNvSpPr>
            <p:nvPr/>
          </p:nvSpPr>
          <p:spPr bwMode="auto">
            <a:xfrm>
              <a:off x="2547" y="1635"/>
              <a:ext cx="15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56" name="Line 56"/>
            <p:cNvSpPr>
              <a:spLocks noChangeShapeType="1"/>
            </p:cNvSpPr>
            <p:nvPr/>
          </p:nvSpPr>
          <p:spPr bwMode="auto">
            <a:xfrm flipV="1">
              <a:off x="4051" y="1680"/>
              <a:ext cx="54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57" name="Line 57"/>
            <p:cNvSpPr>
              <a:spLocks noChangeShapeType="1"/>
            </p:cNvSpPr>
            <p:nvPr/>
          </p:nvSpPr>
          <p:spPr bwMode="auto">
            <a:xfrm>
              <a:off x="4043" y="1686"/>
              <a:ext cx="0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58" name="Line 58"/>
            <p:cNvSpPr>
              <a:spLocks noChangeShapeType="1"/>
            </p:cNvSpPr>
            <p:nvPr/>
          </p:nvSpPr>
          <p:spPr bwMode="auto">
            <a:xfrm>
              <a:off x="2136" y="2413"/>
              <a:ext cx="0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59" name="Line 59"/>
            <p:cNvSpPr>
              <a:spLocks noChangeShapeType="1"/>
            </p:cNvSpPr>
            <p:nvPr/>
          </p:nvSpPr>
          <p:spPr bwMode="auto">
            <a:xfrm>
              <a:off x="2348" y="2931"/>
              <a:ext cx="0" cy="1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60" name="Rectangle 60"/>
            <p:cNvSpPr>
              <a:spLocks noChangeArrowheads="1"/>
            </p:cNvSpPr>
            <p:nvPr/>
          </p:nvSpPr>
          <p:spPr bwMode="auto">
            <a:xfrm>
              <a:off x="2244" y="2772"/>
              <a:ext cx="2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MX4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61" name="Line 61"/>
            <p:cNvSpPr>
              <a:spLocks noChangeShapeType="1"/>
            </p:cNvSpPr>
            <p:nvPr/>
          </p:nvSpPr>
          <p:spPr bwMode="auto">
            <a:xfrm>
              <a:off x="1973" y="2713"/>
              <a:ext cx="72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62" name="Line 62"/>
            <p:cNvSpPr>
              <a:spLocks noChangeShapeType="1"/>
            </p:cNvSpPr>
            <p:nvPr/>
          </p:nvSpPr>
          <p:spPr bwMode="auto">
            <a:xfrm>
              <a:off x="1982" y="2720"/>
              <a:ext cx="144" cy="2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63" name="Line 63"/>
            <p:cNvSpPr>
              <a:spLocks noChangeShapeType="1"/>
            </p:cNvSpPr>
            <p:nvPr/>
          </p:nvSpPr>
          <p:spPr bwMode="auto">
            <a:xfrm flipH="1">
              <a:off x="2563" y="2716"/>
              <a:ext cx="118" cy="2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64" name="Line 64"/>
            <p:cNvSpPr>
              <a:spLocks noChangeShapeType="1"/>
            </p:cNvSpPr>
            <p:nvPr/>
          </p:nvSpPr>
          <p:spPr bwMode="auto">
            <a:xfrm>
              <a:off x="2122" y="2932"/>
              <a:ext cx="4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65" name="Line 65"/>
            <p:cNvSpPr>
              <a:spLocks noChangeShapeType="1"/>
            </p:cNvSpPr>
            <p:nvPr/>
          </p:nvSpPr>
          <p:spPr bwMode="auto">
            <a:xfrm flipV="1">
              <a:off x="2101" y="2574"/>
              <a:ext cx="85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66" name="Rectangle 66"/>
            <p:cNvSpPr>
              <a:spLocks noChangeArrowheads="1"/>
            </p:cNvSpPr>
            <p:nvPr/>
          </p:nvSpPr>
          <p:spPr bwMode="auto">
            <a:xfrm>
              <a:off x="2196" y="2529"/>
              <a:ext cx="15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67" name="Line 67"/>
            <p:cNvSpPr>
              <a:spLocks noChangeShapeType="1"/>
            </p:cNvSpPr>
            <p:nvPr/>
          </p:nvSpPr>
          <p:spPr bwMode="auto">
            <a:xfrm>
              <a:off x="2510" y="2585"/>
              <a:ext cx="208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68" name="Line 68"/>
            <p:cNvSpPr>
              <a:spLocks noChangeShapeType="1"/>
            </p:cNvSpPr>
            <p:nvPr/>
          </p:nvSpPr>
          <p:spPr bwMode="auto">
            <a:xfrm>
              <a:off x="2504" y="2590"/>
              <a:ext cx="0" cy="1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69" name="Rectangle 69"/>
            <p:cNvSpPr>
              <a:spLocks noChangeArrowheads="1"/>
            </p:cNvSpPr>
            <p:nvPr/>
          </p:nvSpPr>
          <p:spPr bwMode="auto">
            <a:xfrm>
              <a:off x="1857" y="3147"/>
              <a:ext cx="1006" cy="1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7463" tIns="46038" rIns="17463" bIns="46038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Регистр (SUR)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70" name="Rectangle 70"/>
            <p:cNvSpPr>
              <a:spLocks noChangeArrowheads="1"/>
            </p:cNvSpPr>
            <p:nvPr/>
          </p:nvSpPr>
          <p:spPr bwMode="auto">
            <a:xfrm>
              <a:off x="3353" y="3161"/>
              <a:ext cx="1100" cy="19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46038" rIns="0" bIns="46038"/>
            <a:lstStyle/>
            <a:p>
              <a:pPr eaLnBrk="0" hangingPunct="0"/>
              <a:r>
                <a:rPr lang="ru-RU" sz="1600">
                  <a:solidFill>
                    <a:schemeClr val="tx1"/>
                  </a:solidFill>
                  <a:latin typeface="Times New Roman" pitchFamily="18" charset="0"/>
                </a:rPr>
                <a:t>   PRODL    PRODH</a:t>
              </a:r>
              <a:endParaRPr lang="ru-RU" sz="1600">
                <a:solidFill>
                  <a:schemeClr val="tx1"/>
                </a:solidFill>
              </a:endParaRPr>
            </a:p>
          </p:txBody>
        </p:sp>
        <p:sp>
          <p:nvSpPr>
            <p:cNvPr id="25671" name="Line 71"/>
            <p:cNvSpPr>
              <a:spLocks noChangeShapeType="1"/>
            </p:cNvSpPr>
            <p:nvPr/>
          </p:nvSpPr>
          <p:spPr bwMode="auto">
            <a:xfrm>
              <a:off x="3872" y="2458"/>
              <a:ext cx="0" cy="6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72" name="Line 72"/>
            <p:cNvSpPr>
              <a:spLocks noChangeShapeType="1"/>
            </p:cNvSpPr>
            <p:nvPr/>
          </p:nvSpPr>
          <p:spPr bwMode="auto">
            <a:xfrm flipV="1">
              <a:off x="3811" y="2949"/>
              <a:ext cx="85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73" name="Rectangle 73"/>
            <p:cNvSpPr>
              <a:spLocks noChangeArrowheads="1"/>
            </p:cNvSpPr>
            <p:nvPr/>
          </p:nvSpPr>
          <p:spPr bwMode="auto">
            <a:xfrm>
              <a:off x="3906" y="2904"/>
              <a:ext cx="15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8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74" name="Rectangle 74"/>
            <p:cNvSpPr>
              <a:spLocks noChangeArrowheads="1"/>
            </p:cNvSpPr>
            <p:nvPr/>
          </p:nvSpPr>
          <p:spPr bwMode="auto">
            <a:xfrm>
              <a:off x="2977" y="4032"/>
              <a:ext cx="50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DB[3:0]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75" name="Line 75"/>
            <p:cNvSpPr>
              <a:spLocks noChangeShapeType="1"/>
            </p:cNvSpPr>
            <p:nvPr/>
          </p:nvSpPr>
          <p:spPr bwMode="auto">
            <a:xfrm>
              <a:off x="1980" y="3534"/>
              <a:ext cx="224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76" name="Line 76"/>
            <p:cNvSpPr>
              <a:spLocks noChangeShapeType="1"/>
            </p:cNvSpPr>
            <p:nvPr/>
          </p:nvSpPr>
          <p:spPr bwMode="auto">
            <a:xfrm>
              <a:off x="1989" y="3534"/>
              <a:ext cx="144" cy="2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77" name="Line 77"/>
            <p:cNvSpPr>
              <a:spLocks noChangeShapeType="1"/>
            </p:cNvSpPr>
            <p:nvPr/>
          </p:nvSpPr>
          <p:spPr bwMode="auto">
            <a:xfrm flipH="1">
              <a:off x="4127" y="3528"/>
              <a:ext cx="118" cy="2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78" name="Line 78"/>
            <p:cNvSpPr>
              <a:spLocks noChangeShapeType="1"/>
            </p:cNvSpPr>
            <p:nvPr/>
          </p:nvSpPr>
          <p:spPr bwMode="auto">
            <a:xfrm>
              <a:off x="2142" y="3804"/>
              <a:ext cx="198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79" name="Line 79"/>
            <p:cNvSpPr>
              <a:spLocks noChangeShapeType="1"/>
            </p:cNvSpPr>
            <p:nvPr/>
          </p:nvSpPr>
          <p:spPr bwMode="auto">
            <a:xfrm>
              <a:off x="1180" y="3666"/>
              <a:ext cx="86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80" name="Rectangle 80"/>
            <p:cNvSpPr>
              <a:spLocks noChangeArrowheads="1"/>
            </p:cNvSpPr>
            <p:nvPr/>
          </p:nvSpPr>
          <p:spPr bwMode="auto">
            <a:xfrm>
              <a:off x="2931" y="3583"/>
              <a:ext cx="62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МХ5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81" name="AutoShape 81"/>
            <p:cNvSpPr>
              <a:spLocks noChangeArrowheads="1"/>
            </p:cNvSpPr>
            <p:nvPr/>
          </p:nvSpPr>
          <p:spPr bwMode="auto">
            <a:xfrm rot="5400000" flipH="1">
              <a:off x="1041" y="3592"/>
              <a:ext cx="114" cy="150"/>
            </a:xfrm>
            <a:prstGeom prst="triangle">
              <a:avLst>
                <a:gd name="adj" fmla="val 49991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82" name="Line 82"/>
            <p:cNvSpPr>
              <a:spLocks noChangeShapeType="1"/>
            </p:cNvSpPr>
            <p:nvPr/>
          </p:nvSpPr>
          <p:spPr bwMode="auto">
            <a:xfrm>
              <a:off x="420" y="3666"/>
              <a:ext cx="607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83" name="Line 83"/>
            <p:cNvSpPr>
              <a:spLocks noChangeShapeType="1"/>
            </p:cNvSpPr>
            <p:nvPr/>
          </p:nvSpPr>
          <p:spPr bwMode="auto">
            <a:xfrm flipH="1">
              <a:off x="3175" y="3816"/>
              <a:ext cx="2" cy="1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84" name="Line 84"/>
            <p:cNvSpPr>
              <a:spLocks noChangeShapeType="1"/>
            </p:cNvSpPr>
            <p:nvPr/>
          </p:nvSpPr>
          <p:spPr bwMode="auto">
            <a:xfrm flipV="1">
              <a:off x="3140" y="3836"/>
              <a:ext cx="81" cy="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85" name="Line 85"/>
            <p:cNvSpPr>
              <a:spLocks noChangeShapeType="1"/>
            </p:cNvSpPr>
            <p:nvPr/>
          </p:nvSpPr>
          <p:spPr bwMode="auto">
            <a:xfrm>
              <a:off x="2350" y="3344"/>
              <a:ext cx="0" cy="1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86" name="Line 86"/>
            <p:cNvSpPr>
              <a:spLocks noChangeShapeType="1"/>
            </p:cNvSpPr>
            <p:nvPr/>
          </p:nvSpPr>
          <p:spPr bwMode="auto">
            <a:xfrm>
              <a:off x="2358" y="2998"/>
              <a:ext cx="7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oval" w="med" len="med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87" name="Line 87"/>
            <p:cNvSpPr>
              <a:spLocks noChangeShapeType="1"/>
            </p:cNvSpPr>
            <p:nvPr/>
          </p:nvSpPr>
          <p:spPr bwMode="auto">
            <a:xfrm>
              <a:off x="3108" y="3002"/>
              <a:ext cx="0" cy="5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88" name="Line 88"/>
            <p:cNvSpPr>
              <a:spLocks noChangeShapeType="1"/>
            </p:cNvSpPr>
            <p:nvPr/>
          </p:nvSpPr>
          <p:spPr bwMode="auto">
            <a:xfrm>
              <a:off x="3631" y="3357"/>
              <a:ext cx="0" cy="1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89" name="Line 89"/>
            <p:cNvSpPr>
              <a:spLocks noChangeShapeType="1"/>
            </p:cNvSpPr>
            <p:nvPr/>
          </p:nvSpPr>
          <p:spPr bwMode="auto">
            <a:xfrm flipV="1">
              <a:off x="2308" y="3401"/>
              <a:ext cx="85" cy="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90" name="Rectangle 90"/>
            <p:cNvSpPr>
              <a:spLocks noChangeArrowheads="1"/>
            </p:cNvSpPr>
            <p:nvPr/>
          </p:nvSpPr>
          <p:spPr bwMode="auto">
            <a:xfrm>
              <a:off x="2403" y="3356"/>
              <a:ext cx="15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5693" name="Group 93"/>
            <p:cNvGrpSpPr>
              <a:grpSpLocks/>
            </p:cNvGrpSpPr>
            <p:nvPr/>
          </p:nvGrpSpPr>
          <p:grpSpPr bwMode="auto">
            <a:xfrm>
              <a:off x="3056" y="3344"/>
              <a:ext cx="250" cy="116"/>
              <a:chOff x="3056" y="3344"/>
              <a:chExt cx="250" cy="116"/>
            </a:xfrm>
          </p:grpSpPr>
          <p:sp>
            <p:nvSpPr>
              <p:cNvPr id="25691" name="Line 91"/>
              <p:cNvSpPr>
                <a:spLocks noChangeShapeType="1"/>
              </p:cNvSpPr>
              <p:nvPr/>
            </p:nvSpPr>
            <p:spPr bwMode="auto">
              <a:xfrm flipV="1">
                <a:off x="3056" y="3389"/>
                <a:ext cx="85" cy="51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2" name="Rectangle 92"/>
              <p:cNvSpPr>
                <a:spLocks noChangeArrowheads="1"/>
              </p:cNvSpPr>
              <p:nvPr/>
            </p:nvSpPr>
            <p:spPr bwMode="auto">
              <a:xfrm>
                <a:off x="3151" y="3344"/>
                <a:ext cx="155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7463" tIns="0" rIns="17463" bIns="0"/>
              <a:lstStyle/>
              <a:p>
                <a:pPr eaLnBrk="0" hangingPunct="0"/>
                <a:r>
                  <a:rPr lang="ru-RU">
                    <a:solidFill>
                      <a:schemeClr val="tx1"/>
                    </a:solidFill>
                    <a:latin typeface="Times New Roman" pitchFamily="18" charset="0"/>
                  </a:rPr>
                  <a:t>4</a:t>
                </a:r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96" name="Group 96"/>
            <p:cNvGrpSpPr>
              <a:grpSpLocks/>
            </p:cNvGrpSpPr>
            <p:nvPr/>
          </p:nvGrpSpPr>
          <p:grpSpPr bwMode="auto">
            <a:xfrm>
              <a:off x="3596" y="3363"/>
              <a:ext cx="250" cy="116"/>
              <a:chOff x="3596" y="3363"/>
              <a:chExt cx="250" cy="116"/>
            </a:xfrm>
          </p:grpSpPr>
          <p:sp>
            <p:nvSpPr>
              <p:cNvPr id="25694" name="Line 94"/>
              <p:cNvSpPr>
                <a:spLocks noChangeShapeType="1"/>
              </p:cNvSpPr>
              <p:nvPr/>
            </p:nvSpPr>
            <p:spPr bwMode="auto">
              <a:xfrm flipV="1">
                <a:off x="3596" y="3408"/>
                <a:ext cx="85" cy="51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5" name="Rectangle 95"/>
              <p:cNvSpPr>
                <a:spLocks noChangeArrowheads="1"/>
              </p:cNvSpPr>
              <p:nvPr/>
            </p:nvSpPr>
            <p:spPr bwMode="auto">
              <a:xfrm>
                <a:off x="3691" y="3363"/>
                <a:ext cx="155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7463" tIns="0" rIns="17463" bIns="0"/>
              <a:lstStyle/>
              <a:p>
                <a:pPr eaLnBrk="0" hangingPunct="0"/>
                <a:r>
                  <a:rPr lang="ru-RU">
                    <a:solidFill>
                      <a:schemeClr val="tx1"/>
                    </a:solidFill>
                    <a:latin typeface="Times New Roman" pitchFamily="18" charset="0"/>
                  </a:rPr>
                  <a:t>4</a:t>
                </a:r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697" name="Line 97"/>
            <p:cNvSpPr>
              <a:spLocks noChangeShapeType="1"/>
            </p:cNvSpPr>
            <p:nvPr/>
          </p:nvSpPr>
          <p:spPr bwMode="auto">
            <a:xfrm>
              <a:off x="4077" y="3437"/>
              <a:ext cx="48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98" name="Rectangle 98"/>
            <p:cNvSpPr>
              <a:spLocks noChangeArrowheads="1"/>
            </p:cNvSpPr>
            <p:nvPr/>
          </p:nvSpPr>
          <p:spPr bwMode="auto">
            <a:xfrm>
              <a:off x="4322" y="4031"/>
              <a:ext cx="50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DB[7:4]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699" name="Line 99"/>
            <p:cNvSpPr>
              <a:spLocks noChangeShapeType="1"/>
            </p:cNvSpPr>
            <p:nvPr/>
          </p:nvSpPr>
          <p:spPr bwMode="auto">
            <a:xfrm>
              <a:off x="4550" y="3431"/>
              <a:ext cx="0" cy="4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00" name="Line 100"/>
            <p:cNvSpPr>
              <a:spLocks noChangeShapeType="1"/>
            </p:cNvSpPr>
            <p:nvPr/>
          </p:nvSpPr>
          <p:spPr bwMode="auto">
            <a:xfrm flipH="1">
              <a:off x="4552" y="3857"/>
              <a:ext cx="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01" name="Line 101"/>
            <p:cNvSpPr>
              <a:spLocks noChangeShapeType="1"/>
            </p:cNvSpPr>
            <p:nvPr/>
          </p:nvSpPr>
          <p:spPr bwMode="auto">
            <a:xfrm flipV="1">
              <a:off x="4523" y="3835"/>
              <a:ext cx="82" cy="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02" name="Rectangle 102"/>
            <p:cNvSpPr>
              <a:spLocks noChangeArrowheads="1"/>
            </p:cNvSpPr>
            <p:nvPr/>
          </p:nvSpPr>
          <p:spPr bwMode="auto">
            <a:xfrm>
              <a:off x="4965" y="4031"/>
              <a:ext cx="333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I256</a:t>
              </a:r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5705" name="Group 105"/>
            <p:cNvGrpSpPr>
              <a:grpSpLocks/>
            </p:cNvGrpSpPr>
            <p:nvPr/>
          </p:nvGrpSpPr>
          <p:grpSpPr bwMode="auto">
            <a:xfrm>
              <a:off x="5021" y="3776"/>
              <a:ext cx="216" cy="125"/>
              <a:chOff x="5021" y="3776"/>
              <a:chExt cx="216" cy="125"/>
            </a:xfrm>
          </p:grpSpPr>
          <p:sp>
            <p:nvSpPr>
              <p:cNvPr id="25703" name="Line 103"/>
              <p:cNvSpPr>
                <a:spLocks noChangeShapeType="1"/>
              </p:cNvSpPr>
              <p:nvPr/>
            </p:nvSpPr>
            <p:spPr bwMode="auto">
              <a:xfrm flipV="1">
                <a:off x="5021" y="3835"/>
                <a:ext cx="81" cy="42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4" name="Rectangle 104"/>
              <p:cNvSpPr>
                <a:spLocks noChangeArrowheads="1"/>
              </p:cNvSpPr>
              <p:nvPr/>
            </p:nvSpPr>
            <p:spPr bwMode="auto">
              <a:xfrm>
                <a:off x="5090" y="3776"/>
                <a:ext cx="147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7463" tIns="11113" rIns="17463" bIns="11113"/>
              <a:lstStyle/>
              <a:p>
                <a:pPr eaLnBrk="0" hangingPunct="0"/>
                <a:r>
                  <a:rPr lang="ru-RU">
                    <a:solidFill>
                      <a:schemeClr val="tx1"/>
                    </a:solidFill>
                    <a:latin typeface="Times New Roman" pitchFamily="18" charset="0"/>
                  </a:rPr>
                  <a:t>1</a:t>
                </a:r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706" name="Line 106"/>
            <p:cNvSpPr>
              <a:spLocks noChangeShapeType="1"/>
            </p:cNvSpPr>
            <p:nvPr/>
          </p:nvSpPr>
          <p:spPr bwMode="auto">
            <a:xfrm>
              <a:off x="4077" y="3360"/>
              <a:ext cx="0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07" name="Line 107"/>
            <p:cNvSpPr>
              <a:spLocks noChangeShapeType="1"/>
            </p:cNvSpPr>
            <p:nvPr/>
          </p:nvSpPr>
          <p:spPr bwMode="auto">
            <a:xfrm flipH="1">
              <a:off x="4164" y="1924"/>
              <a:ext cx="30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08" name="Rectangle 108"/>
            <p:cNvSpPr>
              <a:spLocks noChangeArrowheads="1"/>
            </p:cNvSpPr>
            <p:nvPr/>
          </p:nvSpPr>
          <p:spPr bwMode="auto">
            <a:xfrm>
              <a:off x="1611" y="1775"/>
              <a:ext cx="321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CD12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09" name="Line 109"/>
            <p:cNvSpPr>
              <a:spLocks noChangeShapeType="1"/>
            </p:cNvSpPr>
            <p:nvPr/>
          </p:nvSpPr>
          <p:spPr bwMode="auto">
            <a:xfrm flipH="1">
              <a:off x="1334" y="1941"/>
              <a:ext cx="6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10" name="Line 110"/>
            <p:cNvSpPr>
              <a:spLocks noChangeShapeType="1"/>
            </p:cNvSpPr>
            <p:nvPr/>
          </p:nvSpPr>
          <p:spPr bwMode="auto">
            <a:xfrm>
              <a:off x="3211" y="914"/>
              <a:ext cx="5" cy="1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11" name="Line 111"/>
            <p:cNvSpPr>
              <a:spLocks noChangeShapeType="1"/>
            </p:cNvSpPr>
            <p:nvPr/>
          </p:nvSpPr>
          <p:spPr bwMode="auto">
            <a:xfrm flipH="1">
              <a:off x="3213" y="1917"/>
              <a:ext cx="37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12" name="Line 112"/>
            <p:cNvSpPr>
              <a:spLocks noChangeShapeType="1"/>
            </p:cNvSpPr>
            <p:nvPr/>
          </p:nvSpPr>
          <p:spPr bwMode="auto">
            <a:xfrm flipH="1">
              <a:off x="2569" y="1927"/>
              <a:ext cx="36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13" name="Line 113"/>
            <p:cNvSpPr>
              <a:spLocks noChangeShapeType="1"/>
            </p:cNvSpPr>
            <p:nvPr/>
          </p:nvSpPr>
          <p:spPr bwMode="auto">
            <a:xfrm>
              <a:off x="1526" y="3423"/>
              <a:ext cx="82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14" name="Line 114"/>
            <p:cNvSpPr>
              <a:spLocks noChangeShapeType="1"/>
            </p:cNvSpPr>
            <p:nvPr/>
          </p:nvSpPr>
          <p:spPr bwMode="auto">
            <a:xfrm flipV="1">
              <a:off x="1540" y="1687"/>
              <a:ext cx="0" cy="17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15" name="Line 115"/>
            <p:cNvSpPr>
              <a:spLocks noChangeShapeType="1"/>
            </p:cNvSpPr>
            <p:nvPr/>
          </p:nvSpPr>
          <p:spPr bwMode="auto">
            <a:xfrm flipV="1">
              <a:off x="1539" y="1680"/>
              <a:ext cx="52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16" name="Line 116"/>
            <p:cNvSpPr>
              <a:spLocks noChangeShapeType="1"/>
            </p:cNvSpPr>
            <p:nvPr/>
          </p:nvSpPr>
          <p:spPr bwMode="auto">
            <a:xfrm>
              <a:off x="2076" y="1695"/>
              <a:ext cx="0" cy="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17" name="Line 117"/>
            <p:cNvSpPr>
              <a:spLocks noChangeShapeType="1"/>
            </p:cNvSpPr>
            <p:nvPr/>
          </p:nvSpPr>
          <p:spPr bwMode="auto">
            <a:xfrm flipV="1">
              <a:off x="1742" y="1655"/>
              <a:ext cx="85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18" name="Rectangle 118"/>
            <p:cNvSpPr>
              <a:spLocks noChangeArrowheads="1"/>
            </p:cNvSpPr>
            <p:nvPr/>
          </p:nvSpPr>
          <p:spPr bwMode="auto">
            <a:xfrm>
              <a:off x="1743" y="1694"/>
              <a:ext cx="15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19" name="Rectangle 119"/>
            <p:cNvSpPr>
              <a:spLocks noChangeArrowheads="1"/>
            </p:cNvSpPr>
            <p:nvPr/>
          </p:nvSpPr>
          <p:spPr bwMode="auto">
            <a:xfrm>
              <a:off x="974" y="1711"/>
              <a:ext cx="238" cy="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20" name="Rectangle 120"/>
            <p:cNvSpPr>
              <a:spLocks noChangeArrowheads="1"/>
            </p:cNvSpPr>
            <p:nvPr/>
          </p:nvSpPr>
          <p:spPr bwMode="auto">
            <a:xfrm>
              <a:off x="1070" y="1722"/>
              <a:ext cx="137" cy="1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21" name="Line 121"/>
            <p:cNvSpPr>
              <a:spLocks noChangeShapeType="1"/>
            </p:cNvSpPr>
            <p:nvPr/>
          </p:nvSpPr>
          <p:spPr bwMode="auto">
            <a:xfrm flipH="1" flipV="1">
              <a:off x="361" y="1783"/>
              <a:ext cx="616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22" name="Line 122"/>
            <p:cNvSpPr>
              <a:spLocks noChangeShapeType="1"/>
            </p:cNvSpPr>
            <p:nvPr/>
          </p:nvSpPr>
          <p:spPr bwMode="auto">
            <a:xfrm flipH="1">
              <a:off x="1253" y="3280"/>
              <a:ext cx="5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23" name="Line 123"/>
            <p:cNvSpPr>
              <a:spLocks noChangeShapeType="1"/>
            </p:cNvSpPr>
            <p:nvPr/>
          </p:nvSpPr>
          <p:spPr bwMode="auto">
            <a:xfrm flipH="1">
              <a:off x="1440" y="2825"/>
              <a:ext cx="61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24" name="Rectangle 124"/>
            <p:cNvSpPr>
              <a:spLocks noChangeArrowheads="1"/>
            </p:cNvSpPr>
            <p:nvPr/>
          </p:nvSpPr>
          <p:spPr bwMode="auto">
            <a:xfrm>
              <a:off x="1068" y="834"/>
              <a:ext cx="286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ChS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25" name="Rectangle 125"/>
            <p:cNvSpPr>
              <a:spLocks noChangeArrowheads="1"/>
            </p:cNvSpPr>
            <p:nvPr/>
          </p:nvSpPr>
          <p:spPr bwMode="auto">
            <a:xfrm>
              <a:off x="336" y="2938"/>
              <a:ext cx="389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WShR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26" name="AutoShape 126"/>
            <p:cNvSpPr>
              <a:spLocks noChangeArrowheads="1"/>
            </p:cNvSpPr>
            <p:nvPr/>
          </p:nvSpPr>
          <p:spPr bwMode="auto">
            <a:xfrm rot="5400000" flipH="1">
              <a:off x="696" y="3108"/>
              <a:ext cx="114" cy="148"/>
            </a:xfrm>
            <a:prstGeom prst="triangle">
              <a:avLst>
                <a:gd name="adj" fmla="val 49991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27" name="Line 127"/>
            <p:cNvSpPr>
              <a:spLocks noChangeShapeType="1"/>
            </p:cNvSpPr>
            <p:nvPr/>
          </p:nvSpPr>
          <p:spPr bwMode="auto">
            <a:xfrm>
              <a:off x="387" y="3174"/>
              <a:ext cx="28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28" name="Rectangle 128"/>
            <p:cNvSpPr>
              <a:spLocks noChangeArrowheads="1"/>
            </p:cNvSpPr>
            <p:nvPr/>
          </p:nvSpPr>
          <p:spPr bwMode="auto">
            <a:xfrm>
              <a:off x="1008" y="3134"/>
              <a:ext cx="238" cy="31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29" name="Rectangle 129"/>
            <p:cNvSpPr>
              <a:spLocks noChangeArrowheads="1"/>
            </p:cNvSpPr>
            <p:nvPr/>
          </p:nvSpPr>
          <p:spPr bwMode="auto">
            <a:xfrm>
              <a:off x="1104" y="3146"/>
              <a:ext cx="137" cy="1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&amp;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30" name="Line 130"/>
            <p:cNvSpPr>
              <a:spLocks noChangeShapeType="1"/>
            </p:cNvSpPr>
            <p:nvPr/>
          </p:nvSpPr>
          <p:spPr bwMode="auto">
            <a:xfrm>
              <a:off x="832" y="3185"/>
              <a:ext cx="1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31" name="Line 131"/>
            <p:cNvSpPr>
              <a:spLocks noChangeShapeType="1"/>
            </p:cNvSpPr>
            <p:nvPr/>
          </p:nvSpPr>
          <p:spPr bwMode="auto">
            <a:xfrm flipH="1">
              <a:off x="405" y="3356"/>
              <a:ext cx="5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32" name="Line 132"/>
            <p:cNvSpPr>
              <a:spLocks noChangeShapeType="1"/>
            </p:cNvSpPr>
            <p:nvPr/>
          </p:nvSpPr>
          <p:spPr bwMode="auto">
            <a:xfrm flipV="1">
              <a:off x="1674" y="3638"/>
              <a:ext cx="81" cy="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33" name="Rectangle 133"/>
            <p:cNvSpPr>
              <a:spLocks noChangeArrowheads="1"/>
            </p:cNvSpPr>
            <p:nvPr/>
          </p:nvSpPr>
          <p:spPr bwMode="auto">
            <a:xfrm>
              <a:off x="1655" y="3691"/>
              <a:ext cx="14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34" name="Line 134"/>
            <p:cNvSpPr>
              <a:spLocks noChangeShapeType="1"/>
            </p:cNvSpPr>
            <p:nvPr/>
          </p:nvSpPr>
          <p:spPr bwMode="auto">
            <a:xfrm>
              <a:off x="1431" y="1048"/>
              <a:ext cx="0" cy="17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35" name="Line 135"/>
            <p:cNvSpPr>
              <a:spLocks noChangeShapeType="1"/>
            </p:cNvSpPr>
            <p:nvPr/>
          </p:nvSpPr>
          <p:spPr bwMode="auto">
            <a:xfrm>
              <a:off x="3873" y="3159"/>
              <a:ext cx="0" cy="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36" name="Line 136"/>
            <p:cNvSpPr>
              <a:spLocks noChangeShapeType="1"/>
            </p:cNvSpPr>
            <p:nvPr/>
          </p:nvSpPr>
          <p:spPr bwMode="auto">
            <a:xfrm>
              <a:off x="1224" y="1494"/>
              <a:ext cx="4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37" name="Rectangle 137"/>
            <p:cNvSpPr>
              <a:spLocks noChangeArrowheads="1"/>
            </p:cNvSpPr>
            <p:nvPr/>
          </p:nvSpPr>
          <p:spPr bwMode="auto">
            <a:xfrm>
              <a:off x="371" y="1372"/>
              <a:ext cx="560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E5 (CI)</a:t>
              </a:r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`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38" name="Line 138"/>
            <p:cNvSpPr>
              <a:spLocks noChangeShapeType="1"/>
            </p:cNvSpPr>
            <p:nvPr/>
          </p:nvSpPr>
          <p:spPr bwMode="auto">
            <a:xfrm>
              <a:off x="2847" y="1500"/>
              <a:ext cx="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39" name="Rectangle 139"/>
            <p:cNvSpPr>
              <a:spLocks noChangeArrowheads="1"/>
            </p:cNvSpPr>
            <p:nvPr/>
          </p:nvSpPr>
          <p:spPr bwMode="auto">
            <a:xfrm>
              <a:off x="1654" y="1398"/>
              <a:ext cx="1169" cy="2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40" name="Line 140"/>
            <p:cNvSpPr>
              <a:spLocks noChangeShapeType="1"/>
            </p:cNvSpPr>
            <p:nvPr/>
          </p:nvSpPr>
          <p:spPr bwMode="auto">
            <a:xfrm>
              <a:off x="1768" y="1395"/>
              <a:ext cx="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41" name="Line 141"/>
            <p:cNvSpPr>
              <a:spLocks noChangeShapeType="1"/>
            </p:cNvSpPr>
            <p:nvPr/>
          </p:nvSpPr>
          <p:spPr bwMode="auto">
            <a:xfrm>
              <a:off x="2712" y="1395"/>
              <a:ext cx="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42" name="Rectangle 142"/>
            <p:cNvSpPr>
              <a:spLocks noChangeArrowheads="1"/>
            </p:cNvSpPr>
            <p:nvPr/>
          </p:nvSpPr>
          <p:spPr bwMode="auto">
            <a:xfrm>
              <a:off x="1684" y="1448"/>
              <a:ext cx="147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43" name="Rectangle 143"/>
            <p:cNvSpPr>
              <a:spLocks noChangeArrowheads="1"/>
            </p:cNvSpPr>
            <p:nvPr/>
          </p:nvSpPr>
          <p:spPr bwMode="auto">
            <a:xfrm>
              <a:off x="2678" y="1412"/>
              <a:ext cx="147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  3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44" name="Rectangle 144"/>
            <p:cNvSpPr>
              <a:spLocks noChangeArrowheads="1"/>
            </p:cNvSpPr>
            <p:nvPr/>
          </p:nvSpPr>
          <p:spPr bwMode="auto">
            <a:xfrm>
              <a:off x="1809" y="1403"/>
              <a:ext cx="856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Счетчик </a:t>
              </a:r>
              <a:r>
                <a:rPr lang="ru-RU" sz="1600">
                  <a:solidFill>
                    <a:schemeClr val="tx1"/>
                  </a:solidFill>
                  <a:latin typeface="Times New Roman" pitchFamily="18" charset="0"/>
                </a:rPr>
                <a:t>IDCL</a:t>
              </a:r>
              <a:endParaRPr lang="ru-RU" sz="1600">
                <a:solidFill>
                  <a:schemeClr val="tx1"/>
                </a:solidFill>
              </a:endParaRPr>
            </a:p>
          </p:txBody>
        </p:sp>
        <p:sp>
          <p:nvSpPr>
            <p:cNvPr id="25745" name="Rectangle 145"/>
            <p:cNvSpPr>
              <a:spLocks noChangeArrowheads="1"/>
            </p:cNvSpPr>
            <p:nvPr/>
          </p:nvSpPr>
          <p:spPr bwMode="auto">
            <a:xfrm>
              <a:off x="4618" y="1051"/>
              <a:ext cx="15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46" name="Line 146"/>
            <p:cNvSpPr>
              <a:spLocks noChangeShapeType="1"/>
            </p:cNvSpPr>
            <p:nvPr/>
          </p:nvSpPr>
          <p:spPr bwMode="auto">
            <a:xfrm flipV="1">
              <a:off x="4548" y="1076"/>
              <a:ext cx="84" cy="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47" name="Rectangle 147"/>
            <p:cNvSpPr>
              <a:spLocks noChangeArrowheads="1"/>
            </p:cNvSpPr>
            <p:nvPr/>
          </p:nvSpPr>
          <p:spPr bwMode="auto">
            <a:xfrm>
              <a:off x="4045" y="856"/>
              <a:ext cx="53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DA[3:0]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48" name="Line 148"/>
            <p:cNvSpPr>
              <a:spLocks noChangeShapeType="1"/>
            </p:cNvSpPr>
            <p:nvPr/>
          </p:nvSpPr>
          <p:spPr bwMode="auto">
            <a:xfrm>
              <a:off x="4481" y="1488"/>
              <a:ext cx="57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49" name="Rectangle 149"/>
            <p:cNvSpPr>
              <a:spLocks noChangeArrowheads="1"/>
            </p:cNvSpPr>
            <p:nvPr/>
          </p:nvSpPr>
          <p:spPr bwMode="auto">
            <a:xfrm>
              <a:off x="3274" y="837"/>
              <a:ext cx="34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ChM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50" name="Rectangle 150"/>
            <p:cNvSpPr>
              <a:spLocks noChangeArrowheads="1"/>
            </p:cNvSpPr>
            <p:nvPr/>
          </p:nvSpPr>
          <p:spPr bwMode="auto">
            <a:xfrm>
              <a:off x="2457" y="840"/>
              <a:ext cx="40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ChSMi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51" name="Rectangle 151"/>
            <p:cNvSpPr>
              <a:spLocks noChangeArrowheads="1"/>
            </p:cNvSpPr>
            <p:nvPr/>
          </p:nvSpPr>
          <p:spPr bwMode="auto">
            <a:xfrm>
              <a:off x="1959" y="831"/>
              <a:ext cx="288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WC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52" name="Line 152"/>
            <p:cNvSpPr>
              <a:spLocks noChangeShapeType="1"/>
            </p:cNvSpPr>
            <p:nvPr/>
          </p:nvSpPr>
          <p:spPr bwMode="auto">
            <a:xfrm flipH="1">
              <a:off x="2286" y="909"/>
              <a:ext cx="1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53" name="Line 153"/>
            <p:cNvSpPr>
              <a:spLocks noChangeShapeType="1"/>
            </p:cNvSpPr>
            <p:nvPr/>
          </p:nvSpPr>
          <p:spPr bwMode="auto">
            <a:xfrm>
              <a:off x="2291" y="1139"/>
              <a:ext cx="139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oval" w="med" len="med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54" name="Line 154"/>
            <p:cNvSpPr>
              <a:spLocks noChangeShapeType="1"/>
            </p:cNvSpPr>
            <p:nvPr/>
          </p:nvSpPr>
          <p:spPr bwMode="auto">
            <a:xfrm>
              <a:off x="3905" y="1048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55" name="Line 155"/>
            <p:cNvSpPr>
              <a:spLocks noChangeShapeType="1"/>
            </p:cNvSpPr>
            <p:nvPr/>
          </p:nvSpPr>
          <p:spPr bwMode="auto">
            <a:xfrm>
              <a:off x="2510" y="1229"/>
              <a:ext cx="208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56" name="Line 156"/>
            <p:cNvSpPr>
              <a:spLocks noChangeShapeType="1"/>
            </p:cNvSpPr>
            <p:nvPr/>
          </p:nvSpPr>
          <p:spPr bwMode="auto">
            <a:xfrm>
              <a:off x="4127" y="1242"/>
              <a:ext cx="0" cy="1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oval" w="med" len="med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57" name="Line 157"/>
            <p:cNvSpPr>
              <a:spLocks noChangeShapeType="1"/>
            </p:cNvSpPr>
            <p:nvPr/>
          </p:nvSpPr>
          <p:spPr bwMode="auto">
            <a:xfrm>
              <a:off x="2510" y="1229"/>
              <a:ext cx="0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58" name="Line 158"/>
            <p:cNvSpPr>
              <a:spLocks noChangeShapeType="1"/>
            </p:cNvSpPr>
            <p:nvPr/>
          </p:nvSpPr>
          <p:spPr bwMode="auto">
            <a:xfrm>
              <a:off x="1431" y="1048"/>
              <a:ext cx="247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oval" w="med" len="med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59" name="Line 159"/>
            <p:cNvSpPr>
              <a:spLocks noChangeShapeType="1"/>
            </p:cNvSpPr>
            <p:nvPr/>
          </p:nvSpPr>
          <p:spPr bwMode="auto">
            <a:xfrm>
              <a:off x="2021" y="1048"/>
              <a:ext cx="0" cy="3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oval" w="med" len="med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60" name="Line 160"/>
            <p:cNvSpPr>
              <a:spLocks noChangeShapeType="1"/>
            </p:cNvSpPr>
            <p:nvPr/>
          </p:nvSpPr>
          <p:spPr bwMode="auto">
            <a:xfrm>
              <a:off x="3686" y="1139"/>
              <a:ext cx="0" cy="2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61" name="Rectangle 161"/>
            <p:cNvSpPr>
              <a:spLocks noChangeArrowheads="1"/>
            </p:cNvSpPr>
            <p:nvPr/>
          </p:nvSpPr>
          <p:spPr bwMode="auto">
            <a:xfrm>
              <a:off x="3319" y="1391"/>
              <a:ext cx="1168" cy="2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62" name="Line 162"/>
            <p:cNvSpPr>
              <a:spLocks noChangeShapeType="1"/>
            </p:cNvSpPr>
            <p:nvPr/>
          </p:nvSpPr>
          <p:spPr bwMode="auto">
            <a:xfrm>
              <a:off x="3441" y="1397"/>
              <a:ext cx="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63" name="Line 163"/>
            <p:cNvSpPr>
              <a:spLocks noChangeShapeType="1"/>
            </p:cNvSpPr>
            <p:nvPr/>
          </p:nvSpPr>
          <p:spPr bwMode="auto">
            <a:xfrm>
              <a:off x="4360" y="1397"/>
              <a:ext cx="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64" name="Rectangle 164"/>
            <p:cNvSpPr>
              <a:spLocks noChangeArrowheads="1"/>
            </p:cNvSpPr>
            <p:nvPr/>
          </p:nvSpPr>
          <p:spPr bwMode="auto">
            <a:xfrm>
              <a:off x="3357" y="1456"/>
              <a:ext cx="147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65" name="Rectangle 165"/>
            <p:cNvSpPr>
              <a:spLocks noChangeArrowheads="1"/>
            </p:cNvSpPr>
            <p:nvPr/>
          </p:nvSpPr>
          <p:spPr bwMode="auto">
            <a:xfrm>
              <a:off x="4316" y="1396"/>
              <a:ext cx="146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  7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66" name="Rectangle 166"/>
            <p:cNvSpPr>
              <a:spLocks noChangeArrowheads="1"/>
            </p:cNvSpPr>
            <p:nvPr/>
          </p:nvSpPr>
          <p:spPr bwMode="auto">
            <a:xfrm>
              <a:off x="3465" y="1387"/>
              <a:ext cx="856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Счетчик </a:t>
              </a:r>
              <a:r>
                <a:rPr lang="ru-RU" sz="1400">
                  <a:solidFill>
                    <a:schemeClr val="tx1"/>
                  </a:solidFill>
                  <a:latin typeface="Times New Roman" pitchFamily="18" charset="0"/>
                </a:rPr>
                <a:t>IDCH</a:t>
              </a:r>
              <a:endParaRPr lang="ru-RU" sz="1400">
                <a:solidFill>
                  <a:schemeClr val="tx1"/>
                </a:solidFill>
              </a:endParaRPr>
            </a:p>
          </p:txBody>
        </p:sp>
        <p:sp>
          <p:nvSpPr>
            <p:cNvPr id="25767" name="Rectangle 167"/>
            <p:cNvSpPr>
              <a:spLocks noChangeArrowheads="1"/>
            </p:cNvSpPr>
            <p:nvPr/>
          </p:nvSpPr>
          <p:spPr bwMode="auto">
            <a:xfrm>
              <a:off x="2957" y="1305"/>
              <a:ext cx="345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11113" rIns="17463" bIns="11113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CO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68" name="Rectangle 168"/>
            <p:cNvSpPr>
              <a:spLocks noChangeArrowheads="1"/>
            </p:cNvSpPr>
            <p:nvPr/>
          </p:nvSpPr>
          <p:spPr bwMode="auto">
            <a:xfrm>
              <a:off x="974" y="1378"/>
              <a:ext cx="238" cy="23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69" name="Rectangle 169"/>
            <p:cNvSpPr>
              <a:spLocks noChangeArrowheads="1"/>
            </p:cNvSpPr>
            <p:nvPr/>
          </p:nvSpPr>
          <p:spPr bwMode="auto">
            <a:xfrm>
              <a:off x="1076" y="1408"/>
              <a:ext cx="136" cy="1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&amp;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70" name="Line 170"/>
            <p:cNvSpPr>
              <a:spLocks noChangeShapeType="1"/>
            </p:cNvSpPr>
            <p:nvPr/>
          </p:nvSpPr>
          <p:spPr bwMode="auto">
            <a:xfrm flipH="1">
              <a:off x="768" y="1425"/>
              <a:ext cx="2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71" name="Rectangle 171"/>
            <p:cNvSpPr>
              <a:spLocks noChangeArrowheads="1"/>
            </p:cNvSpPr>
            <p:nvPr/>
          </p:nvSpPr>
          <p:spPr bwMode="auto">
            <a:xfrm>
              <a:off x="432" y="864"/>
              <a:ext cx="22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7463" tIns="0" rIns="17463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DC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72" name="Line 172"/>
            <p:cNvSpPr>
              <a:spLocks noChangeShapeType="1"/>
            </p:cNvSpPr>
            <p:nvPr/>
          </p:nvSpPr>
          <p:spPr bwMode="auto">
            <a:xfrm>
              <a:off x="752" y="894"/>
              <a:ext cx="0" cy="5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73" name="Line 173"/>
            <p:cNvSpPr>
              <a:spLocks noChangeShapeType="1"/>
            </p:cNvSpPr>
            <p:nvPr/>
          </p:nvSpPr>
          <p:spPr bwMode="auto">
            <a:xfrm flipH="1">
              <a:off x="394" y="1552"/>
              <a:ext cx="57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74" name="Line 174"/>
            <p:cNvSpPr>
              <a:spLocks noChangeShapeType="1"/>
            </p:cNvSpPr>
            <p:nvPr/>
          </p:nvSpPr>
          <p:spPr bwMode="auto">
            <a:xfrm flipH="1">
              <a:off x="378" y="1899"/>
              <a:ext cx="603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75" name="Rectangle 175"/>
            <p:cNvSpPr>
              <a:spLocks noChangeArrowheads="1"/>
            </p:cNvSpPr>
            <p:nvPr/>
          </p:nvSpPr>
          <p:spPr bwMode="auto">
            <a:xfrm>
              <a:off x="5243" y="3311"/>
              <a:ext cx="286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 E7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76" name="Rectangle 176"/>
            <p:cNvSpPr>
              <a:spLocks noChangeArrowheads="1"/>
            </p:cNvSpPr>
            <p:nvPr/>
          </p:nvSpPr>
          <p:spPr bwMode="auto">
            <a:xfrm>
              <a:off x="5256" y="2992"/>
              <a:ext cx="287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ID1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77" name="Line 177"/>
            <p:cNvSpPr>
              <a:spLocks noChangeShapeType="1"/>
            </p:cNvSpPr>
            <p:nvPr/>
          </p:nvSpPr>
          <p:spPr bwMode="auto">
            <a:xfrm flipH="1">
              <a:off x="4904" y="3192"/>
              <a:ext cx="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78" name="Line 178"/>
            <p:cNvSpPr>
              <a:spLocks noChangeShapeType="1"/>
            </p:cNvSpPr>
            <p:nvPr/>
          </p:nvSpPr>
          <p:spPr bwMode="auto">
            <a:xfrm flipH="1">
              <a:off x="4909" y="3299"/>
              <a:ext cx="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79" name="Rectangle 179"/>
            <p:cNvSpPr>
              <a:spLocks noChangeArrowheads="1"/>
            </p:cNvSpPr>
            <p:nvPr/>
          </p:nvSpPr>
          <p:spPr bwMode="auto">
            <a:xfrm>
              <a:off x="4676" y="3128"/>
              <a:ext cx="238" cy="23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80" name="Rectangle 180"/>
            <p:cNvSpPr>
              <a:spLocks noChangeArrowheads="1"/>
            </p:cNvSpPr>
            <p:nvPr/>
          </p:nvSpPr>
          <p:spPr bwMode="auto">
            <a:xfrm>
              <a:off x="4764" y="3146"/>
              <a:ext cx="137" cy="1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&amp;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81" name="Line 181"/>
            <p:cNvSpPr>
              <a:spLocks noChangeShapeType="1"/>
            </p:cNvSpPr>
            <p:nvPr/>
          </p:nvSpPr>
          <p:spPr bwMode="auto">
            <a:xfrm>
              <a:off x="4462" y="3260"/>
              <a:ext cx="2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82" name="Line 182"/>
            <p:cNvSpPr>
              <a:spLocks noChangeShapeType="1"/>
            </p:cNvSpPr>
            <p:nvPr/>
          </p:nvSpPr>
          <p:spPr bwMode="auto">
            <a:xfrm flipH="1">
              <a:off x="412" y="3424"/>
              <a:ext cx="5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83" name="Rectangle 183"/>
            <p:cNvSpPr>
              <a:spLocks noChangeArrowheads="1"/>
            </p:cNvSpPr>
            <p:nvPr/>
          </p:nvSpPr>
          <p:spPr bwMode="auto">
            <a:xfrm>
              <a:off x="5268" y="2416"/>
              <a:ext cx="287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 E6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84" name="Rectangle 184"/>
            <p:cNvSpPr>
              <a:spLocks noChangeArrowheads="1"/>
            </p:cNvSpPr>
            <p:nvPr/>
          </p:nvSpPr>
          <p:spPr bwMode="auto">
            <a:xfrm>
              <a:off x="5282" y="2098"/>
              <a:ext cx="286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ID1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85" name="Line 185"/>
            <p:cNvSpPr>
              <a:spLocks noChangeShapeType="1"/>
            </p:cNvSpPr>
            <p:nvPr/>
          </p:nvSpPr>
          <p:spPr bwMode="auto">
            <a:xfrm flipH="1">
              <a:off x="4929" y="2277"/>
              <a:ext cx="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86" name="Line 186"/>
            <p:cNvSpPr>
              <a:spLocks noChangeShapeType="1"/>
            </p:cNvSpPr>
            <p:nvPr/>
          </p:nvSpPr>
          <p:spPr bwMode="auto">
            <a:xfrm flipH="1">
              <a:off x="4934" y="2381"/>
              <a:ext cx="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87" name="Rectangle 187"/>
            <p:cNvSpPr>
              <a:spLocks noChangeArrowheads="1"/>
            </p:cNvSpPr>
            <p:nvPr/>
          </p:nvSpPr>
          <p:spPr bwMode="auto">
            <a:xfrm>
              <a:off x="4701" y="2210"/>
              <a:ext cx="238" cy="23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88" name="Rectangle 188"/>
            <p:cNvSpPr>
              <a:spLocks noChangeArrowheads="1"/>
            </p:cNvSpPr>
            <p:nvPr/>
          </p:nvSpPr>
          <p:spPr bwMode="auto">
            <a:xfrm>
              <a:off x="4789" y="2228"/>
              <a:ext cx="137" cy="1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&amp;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89" name="Line 189"/>
            <p:cNvSpPr>
              <a:spLocks noChangeShapeType="1"/>
            </p:cNvSpPr>
            <p:nvPr/>
          </p:nvSpPr>
          <p:spPr bwMode="auto">
            <a:xfrm>
              <a:off x="4447" y="2334"/>
              <a:ext cx="25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90" name="Rectangle 190"/>
            <p:cNvSpPr>
              <a:spLocks noChangeArrowheads="1"/>
            </p:cNvSpPr>
            <p:nvPr/>
          </p:nvSpPr>
          <p:spPr bwMode="auto">
            <a:xfrm>
              <a:off x="378" y="2306"/>
              <a:ext cx="287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E6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791" name="Rectangle 191"/>
            <p:cNvSpPr>
              <a:spLocks noChangeArrowheads="1"/>
            </p:cNvSpPr>
            <p:nvPr/>
          </p:nvSpPr>
          <p:spPr bwMode="auto">
            <a:xfrm>
              <a:off x="378" y="2082"/>
              <a:ext cx="287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ID2</a:t>
              </a:r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5794" name="Group 194"/>
            <p:cNvGrpSpPr>
              <a:grpSpLocks/>
            </p:cNvGrpSpPr>
            <p:nvPr/>
          </p:nvGrpSpPr>
          <p:grpSpPr bwMode="auto">
            <a:xfrm>
              <a:off x="961" y="2107"/>
              <a:ext cx="238" cy="235"/>
              <a:chOff x="961" y="2107"/>
              <a:chExt cx="238" cy="235"/>
            </a:xfrm>
          </p:grpSpPr>
          <p:sp>
            <p:nvSpPr>
              <p:cNvPr id="25792" name="Rectangle 192"/>
              <p:cNvSpPr>
                <a:spLocks noChangeArrowheads="1"/>
              </p:cNvSpPr>
              <p:nvPr/>
            </p:nvSpPr>
            <p:spPr bwMode="auto">
              <a:xfrm>
                <a:off x="961" y="2107"/>
                <a:ext cx="238" cy="23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93" name="Rectangle 193"/>
              <p:cNvSpPr>
                <a:spLocks noChangeArrowheads="1"/>
              </p:cNvSpPr>
              <p:nvPr/>
            </p:nvSpPr>
            <p:spPr bwMode="auto">
              <a:xfrm>
                <a:off x="1057" y="2118"/>
                <a:ext cx="137" cy="13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eaLnBrk="0" hangingPunct="0"/>
                <a:r>
                  <a:rPr lang="ru-RU">
                    <a:solidFill>
                      <a:schemeClr val="tx1"/>
                    </a:solidFill>
                    <a:latin typeface="Times New Roman" pitchFamily="18" charset="0"/>
                  </a:rPr>
                  <a:t>&amp;</a:t>
                </a:r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795" name="Line 195"/>
            <p:cNvSpPr>
              <a:spLocks noChangeShapeType="1"/>
            </p:cNvSpPr>
            <p:nvPr/>
          </p:nvSpPr>
          <p:spPr bwMode="auto">
            <a:xfrm flipH="1">
              <a:off x="394" y="2185"/>
              <a:ext cx="55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96" name="Line 196"/>
            <p:cNvSpPr>
              <a:spLocks noChangeShapeType="1"/>
            </p:cNvSpPr>
            <p:nvPr/>
          </p:nvSpPr>
          <p:spPr bwMode="auto">
            <a:xfrm flipH="1">
              <a:off x="378" y="2296"/>
              <a:ext cx="583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97" name="Line 197"/>
            <p:cNvSpPr>
              <a:spLocks noChangeShapeType="1"/>
            </p:cNvSpPr>
            <p:nvPr/>
          </p:nvSpPr>
          <p:spPr bwMode="auto">
            <a:xfrm>
              <a:off x="1198" y="2236"/>
              <a:ext cx="58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98" name="Line 198"/>
            <p:cNvSpPr>
              <a:spLocks noChangeShapeType="1"/>
            </p:cNvSpPr>
            <p:nvPr/>
          </p:nvSpPr>
          <p:spPr bwMode="auto">
            <a:xfrm>
              <a:off x="453" y="2706"/>
              <a:ext cx="87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99" name="Line 199"/>
            <p:cNvSpPr>
              <a:spLocks noChangeShapeType="1"/>
            </p:cNvSpPr>
            <p:nvPr/>
          </p:nvSpPr>
          <p:spPr bwMode="auto">
            <a:xfrm>
              <a:off x="5046" y="1488"/>
              <a:ext cx="0" cy="24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800" name="Line 200"/>
            <p:cNvSpPr>
              <a:spLocks noChangeShapeType="1"/>
            </p:cNvSpPr>
            <p:nvPr/>
          </p:nvSpPr>
          <p:spPr bwMode="auto">
            <a:xfrm>
              <a:off x="1427" y="932"/>
              <a:ext cx="0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801" name="Line 201"/>
            <p:cNvSpPr>
              <a:spLocks noChangeShapeType="1"/>
            </p:cNvSpPr>
            <p:nvPr/>
          </p:nvSpPr>
          <p:spPr bwMode="auto">
            <a:xfrm>
              <a:off x="1330" y="2310"/>
              <a:ext cx="0" cy="8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802" name="Line 202"/>
            <p:cNvSpPr>
              <a:spLocks noChangeShapeType="1"/>
            </p:cNvSpPr>
            <p:nvPr/>
          </p:nvSpPr>
          <p:spPr bwMode="auto">
            <a:xfrm>
              <a:off x="1316" y="2310"/>
              <a:ext cx="469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803" name="Line 203"/>
            <p:cNvSpPr>
              <a:spLocks noChangeShapeType="1"/>
            </p:cNvSpPr>
            <p:nvPr/>
          </p:nvSpPr>
          <p:spPr bwMode="auto">
            <a:xfrm>
              <a:off x="1347" y="1806"/>
              <a:ext cx="0" cy="1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804" name="Line 204"/>
            <p:cNvSpPr>
              <a:spLocks noChangeShapeType="1"/>
            </p:cNvSpPr>
            <p:nvPr/>
          </p:nvSpPr>
          <p:spPr bwMode="auto">
            <a:xfrm>
              <a:off x="1220" y="1810"/>
              <a:ext cx="1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805" name="Rectangle 205"/>
            <p:cNvSpPr>
              <a:spLocks noChangeArrowheads="1"/>
            </p:cNvSpPr>
            <p:nvPr/>
          </p:nvSpPr>
          <p:spPr bwMode="auto">
            <a:xfrm>
              <a:off x="378" y="1913"/>
              <a:ext cx="389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WSh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806" name="AutoShape 206"/>
            <p:cNvSpPr>
              <a:spLocks noChangeArrowheads="1"/>
            </p:cNvSpPr>
            <p:nvPr/>
          </p:nvSpPr>
          <p:spPr bwMode="auto">
            <a:xfrm rot="5400000" flipH="1">
              <a:off x="840" y="1961"/>
              <a:ext cx="114" cy="150"/>
            </a:xfrm>
            <a:prstGeom prst="triangle">
              <a:avLst>
                <a:gd name="adj" fmla="val 49991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807" name="Line 207"/>
            <p:cNvSpPr>
              <a:spLocks noChangeShapeType="1"/>
            </p:cNvSpPr>
            <p:nvPr/>
          </p:nvSpPr>
          <p:spPr bwMode="auto">
            <a:xfrm flipV="1">
              <a:off x="386" y="2044"/>
              <a:ext cx="43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808" name="Line 208"/>
            <p:cNvSpPr>
              <a:spLocks noChangeShapeType="1"/>
            </p:cNvSpPr>
            <p:nvPr/>
          </p:nvSpPr>
          <p:spPr bwMode="auto">
            <a:xfrm>
              <a:off x="976" y="2030"/>
              <a:ext cx="99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809" name="Line 209"/>
            <p:cNvSpPr>
              <a:spLocks noChangeShapeType="1"/>
            </p:cNvSpPr>
            <p:nvPr/>
          </p:nvSpPr>
          <p:spPr bwMode="auto">
            <a:xfrm>
              <a:off x="1970" y="2030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810" name="Line 210"/>
            <p:cNvSpPr>
              <a:spLocks noChangeShapeType="1"/>
            </p:cNvSpPr>
            <p:nvPr/>
          </p:nvSpPr>
          <p:spPr bwMode="auto">
            <a:xfrm flipH="1" flipV="1">
              <a:off x="1329" y="3197"/>
              <a:ext cx="515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811" name="Line 211"/>
            <p:cNvSpPr>
              <a:spLocks noChangeShapeType="1"/>
            </p:cNvSpPr>
            <p:nvPr/>
          </p:nvSpPr>
          <p:spPr bwMode="auto">
            <a:xfrm>
              <a:off x="2922" y="919"/>
              <a:ext cx="0" cy="1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812" name="Line 212"/>
            <p:cNvSpPr>
              <a:spLocks noChangeShapeType="1"/>
            </p:cNvSpPr>
            <p:nvPr/>
          </p:nvSpPr>
          <p:spPr bwMode="auto">
            <a:xfrm>
              <a:off x="4605" y="929"/>
              <a:ext cx="0" cy="16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813" name="AutoShape 213"/>
            <p:cNvSpPr>
              <a:spLocks noChangeArrowheads="1"/>
            </p:cNvSpPr>
            <p:nvPr/>
          </p:nvSpPr>
          <p:spPr bwMode="auto">
            <a:xfrm rot="5400000">
              <a:off x="679" y="904"/>
              <a:ext cx="144" cy="80"/>
            </a:xfrm>
            <a:prstGeom prst="homePlate">
              <a:avLst>
                <a:gd name="adj" fmla="val 4501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814" name="AutoShape 214"/>
            <p:cNvSpPr>
              <a:spLocks noChangeArrowheads="1"/>
            </p:cNvSpPr>
            <p:nvPr/>
          </p:nvSpPr>
          <p:spPr bwMode="auto">
            <a:xfrm rot="5400000">
              <a:off x="1359" y="899"/>
              <a:ext cx="144" cy="80"/>
            </a:xfrm>
            <a:prstGeom prst="homePlate">
              <a:avLst>
                <a:gd name="adj" fmla="val 4501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815" name="AutoShape 215"/>
            <p:cNvSpPr>
              <a:spLocks noChangeArrowheads="1"/>
            </p:cNvSpPr>
            <p:nvPr/>
          </p:nvSpPr>
          <p:spPr bwMode="auto">
            <a:xfrm rot="5400000">
              <a:off x="2218" y="899"/>
              <a:ext cx="144" cy="82"/>
            </a:xfrm>
            <a:prstGeom prst="homePlate">
              <a:avLst>
                <a:gd name="adj" fmla="val 43919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816" name="AutoShape 216"/>
            <p:cNvSpPr>
              <a:spLocks noChangeArrowheads="1"/>
            </p:cNvSpPr>
            <p:nvPr/>
          </p:nvSpPr>
          <p:spPr bwMode="auto">
            <a:xfrm rot="5400000">
              <a:off x="2849" y="900"/>
              <a:ext cx="144" cy="82"/>
            </a:xfrm>
            <a:prstGeom prst="homePlate">
              <a:avLst>
                <a:gd name="adj" fmla="val 43919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817" name="AutoShape 217"/>
            <p:cNvSpPr>
              <a:spLocks noChangeArrowheads="1"/>
            </p:cNvSpPr>
            <p:nvPr/>
          </p:nvSpPr>
          <p:spPr bwMode="auto">
            <a:xfrm rot="5400000">
              <a:off x="3139" y="900"/>
              <a:ext cx="144" cy="80"/>
            </a:xfrm>
            <a:prstGeom prst="homePlate">
              <a:avLst>
                <a:gd name="adj" fmla="val 4501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818" name="AutoShape 218"/>
            <p:cNvSpPr>
              <a:spLocks noChangeArrowheads="1"/>
            </p:cNvSpPr>
            <p:nvPr/>
          </p:nvSpPr>
          <p:spPr bwMode="auto">
            <a:xfrm rot="5400000">
              <a:off x="4532" y="897"/>
              <a:ext cx="144" cy="80"/>
            </a:xfrm>
            <a:prstGeom prst="homePlate">
              <a:avLst>
                <a:gd name="adj" fmla="val 4501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819" name="AutoShape 219"/>
            <p:cNvSpPr>
              <a:spLocks noChangeArrowheads="1"/>
            </p:cNvSpPr>
            <p:nvPr/>
          </p:nvSpPr>
          <p:spPr bwMode="auto">
            <a:xfrm>
              <a:off x="387" y="2009"/>
              <a:ext cx="202" cy="58"/>
            </a:xfrm>
            <a:prstGeom prst="homePlate">
              <a:avLst>
                <a:gd name="adj" fmla="val 87101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820" name="AutoShape 220"/>
            <p:cNvSpPr>
              <a:spLocks noChangeArrowheads="1"/>
            </p:cNvSpPr>
            <p:nvPr/>
          </p:nvSpPr>
          <p:spPr bwMode="auto">
            <a:xfrm>
              <a:off x="336" y="3138"/>
              <a:ext cx="202" cy="58"/>
            </a:xfrm>
            <a:prstGeom prst="homePlate">
              <a:avLst>
                <a:gd name="adj" fmla="val 87101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821" name="AutoShape 221"/>
            <p:cNvSpPr>
              <a:spLocks noChangeArrowheads="1"/>
            </p:cNvSpPr>
            <p:nvPr/>
          </p:nvSpPr>
          <p:spPr bwMode="auto">
            <a:xfrm>
              <a:off x="370" y="3631"/>
              <a:ext cx="202" cy="57"/>
            </a:xfrm>
            <a:prstGeom prst="homePlate">
              <a:avLst>
                <a:gd name="adj" fmla="val 88629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914650" y="2946400"/>
            <a:ext cx="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/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574675" y="104775"/>
            <a:ext cx="7897813" cy="723900"/>
            <a:chOff x="362" y="66"/>
            <a:chExt cx="4975" cy="456"/>
          </a:xfrm>
        </p:grpSpPr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title"/>
          </p:nvPr>
        </p:nvSpPr>
        <p:spPr>
          <a:xfrm>
            <a:off x="107950" y="836613"/>
            <a:ext cx="9296400" cy="5238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000" b="1"/>
              <a:t>Функциональная схема отказоустойчивого синхронного </a:t>
            </a:r>
            <a:br>
              <a:rPr lang="ru-RU" sz="2000" b="1"/>
            </a:br>
            <a:r>
              <a:rPr lang="ru-RU" sz="2000" b="1"/>
              <a:t>варианта последовательного порта</a:t>
            </a:r>
            <a:r>
              <a:rPr lang="ru-RU"/>
              <a:t> 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25908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1108" name="Group 148"/>
          <p:cNvGrpSpPr>
            <a:grpSpLocks/>
          </p:cNvGrpSpPr>
          <p:nvPr/>
        </p:nvGrpSpPr>
        <p:grpSpPr bwMode="auto">
          <a:xfrm>
            <a:off x="900113" y="1773238"/>
            <a:ext cx="7764462" cy="4286250"/>
            <a:chOff x="567" y="1117"/>
            <a:chExt cx="4891" cy="2700"/>
          </a:xfrm>
        </p:grpSpPr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4365" y="3622"/>
              <a:ext cx="22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622" y="1693"/>
              <a:ext cx="38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LOOPS</a:t>
              </a: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 flipH="1">
              <a:off x="4426" y="2708"/>
              <a:ext cx="5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 flipH="1">
              <a:off x="4490" y="3402"/>
              <a:ext cx="2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 rot="-5400000">
              <a:off x="1454" y="2645"/>
              <a:ext cx="0" cy="7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auto">
            <a:xfrm>
              <a:off x="1060" y="2381"/>
              <a:ext cx="30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>
              <a:off x="626" y="2374"/>
              <a:ext cx="3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auto">
            <a:xfrm rot="-5400000">
              <a:off x="842" y="2923"/>
              <a:ext cx="0" cy="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>
              <a:off x="4146" y="1660"/>
              <a:ext cx="0" cy="7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auto">
            <a:xfrm flipH="1">
              <a:off x="3205" y="1372"/>
              <a:ext cx="2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>
              <a:off x="3223" y="1324"/>
              <a:ext cx="1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rIns="18000"/>
            <a:lstStyle/>
            <a:p>
              <a:endParaRPr lang="ru-RU"/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auto">
            <a:xfrm>
              <a:off x="3449" y="1317"/>
              <a:ext cx="1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rIns="18000"/>
            <a:lstStyle/>
            <a:p>
              <a:endParaRPr lang="ru-RU"/>
            </a:p>
          </p:txBody>
        </p:sp>
        <p:sp>
          <p:nvSpPr>
            <p:cNvPr id="40985" name="Line 25"/>
            <p:cNvSpPr>
              <a:spLocks noChangeShapeType="1"/>
            </p:cNvSpPr>
            <p:nvPr/>
          </p:nvSpPr>
          <p:spPr bwMode="auto">
            <a:xfrm>
              <a:off x="3844" y="3451"/>
              <a:ext cx="0" cy="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6" name="Text Box 26"/>
            <p:cNvSpPr txBox="1">
              <a:spLocks noChangeArrowheads="1"/>
            </p:cNvSpPr>
            <p:nvPr/>
          </p:nvSpPr>
          <p:spPr bwMode="auto">
            <a:xfrm>
              <a:off x="1806" y="1817"/>
              <a:ext cx="1335" cy="15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600">
                  <a:solidFill>
                    <a:schemeClr val="tx1"/>
                  </a:solidFill>
                </a:rPr>
                <a:t>Сдвиговый регистр “З”</a:t>
              </a:r>
            </a:p>
          </p:txBody>
        </p:sp>
        <p:sp>
          <p:nvSpPr>
            <p:cNvPr id="40987" name="Text Box 27"/>
            <p:cNvSpPr txBox="1">
              <a:spLocks noChangeArrowheads="1"/>
            </p:cNvSpPr>
            <p:nvPr/>
          </p:nvSpPr>
          <p:spPr bwMode="auto">
            <a:xfrm>
              <a:off x="1806" y="2612"/>
              <a:ext cx="1381" cy="15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400">
                  <a:solidFill>
                    <a:schemeClr val="tx1"/>
                  </a:solidFill>
                </a:rPr>
                <a:t>Сдвиговый регистр “П11”</a:t>
              </a:r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auto">
            <a:xfrm>
              <a:off x="3082" y="1895"/>
              <a:ext cx="1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auto">
            <a:xfrm>
              <a:off x="3456" y="1662"/>
              <a:ext cx="0" cy="6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auto">
            <a:xfrm flipH="1">
              <a:off x="1344" y="2295"/>
              <a:ext cx="36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1" name="Line 31"/>
            <p:cNvSpPr>
              <a:spLocks noChangeShapeType="1"/>
            </p:cNvSpPr>
            <p:nvPr/>
          </p:nvSpPr>
          <p:spPr bwMode="auto">
            <a:xfrm>
              <a:off x="1354" y="2295"/>
              <a:ext cx="0" cy="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auto">
            <a:xfrm>
              <a:off x="1354" y="2697"/>
              <a:ext cx="4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3" name="Text Box 33"/>
            <p:cNvSpPr txBox="1">
              <a:spLocks noChangeArrowheads="1"/>
            </p:cNvSpPr>
            <p:nvPr/>
          </p:nvSpPr>
          <p:spPr bwMode="auto">
            <a:xfrm>
              <a:off x="1273" y="1817"/>
              <a:ext cx="258" cy="27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  &amp;</a:t>
              </a:r>
            </a:p>
          </p:txBody>
        </p:sp>
        <p:sp>
          <p:nvSpPr>
            <p:cNvPr id="40994" name="Line 34"/>
            <p:cNvSpPr>
              <a:spLocks noChangeShapeType="1"/>
            </p:cNvSpPr>
            <p:nvPr/>
          </p:nvSpPr>
          <p:spPr bwMode="auto">
            <a:xfrm flipH="1">
              <a:off x="1520" y="1929"/>
              <a:ext cx="2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5" name="Line 35"/>
            <p:cNvSpPr>
              <a:spLocks noChangeShapeType="1"/>
            </p:cNvSpPr>
            <p:nvPr/>
          </p:nvSpPr>
          <p:spPr bwMode="auto">
            <a:xfrm flipH="1" flipV="1">
              <a:off x="1144" y="1967"/>
              <a:ext cx="1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6" name="Line 36"/>
            <p:cNvSpPr>
              <a:spLocks noChangeShapeType="1"/>
            </p:cNvSpPr>
            <p:nvPr/>
          </p:nvSpPr>
          <p:spPr bwMode="auto">
            <a:xfrm>
              <a:off x="1144" y="1967"/>
              <a:ext cx="0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7" name="Text Box 37"/>
            <p:cNvSpPr txBox="1">
              <a:spLocks noChangeArrowheads="1"/>
            </p:cNvSpPr>
            <p:nvPr/>
          </p:nvSpPr>
          <p:spPr bwMode="auto">
            <a:xfrm>
              <a:off x="2699" y="1119"/>
              <a:ext cx="333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WSP</a:t>
              </a:r>
            </a:p>
          </p:txBody>
        </p:sp>
        <p:sp>
          <p:nvSpPr>
            <p:cNvPr id="40998" name="Text Box 38"/>
            <p:cNvSpPr txBox="1">
              <a:spLocks noChangeArrowheads="1"/>
            </p:cNvSpPr>
            <p:nvPr/>
          </p:nvSpPr>
          <p:spPr bwMode="auto">
            <a:xfrm>
              <a:off x="2294" y="1119"/>
              <a:ext cx="351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HTLT</a:t>
              </a:r>
            </a:p>
          </p:txBody>
        </p:sp>
        <p:sp>
          <p:nvSpPr>
            <p:cNvPr id="40999" name="Text Box 39"/>
            <p:cNvSpPr txBox="1">
              <a:spLocks noChangeArrowheads="1"/>
            </p:cNvSpPr>
            <p:nvPr/>
          </p:nvSpPr>
          <p:spPr bwMode="auto">
            <a:xfrm>
              <a:off x="1854" y="1117"/>
              <a:ext cx="415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DA[3:0]</a:t>
              </a:r>
            </a:p>
          </p:txBody>
        </p:sp>
        <p:sp>
          <p:nvSpPr>
            <p:cNvPr id="41000" name="Text Box 40"/>
            <p:cNvSpPr txBox="1">
              <a:spLocks noChangeArrowheads="1"/>
            </p:cNvSpPr>
            <p:nvPr/>
          </p:nvSpPr>
          <p:spPr bwMode="auto">
            <a:xfrm>
              <a:off x="1822" y="1572"/>
              <a:ext cx="275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1001" name="Text Box 41"/>
            <p:cNvSpPr txBox="1">
              <a:spLocks noChangeArrowheads="1"/>
            </p:cNvSpPr>
            <p:nvPr/>
          </p:nvSpPr>
          <p:spPr bwMode="auto">
            <a:xfrm>
              <a:off x="593" y="2394"/>
              <a:ext cx="37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CLKS</a:t>
              </a:r>
            </a:p>
          </p:txBody>
        </p:sp>
        <p:sp>
          <p:nvSpPr>
            <p:cNvPr id="41002" name="AutoShape 42"/>
            <p:cNvSpPr>
              <a:spLocks noChangeArrowheads="1"/>
            </p:cNvSpPr>
            <p:nvPr/>
          </p:nvSpPr>
          <p:spPr bwMode="auto">
            <a:xfrm rot="16200000" flipV="1">
              <a:off x="1014" y="1778"/>
              <a:ext cx="127" cy="16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3" name="Line 43"/>
            <p:cNvSpPr>
              <a:spLocks noChangeShapeType="1"/>
            </p:cNvSpPr>
            <p:nvPr/>
          </p:nvSpPr>
          <p:spPr bwMode="auto">
            <a:xfrm rot="-5400000">
              <a:off x="892" y="1759"/>
              <a:ext cx="0" cy="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4" name="Line 44"/>
            <p:cNvSpPr>
              <a:spLocks noChangeShapeType="1"/>
            </p:cNvSpPr>
            <p:nvPr/>
          </p:nvSpPr>
          <p:spPr bwMode="auto">
            <a:xfrm>
              <a:off x="1127" y="1856"/>
              <a:ext cx="1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5" name="Text Box 45"/>
            <p:cNvSpPr txBox="1">
              <a:spLocks noChangeArrowheads="1"/>
            </p:cNvSpPr>
            <p:nvPr/>
          </p:nvSpPr>
          <p:spPr bwMode="auto">
            <a:xfrm>
              <a:off x="4877" y="3534"/>
              <a:ext cx="5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600">
                  <a:solidFill>
                    <a:schemeClr val="tx1"/>
                  </a:solidFill>
                </a:rPr>
                <a:t>DC[7:0]</a:t>
              </a:r>
            </a:p>
          </p:txBody>
        </p:sp>
        <p:sp>
          <p:nvSpPr>
            <p:cNvPr id="41006" name="Text Box 46"/>
            <p:cNvSpPr txBox="1">
              <a:spLocks noChangeArrowheads="1"/>
            </p:cNvSpPr>
            <p:nvPr/>
          </p:nvSpPr>
          <p:spPr bwMode="auto">
            <a:xfrm>
              <a:off x="1830" y="3283"/>
              <a:ext cx="1358" cy="15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400">
                  <a:solidFill>
                    <a:schemeClr val="tx1"/>
                  </a:solidFill>
                </a:rPr>
                <a:t>Сдвиговый регистр“П12”</a:t>
              </a:r>
            </a:p>
          </p:txBody>
        </p:sp>
        <p:sp>
          <p:nvSpPr>
            <p:cNvPr id="41007" name="Text Box 47"/>
            <p:cNvSpPr txBox="1">
              <a:spLocks noChangeArrowheads="1"/>
            </p:cNvSpPr>
            <p:nvPr/>
          </p:nvSpPr>
          <p:spPr bwMode="auto">
            <a:xfrm>
              <a:off x="1848" y="2951"/>
              <a:ext cx="1326" cy="15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600">
                  <a:solidFill>
                    <a:schemeClr val="tx1"/>
                  </a:solidFill>
                </a:rPr>
                <a:t>Устройство сравнения</a:t>
              </a:r>
            </a:p>
          </p:txBody>
        </p:sp>
        <p:sp>
          <p:nvSpPr>
            <p:cNvPr id="41008" name="Text Box 48"/>
            <p:cNvSpPr txBox="1">
              <a:spLocks noChangeArrowheads="1"/>
            </p:cNvSpPr>
            <p:nvPr/>
          </p:nvSpPr>
          <p:spPr bwMode="auto">
            <a:xfrm>
              <a:off x="3216" y="3321"/>
              <a:ext cx="1276" cy="15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400">
                  <a:solidFill>
                    <a:schemeClr val="tx1"/>
                  </a:solidFill>
                </a:rPr>
                <a:t>Сдвиговый регистр“П22”</a:t>
              </a:r>
            </a:p>
          </p:txBody>
        </p:sp>
        <p:sp>
          <p:nvSpPr>
            <p:cNvPr id="41009" name="Text Box 49"/>
            <p:cNvSpPr txBox="1">
              <a:spLocks noChangeArrowheads="1"/>
            </p:cNvSpPr>
            <p:nvPr/>
          </p:nvSpPr>
          <p:spPr bwMode="auto">
            <a:xfrm>
              <a:off x="3198" y="2974"/>
              <a:ext cx="1349" cy="15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600">
                  <a:solidFill>
                    <a:schemeClr val="tx1"/>
                  </a:solidFill>
                </a:rPr>
                <a:t>Устройство сравнения</a:t>
              </a:r>
            </a:p>
          </p:txBody>
        </p:sp>
        <p:sp>
          <p:nvSpPr>
            <p:cNvPr id="41010" name="Text Box 50"/>
            <p:cNvSpPr txBox="1">
              <a:spLocks noChangeArrowheads="1"/>
            </p:cNvSpPr>
            <p:nvPr/>
          </p:nvSpPr>
          <p:spPr bwMode="auto">
            <a:xfrm>
              <a:off x="3206" y="2635"/>
              <a:ext cx="1260" cy="15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400">
                  <a:solidFill>
                    <a:schemeClr val="tx1"/>
                  </a:solidFill>
                </a:rPr>
                <a:t>Сдвиговый регистр“П21”</a:t>
              </a:r>
            </a:p>
          </p:txBody>
        </p:sp>
        <p:sp>
          <p:nvSpPr>
            <p:cNvPr id="41011" name="Line 51"/>
            <p:cNvSpPr>
              <a:spLocks noChangeShapeType="1"/>
            </p:cNvSpPr>
            <p:nvPr/>
          </p:nvSpPr>
          <p:spPr bwMode="auto">
            <a:xfrm>
              <a:off x="1354" y="2733"/>
              <a:ext cx="3" cy="6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2" name="Line 52"/>
            <p:cNvSpPr>
              <a:spLocks noChangeShapeType="1"/>
            </p:cNvSpPr>
            <p:nvPr/>
          </p:nvSpPr>
          <p:spPr bwMode="auto">
            <a:xfrm>
              <a:off x="2411" y="2770"/>
              <a:ext cx="0" cy="1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3" name="Line 53"/>
            <p:cNvSpPr>
              <a:spLocks noChangeShapeType="1"/>
            </p:cNvSpPr>
            <p:nvPr/>
          </p:nvSpPr>
          <p:spPr bwMode="auto">
            <a:xfrm flipV="1">
              <a:off x="2411" y="3102"/>
              <a:ext cx="0" cy="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4" name="Line 54"/>
            <p:cNvSpPr>
              <a:spLocks noChangeShapeType="1"/>
            </p:cNvSpPr>
            <p:nvPr/>
          </p:nvSpPr>
          <p:spPr bwMode="auto">
            <a:xfrm>
              <a:off x="3828" y="2788"/>
              <a:ext cx="0" cy="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5" name="Line 55"/>
            <p:cNvSpPr>
              <a:spLocks noChangeShapeType="1"/>
            </p:cNvSpPr>
            <p:nvPr/>
          </p:nvSpPr>
          <p:spPr bwMode="auto">
            <a:xfrm flipH="1" flipV="1">
              <a:off x="3828" y="3125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6" name="Line 56"/>
            <p:cNvSpPr>
              <a:spLocks noChangeShapeType="1"/>
            </p:cNvSpPr>
            <p:nvPr/>
          </p:nvSpPr>
          <p:spPr bwMode="auto">
            <a:xfrm flipH="1">
              <a:off x="4865" y="3399"/>
              <a:ext cx="1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7" name="Text Box 57"/>
            <p:cNvSpPr txBox="1">
              <a:spLocks noChangeArrowheads="1"/>
            </p:cNvSpPr>
            <p:nvPr/>
          </p:nvSpPr>
          <p:spPr bwMode="auto">
            <a:xfrm>
              <a:off x="582" y="2835"/>
              <a:ext cx="394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r"/>
              <a:r>
                <a:rPr lang="ru-RU" sz="1600">
                  <a:solidFill>
                    <a:schemeClr val="tx1"/>
                  </a:solidFill>
                </a:rPr>
                <a:t>Error1</a:t>
              </a:r>
            </a:p>
          </p:txBody>
        </p:sp>
        <p:sp>
          <p:nvSpPr>
            <p:cNvPr id="41018" name="Text Box 58"/>
            <p:cNvSpPr txBox="1">
              <a:spLocks noChangeArrowheads="1"/>
            </p:cNvSpPr>
            <p:nvPr/>
          </p:nvSpPr>
          <p:spPr bwMode="auto">
            <a:xfrm>
              <a:off x="5040" y="2832"/>
              <a:ext cx="397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Error2</a:t>
              </a:r>
            </a:p>
          </p:txBody>
        </p:sp>
        <p:sp>
          <p:nvSpPr>
            <p:cNvPr id="41019" name="Line 59"/>
            <p:cNvSpPr>
              <a:spLocks noChangeShapeType="1"/>
            </p:cNvSpPr>
            <p:nvPr/>
          </p:nvSpPr>
          <p:spPr bwMode="auto">
            <a:xfrm>
              <a:off x="2426" y="2447"/>
              <a:ext cx="19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0" name="Line 60"/>
            <p:cNvSpPr>
              <a:spLocks noChangeShapeType="1"/>
            </p:cNvSpPr>
            <p:nvPr/>
          </p:nvSpPr>
          <p:spPr bwMode="auto">
            <a:xfrm>
              <a:off x="4374" y="1692"/>
              <a:ext cx="17" cy="7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1" name="Oval 61"/>
            <p:cNvSpPr>
              <a:spLocks noChangeArrowheads="1"/>
            </p:cNvSpPr>
            <p:nvPr/>
          </p:nvSpPr>
          <p:spPr bwMode="auto">
            <a:xfrm>
              <a:off x="3812" y="2432"/>
              <a:ext cx="30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2" name="Oval 62"/>
            <p:cNvSpPr>
              <a:spLocks noChangeArrowheads="1"/>
            </p:cNvSpPr>
            <p:nvPr/>
          </p:nvSpPr>
          <p:spPr bwMode="auto">
            <a:xfrm>
              <a:off x="3439" y="2279"/>
              <a:ext cx="31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3" name="Oval 63"/>
            <p:cNvSpPr>
              <a:spLocks noChangeArrowheads="1"/>
            </p:cNvSpPr>
            <p:nvPr/>
          </p:nvSpPr>
          <p:spPr bwMode="auto">
            <a:xfrm>
              <a:off x="1341" y="2685"/>
              <a:ext cx="30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4" name="Line 64"/>
            <p:cNvSpPr>
              <a:spLocks noChangeShapeType="1"/>
            </p:cNvSpPr>
            <p:nvPr/>
          </p:nvSpPr>
          <p:spPr bwMode="auto">
            <a:xfrm>
              <a:off x="2416" y="3441"/>
              <a:ext cx="0" cy="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5" name="Text Box 65"/>
            <p:cNvSpPr txBox="1">
              <a:spLocks noChangeArrowheads="1"/>
            </p:cNvSpPr>
            <p:nvPr/>
          </p:nvSpPr>
          <p:spPr bwMode="auto">
            <a:xfrm>
              <a:off x="2200" y="3657"/>
              <a:ext cx="2071" cy="16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600">
                  <a:solidFill>
                    <a:schemeClr val="tx1"/>
                  </a:solidFill>
                </a:rPr>
                <a:t>Мультиплексор</a:t>
              </a:r>
            </a:p>
          </p:txBody>
        </p:sp>
        <p:sp>
          <p:nvSpPr>
            <p:cNvPr id="41026" name="Line 66"/>
            <p:cNvSpPr>
              <a:spLocks noChangeShapeType="1"/>
            </p:cNvSpPr>
            <p:nvPr/>
          </p:nvSpPr>
          <p:spPr bwMode="auto">
            <a:xfrm rot="-5400000">
              <a:off x="868" y="3652"/>
              <a:ext cx="0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7" name="Line 67"/>
            <p:cNvSpPr>
              <a:spLocks noChangeShapeType="1"/>
            </p:cNvSpPr>
            <p:nvPr/>
          </p:nvSpPr>
          <p:spPr bwMode="auto">
            <a:xfrm>
              <a:off x="1066" y="3754"/>
              <a:ext cx="11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8" name="Text Box 68"/>
            <p:cNvSpPr txBox="1">
              <a:spLocks noChangeArrowheads="1"/>
            </p:cNvSpPr>
            <p:nvPr/>
          </p:nvSpPr>
          <p:spPr bwMode="auto">
            <a:xfrm>
              <a:off x="569" y="3584"/>
              <a:ext cx="265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S12</a:t>
              </a:r>
            </a:p>
          </p:txBody>
        </p:sp>
        <p:sp>
          <p:nvSpPr>
            <p:cNvPr id="41029" name="AutoShape 69"/>
            <p:cNvSpPr>
              <a:spLocks noChangeArrowheads="1"/>
            </p:cNvSpPr>
            <p:nvPr/>
          </p:nvSpPr>
          <p:spPr bwMode="auto">
            <a:xfrm rot="16200000" flipV="1">
              <a:off x="932" y="3446"/>
              <a:ext cx="127" cy="159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0" name="Line 70"/>
            <p:cNvSpPr>
              <a:spLocks noChangeShapeType="1"/>
            </p:cNvSpPr>
            <p:nvPr/>
          </p:nvSpPr>
          <p:spPr bwMode="auto">
            <a:xfrm rot="-5400000">
              <a:off x="810" y="3425"/>
              <a:ext cx="0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1" name="Text Box 71"/>
            <p:cNvSpPr txBox="1">
              <a:spLocks noChangeArrowheads="1"/>
            </p:cNvSpPr>
            <p:nvPr/>
          </p:nvSpPr>
          <p:spPr bwMode="auto">
            <a:xfrm>
              <a:off x="567" y="3356"/>
              <a:ext cx="305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ERR</a:t>
              </a:r>
            </a:p>
          </p:txBody>
        </p:sp>
        <p:sp>
          <p:nvSpPr>
            <p:cNvPr id="41032" name="Text Box 72"/>
            <p:cNvSpPr txBox="1">
              <a:spLocks noChangeArrowheads="1"/>
            </p:cNvSpPr>
            <p:nvPr/>
          </p:nvSpPr>
          <p:spPr bwMode="auto">
            <a:xfrm>
              <a:off x="921" y="2290"/>
              <a:ext cx="210" cy="19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1033" name="Oval 73"/>
            <p:cNvSpPr>
              <a:spLocks noChangeArrowheads="1"/>
            </p:cNvSpPr>
            <p:nvPr/>
          </p:nvSpPr>
          <p:spPr bwMode="auto">
            <a:xfrm>
              <a:off x="1103" y="2360"/>
              <a:ext cx="46" cy="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4" name="Line 74"/>
            <p:cNvSpPr>
              <a:spLocks noChangeShapeType="1"/>
            </p:cNvSpPr>
            <p:nvPr/>
          </p:nvSpPr>
          <p:spPr bwMode="auto">
            <a:xfrm>
              <a:off x="2426" y="2454"/>
              <a:ext cx="0" cy="1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5" name="Line 75"/>
            <p:cNvSpPr>
              <a:spLocks noChangeShapeType="1"/>
            </p:cNvSpPr>
            <p:nvPr/>
          </p:nvSpPr>
          <p:spPr bwMode="auto">
            <a:xfrm flipV="1">
              <a:off x="2420" y="1967"/>
              <a:ext cx="0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6" name="Line 76"/>
            <p:cNvSpPr>
              <a:spLocks noChangeShapeType="1"/>
            </p:cNvSpPr>
            <p:nvPr/>
          </p:nvSpPr>
          <p:spPr bwMode="auto">
            <a:xfrm flipV="1">
              <a:off x="3815" y="3567"/>
              <a:ext cx="57" cy="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7" name="Line 77"/>
            <p:cNvSpPr>
              <a:spLocks noChangeShapeType="1"/>
            </p:cNvSpPr>
            <p:nvPr/>
          </p:nvSpPr>
          <p:spPr bwMode="auto">
            <a:xfrm flipV="1">
              <a:off x="2393" y="3543"/>
              <a:ext cx="56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8" name="Text Box 78"/>
            <p:cNvSpPr txBox="1">
              <a:spLocks noChangeArrowheads="1"/>
            </p:cNvSpPr>
            <p:nvPr/>
          </p:nvSpPr>
          <p:spPr bwMode="auto">
            <a:xfrm>
              <a:off x="1454" y="3284"/>
              <a:ext cx="247" cy="36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  &amp;</a:t>
              </a:r>
            </a:p>
          </p:txBody>
        </p:sp>
        <p:sp>
          <p:nvSpPr>
            <p:cNvPr id="41039" name="Text Box 79"/>
            <p:cNvSpPr txBox="1">
              <a:spLocks noChangeArrowheads="1"/>
            </p:cNvSpPr>
            <p:nvPr/>
          </p:nvSpPr>
          <p:spPr bwMode="auto">
            <a:xfrm>
              <a:off x="4658" y="3307"/>
              <a:ext cx="210" cy="19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1040" name="Line 80"/>
            <p:cNvSpPr>
              <a:spLocks noChangeShapeType="1"/>
            </p:cNvSpPr>
            <p:nvPr/>
          </p:nvSpPr>
          <p:spPr bwMode="auto">
            <a:xfrm>
              <a:off x="1719" y="3373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1" name="Line 81"/>
            <p:cNvSpPr>
              <a:spLocks noChangeShapeType="1"/>
            </p:cNvSpPr>
            <p:nvPr/>
          </p:nvSpPr>
          <p:spPr bwMode="auto">
            <a:xfrm flipH="1">
              <a:off x="1357" y="3403"/>
              <a:ext cx="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2" name="Line 82"/>
            <p:cNvSpPr>
              <a:spLocks noChangeShapeType="1"/>
            </p:cNvSpPr>
            <p:nvPr/>
          </p:nvSpPr>
          <p:spPr bwMode="auto">
            <a:xfrm flipV="1">
              <a:off x="4975" y="2291"/>
              <a:ext cx="0" cy="1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3" name="Oval 83"/>
            <p:cNvSpPr>
              <a:spLocks noChangeArrowheads="1"/>
            </p:cNvSpPr>
            <p:nvPr/>
          </p:nvSpPr>
          <p:spPr bwMode="auto">
            <a:xfrm>
              <a:off x="1674" y="3357"/>
              <a:ext cx="46" cy="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4" name="Oval 84"/>
            <p:cNvSpPr>
              <a:spLocks noChangeArrowheads="1"/>
            </p:cNvSpPr>
            <p:nvPr/>
          </p:nvSpPr>
          <p:spPr bwMode="auto">
            <a:xfrm>
              <a:off x="4632" y="3375"/>
              <a:ext cx="46" cy="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5" name="Oval 85"/>
            <p:cNvSpPr>
              <a:spLocks noChangeArrowheads="1"/>
            </p:cNvSpPr>
            <p:nvPr/>
          </p:nvSpPr>
          <p:spPr bwMode="auto">
            <a:xfrm>
              <a:off x="4962" y="2696"/>
              <a:ext cx="30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6" name="Line 86"/>
            <p:cNvSpPr>
              <a:spLocks noChangeShapeType="1"/>
            </p:cNvSpPr>
            <p:nvPr/>
          </p:nvSpPr>
          <p:spPr bwMode="auto">
            <a:xfrm>
              <a:off x="1066" y="3530"/>
              <a:ext cx="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7" name="Text Box 87"/>
            <p:cNvSpPr txBox="1">
              <a:spLocks noChangeArrowheads="1"/>
            </p:cNvSpPr>
            <p:nvPr/>
          </p:nvSpPr>
          <p:spPr bwMode="auto">
            <a:xfrm>
              <a:off x="2520" y="3476"/>
              <a:ext cx="22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1048" name="Text Box 88"/>
            <p:cNvSpPr txBox="1">
              <a:spLocks noChangeArrowheads="1"/>
            </p:cNvSpPr>
            <p:nvPr/>
          </p:nvSpPr>
          <p:spPr bwMode="auto">
            <a:xfrm>
              <a:off x="3938" y="3505"/>
              <a:ext cx="22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1049" name="Line 89"/>
            <p:cNvSpPr>
              <a:spLocks noChangeShapeType="1"/>
            </p:cNvSpPr>
            <p:nvPr/>
          </p:nvSpPr>
          <p:spPr bwMode="auto">
            <a:xfrm flipH="1">
              <a:off x="724" y="2221"/>
              <a:ext cx="16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0" name="Line 90"/>
            <p:cNvSpPr>
              <a:spLocks noChangeShapeType="1"/>
            </p:cNvSpPr>
            <p:nvPr/>
          </p:nvSpPr>
          <p:spPr bwMode="auto">
            <a:xfrm>
              <a:off x="730" y="2221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1" name="Oval 91"/>
            <p:cNvSpPr>
              <a:spLocks noChangeArrowheads="1"/>
            </p:cNvSpPr>
            <p:nvPr/>
          </p:nvSpPr>
          <p:spPr bwMode="auto">
            <a:xfrm>
              <a:off x="717" y="2357"/>
              <a:ext cx="31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2" name="AutoShape 92"/>
            <p:cNvSpPr>
              <a:spLocks noChangeArrowheads="1"/>
            </p:cNvSpPr>
            <p:nvPr/>
          </p:nvSpPr>
          <p:spPr bwMode="auto">
            <a:xfrm rot="16200000" flipV="1">
              <a:off x="4674" y="2952"/>
              <a:ext cx="127" cy="159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3" name="Line 93"/>
            <p:cNvSpPr>
              <a:spLocks noChangeShapeType="1"/>
            </p:cNvSpPr>
            <p:nvPr/>
          </p:nvSpPr>
          <p:spPr bwMode="auto">
            <a:xfrm rot="-5400000">
              <a:off x="4552" y="2932"/>
              <a:ext cx="0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4" name="Line 94"/>
            <p:cNvSpPr>
              <a:spLocks noChangeShapeType="1"/>
            </p:cNvSpPr>
            <p:nvPr/>
          </p:nvSpPr>
          <p:spPr bwMode="auto">
            <a:xfrm>
              <a:off x="4821" y="3027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5" name="AutoShape 95"/>
            <p:cNvSpPr>
              <a:spLocks noChangeArrowheads="1"/>
            </p:cNvSpPr>
            <p:nvPr/>
          </p:nvSpPr>
          <p:spPr bwMode="auto">
            <a:xfrm rot="5400000" flipV="1">
              <a:off x="933" y="2952"/>
              <a:ext cx="127" cy="16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6" name="Line 96"/>
            <p:cNvSpPr>
              <a:spLocks noChangeShapeType="1"/>
            </p:cNvSpPr>
            <p:nvPr/>
          </p:nvSpPr>
          <p:spPr bwMode="auto">
            <a:xfrm>
              <a:off x="2821" y="1336"/>
              <a:ext cx="1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rIns="18000"/>
            <a:lstStyle/>
            <a:p>
              <a:endParaRPr lang="ru-RU"/>
            </a:p>
          </p:txBody>
        </p:sp>
        <p:sp>
          <p:nvSpPr>
            <p:cNvPr id="41057" name="AutoShape 97"/>
            <p:cNvSpPr>
              <a:spLocks noChangeArrowheads="1"/>
            </p:cNvSpPr>
            <p:nvPr/>
          </p:nvSpPr>
          <p:spPr bwMode="auto">
            <a:xfrm flipV="1">
              <a:off x="2745" y="1542"/>
              <a:ext cx="136" cy="13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endParaRPr lang="ru-RU"/>
            </a:p>
          </p:txBody>
        </p:sp>
        <p:sp>
          <p:nvSpPr>
            <p:cNvPr id="41058" name="Line 98"/>
            <p:cNvSpPr>
              <a:spLocks noChangeShapeType="1"/>
            </p:cNvSpPr>
            <p:nvPr/>
          </p:nvSpPr>
          <p:spPr bwMode="auto">
            <a:xfrm flipH="1">
              <a:off x="2815" y="1664"/>
              <a:ext cx="0" cy="1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9" name="AutoShape 99"/>
            <p:cNvSpPr>
              <a:spLocks noChangeArrowheads="1"/>
            </p:cNvSpPr>
            <p:nvPr/>
          </p:nvSpPr>
          <p:spPr bwMode="auto">
            <a:xfrm rot="5400000">
              <a:off x="2743" y="1327"/>
              <a:ext cx="170" cy="73"/>
            </a:xfrm>
            <a:prstGeom prst="homePlate">
              <a:avLst>
                <a:gd name="adj" fmla="val 58219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060" name="Group 100"/>
            <p:cNvGrpSpPr>
              <a:grpSpLocks/>
            </p:cNvGrpSpPr>
            <p:nvPr/>
          </p:nvGrpSpPr>
          <p:grpSpPr bwMode="auto">
            <a:xfrm>
              <a:off x="2358" y="1281"/>
              <a:ext cx="137" cy="521"/>
              <a:chOff x="6847" y="1669"/>
              <a:chExt cx="254" cy="1035"/>
            </a:xfrm>
          </p:grpSpPr>
          <p:sp>
            <p:nvSpPr>
              <p:cNvPr id="41061" name="Line 101"/>
              <p:cNvSpPr>
                <a:spLocks noChangeShapeType="1"/>
              </p:cNvSpPr>
              <p:nvPr/>
            </p:nvSpPr>
            <p:spPr bwMode="auto">
              <a:xfrm>
                <a:off x="6989" y="1781"/>
                <a:ext cx="1" cy="4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8000" rIns="18000"/>
              <a:lstStyle/>
              <a:p>
                <a:endParaRPr lang="ru-RU"/>
              </a:p>
            </p:txBody>
          </p:sp>
          <p:sp>
            <p:nvSpPr>
              <p:cNvPr id="41062" name="AutoShape 102"/>
              <p:cNvSpPr>
                <a:spLocks noChangeArrowheads="1"/>
              </p:cNvSpPr>
              <p:nvPr/>
            </p:nvSpPr>
            <p:spPr bwMode="auto">
              <a:xfrm flipV="1">
                <a:off x="6847" y="2190"/>
                <a:ext cx="254" cy="271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rIns="18000"/>
              <a:lstStyle/>
              <a:p>
                <a:endParaRPr lang="ru-RU"/>
              </a:p>
            </p:txBody>
          </p:sp>
          <p:sp>
            <p:nvSpPr>
              <p:cNvPr id="41063" name="Line 103"/>
              <p:cNvSpPr>
                <a:spLocks noChangeShapeType="1"/>
              </p:cNvSpPr>
              <p:nvPr/>
            </p:nvSpPr>
            <p:spPr bwMode="auto">
              <a:xfrm flipH="1">
                <a:off x="6977" y="2433"/>
                <a:ext cx="0" cy="2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64" name="AutoShape 104"/>
              <p:cNvSpPr>
                <a:spLocks noChangeArrowheads="1"/>
              </p:cNvSpPr>
              <p:nvPr/>
            </p:nvSpPr>
            <p:spPr bwMode="auto">
              <a:xfrm rot="5400000">
                <a:off x="6833" y="1769"/>
                <a:ext cx="336" cy="135"/>
              </a:xfrm>
              <a:prstGeom prst="homePlate">
                <a:avLst>
                  <a:gd name="adj" fmla="val 62222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65" name="Group 105"/>
            <p:cNvGrpSpPr>
              <a:grpSpLocks/>
            </p:cNvGrpSpPr>
            <p:nvPr/>
          </p:nvGrpSpPr>
          <p:grpSpPr bwMode="auto">
            <a:xfrm>
              <a:off x="1977" y="1275"/>
              <a:ext cx="137" cy="521"/>
              <a:chOff x="6847" y="1669"/>
              <a:chExt cx="254" cy="1035"/>
            </a:xfrm>
          </p:grpSpPr>
          <p:sp>
            <p:nvSpPr>
              <p:cNvPr id="41066" name="Line 106"/>
              <p:cNvSpPr>
                <a:spLocks noChangeShapeType="1"/>
              </p:cNvSpPr>
              <p:nvPr/>
            </p:nvSpPr>
            <p:spPr bwMode="auto">
              <a:xfrm>
                <a:off x="6989" y="1781"/>
                <a:ext cx="1" cy="4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8000" rIns="18000"/>
              <a:lstStyle/>
              <a:p>
                <a:endParaRPr lang="ru-RU"/>
              </a:p>
            </p:txBody>
          </p:sp>
          <p:sp>
            <p:nvSpPr>
              <p:cNvPr id="41067" name="AutoShape 107"/>
              <p:cNvSpPr>
                <a:spLocks noChangeArrowheads="1"/>
              </p:cNvSpPr>
              <p:nvPr/>
            </p:nvSpPr>
            <p:spPr bwMode="auto">
              <a:xfrm flipV="1">
                <a:off x="6847" y="2190"/>
                <a:ext cx="254" cy="271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rIns="18000"/>
              <a:lstStyle/>
              <a:p>
                <a:endParaRPr lang="ru-RU"/>
              </a:p>
            </p:txBody>
          </p:sp>
          <p:sp>
            <p:nvSpPr>
              <p:cNvPr id="41068" name="Line 108"/>
              <p:cNvSpPr>
                <a:spLocks noChangeShapeType="1"/>
              </p:cNvSpPr>
              <p:nvPr/>
            </p:nvSpPr>
            <p:spPr bwMode="auto">
              <a:xfrm flipH="1">
                <a:off x="6977" y="2433"/>
                <a:ext cx="0" cy="2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69" name="AutoShape 109"/>
              <p:cNvSpPr>
                <a:spLocks noChangeArrowheads="1"/>
              </p:cNvSpPr>
              <p:nvPr/>
            </p:nvSpPr>
            <p:spPr bwMode="auto">
              <a:xfrm rot="5400000">
                <a:off x="6833" y="1769"/>
                <a:ext cx="336" cy="135"/>
              </a:xfrm>
              <a:prstGeom prst="homePlate">
                <a:avLst>
                  <a:gd name="adj" fmla="val 62222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070" name="Line 110"/>
            <p:cNvSpPr>
              <a:spLocks noChangeShapeType="1"/>
            </p:cNvSpPr>
            <p:nvPr/>
          </p:nvSpPr>
          <p:spPr bwMode="auto">
            <a:xfrm flipV="1">
              <a:off x="2009" y="1708"/>
              <a:ext cx="81" cy="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1" name="AutoShape 111"/>
            <p:cNvSpPr>
              <a:spLocks noChangeArrowheads="1"/>
            </p:cNvSpPr>
            <p:nvPr/>
          </p:nvSpPr>
          <p:spPr bwMode="auto">
            <a:xfrm>
              <a:off x="633" y="1831"/>
              <a:ext cx="181" cy="68"/>
            </a:xfrm>
            <a:prstGeom prst="homePlate">
              <a:avLst>
                <a:gd name="adj" fmla="val 66544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2" name="AutoShape 112"/>
            <p:cNvSpPr>
              <a:spLocks noChangeArrowheads="1"/>
            </p:cNvSpPr>
            <p:nvPr/>
          </p:nvSpPr>
          <p:spPr bwMode="auto">
            <a:xfrm>
              <a:off x="601" y="3499"/>
              <a:ext cx="181" cy="68"/>
            </a:xfrm>
            <a:prstGeom prst="homePlate">
              <a:avLst>
                <a:gd name="adj" fmla="val 66544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3" name="AutoShape 113"/>
            <p:cNvSpPr>
              <a:spLocks noChangeArrowheads="1"/>
            </p:cNvSpPr>
            <p:nvPr/>
          </p:nvSpPr>
          <p:spPr bwMode="auto">
            <a:xfrm>
              <a:off x="601" y="3729"/>
              <a:ext cx="181" cy="67"/>
            </a:xfrm>
            <a:prstGeom prst="homePlate">
              <a:avLst>
                <a:gd name="adj" fmla="val 6753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4" name="AutoShape 114"/>
            <p:cNvSpPr>
              <a:spLocks noChangeArrowheads="1"/>
            </p:cNvSpPr>
            <p:nvPr/>
          </p:nvSpPr>
          <p:spPr bwMode="auto">
            <a:xfrm rot="16200000" flipV="1">
              <a:off x="938" y="3673"/>
              <a:ext cx="127" cy="16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5" name="AutoShape 115"/>
            <p:cNvSpPr>
              <a:spLocks noChangeArrowheads="1"/>
            </p:cNvSpPr>
            <p:nvPr/>
          </p:nvSpPr>
          <p:spPr bwMode="auto">
            <a:xfrm rot="10800000" flipV="1">
              <a:off x="3158" y="1535"/>
              <a:ext cx="137" cy="13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endParaRPr lang="ru-RU"/>
            </a:p>
          </p:txBody>
        </p:sp>
        <p:sp>
          <p:nvSpPr>
            <p:cNvPr id="41076" name="AutoShape 116"/>
            <p:cNvSpPr>
              <a:spLocks noChangeArrowheads="1"/>
            </p:cNvSpPr>
            <p:nvPr/>
          </p:nvSpPr>
          <p:spPr bwMode="auto">
            <a:xfrm rot="5400000">
              <a:off x="3368" y="1339"/>
              <a:ext cx="170" cy="73"/>
            </a:xfrm>
            <a:prstGeom prst="homePlate">
              <a:avLst>
                <a:gd name="adj" fmla="val 58219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7" name="AutoShape 117"/>
            <p:cNvSpPr>
              <a:spLocks noChangeArrowheads="1"/>
            </p:cNvSpPr>
            <p:nvPr/>
          </p:nvSpPr>
          <p:spPr bwMode="auto">
            <a:xfrm flipV="1">
              <a:off x="3384" y="1547"/>
              <a:ext cx="137" cy="13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endParaRPr lang="ru-RU"/>
            </a:p>
          </p:txBody>
        </p:sp>
        <p:sp>
          <p:nvSpPr>
            <p:cNvPr id="41078" name="Line 118"/>
            <p:cNvSpPr>
              <a:spLocks noChangeShapeType="1"/>
            </p:cNvSpPr>
            <p:nvPr/>
          </p:nvSpPr>
          <p:spPr bwMode="auto">
            <a:xfrm flipH="1">
              <a:off x="3224" y="1674"/>
              <a:ext cx="0" cy="4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9" name="AutoShape 119"/>
            <p:cNvSpPr>
              <a:spLocks noChangeArrowheads="1"/>
            </p:cNvSpPr>
            <p:nvPr/>
          </p:nvSpPr>
          <p:spPr bwMode="auto">
            <a:xfrm rot="16200000">
              <a:off x="3138" y="1328"/>
              <a:ext cx="170" cy="72"/>
            </a:xfrm>
            <a:prstGeom prst="homePlate">
              <a:avLst>
                <a:gd name="adj" fmla="val 59028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0" name="Text Box 120"/>
            <p:cNvSpPr txBox="1">
              <a:spLocks noChangeArrowheads="1"/>
            </p:cNvSpPr>
            <p:nvPr/>
          </p:nvSpPr>
          <p:spPr bwMode="auto">
            <a:xfrm>
              <a:off x="3035" y="1125"/>
              <a:ext cx="351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DOUT</a:t>
              </a:r>
            </a:p>
          </p:txBody>
        </p:sp>
        <p:sp>
          <p:nvSpPr>
            <p:cNvPr id="41081" name="Text Box 121"/>
            <p:cNvSpPr txBox="1">
              <a:spLocks noChangeArrowheads="1"/>
            </p:cNvSpPr>
            <p:nvPr/>
          </p:nvSpPr>
          <p:spPr bwMode="auto">
            <a:xfrm>
              <a:off x="3390" y="1129"/>
              <a:ext cx="331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DIN</a:t>
              </a:r>
            </a:p>
          </p:txBody>
        </p:sp>
        <p:sp>
          <p:nvSpPr>
            <p:cNvPr id="41082" name="Line 122"/>
            <p:cNvSpPr>
              <a:spLocks noChangeShapeType="1"/>
            </p:cNvSpPr>
            <p:nvPr/>
          </p:nvSpPr>
          <p:spPr bwMode="auto">
            <a:xfrm flipH="1">
              <a:off x="1144" y="2145"/>
              <a:ext cx="20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3" name="Oval 123"/>
            <p:cNvSpPr>
              <a:spLocks noChangeArrowheads="1"/>
            </p:cNvSpPr>
            <p:nvPr/>
          </p:nvSpPr>
          <p:spPr bwMode="auto">
            <a:xfrm>
              <a:off x="3204" y="1886"/>
              <a:ext cx="31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4" name="Line 124"/>
            <p:cNvSpPr>
              <a:spLocks noChangeShapeType="1"/>
            </p:cNvSpPr>
            <p:nvPr/>
          </p:nvSpPr>
          <p:spPr bwMode="auto">
            <a:xfrm flipH="1">
              <a:off x="4129" y="1376"/>
              <a:ext cx="2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5" name="Line 125"/>
            <p:cNvSpPr>
              <a:spLocks noChangeShapeType="1"/>
            </p:cNvSpPr>
            <p:nvPr/>
          </p:nvSpPr>
          <p:spPr bwMode="auto">
            <a:xfrm>
              <a:off x="4147" y="1328"/>
              <a:ext cx="1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rIns="18000"/>
            <a:lstStyle/>
            <a:p>
              <a:endParaRPr lang="ru-RU"/>
            </a:p>
          </p:txBody>
        </p:sp>
        <p:sp>
          <p:nvSpPr>
            <p:cNvPr id="41086" name="Line 126"/>
            <p:cNvSpPr>
              <a:spLocks noChangeShapeType="1"/>
            </p:cNvSpPr>
            <p:nvPr/>
          </p:nvSpPr>
          <p:spPr bwMode="auto">
            <a:xfrm>
              <a:off x="4373" y="1322"/>
              <a:ext cx="1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rIns="18000"/>
            <a:lstStyle/>
            <a:p>
              <a:endParaRPr lang="ru-RU"/>
            </a:p>
          </p:txBody>
        </p:sp>
        <p:sp>
          <p:nvSpPr>
            <p:cNvPr id="41087" name="AutoShape 127"/>
            <p:cNvSpPr>
              <a:spLocks noChangeArrowheads="1"/>
            </p:cNvSpPr>
            <p:nvPr/>
          </p:nvSpPr>
          <p:spPr bwMode="auto">
            <a:xfrm rot="10800000" flipV="1">
              <a:off x="4082" y="1539"/>
              <a:ext cx="137" cy="13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endParaRPr lang="ru-RU"/>
            </a:p>
          </p:txBody>
        </p:sp>
        <p:sp>
          <p:nvSpPr>
            <p:cNvPr id="41088" name="AutoShape 128"/>
            <p:cNvSpPr>
              <a:spLocks noChangeArrowheads="1"/>
            </p:cNvSpPr>
            <p:nvPr/>
          </p:nvSpPr>
          <p:spPr bwMode="auto">
            <a:xfrm rot="5400000">
              <a:off x="4292" y="1344"/>
              <a:ext cx="169" cy="73"/>
            </a:xfrm>
            <a:prstGeom prst="homePlate">
              <a:avLst>
                <a:gd name="adj" fmla="val 5787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9" name="AutoShape 129"/>
            <p:cNvSpPr>
              <a:spLocks noChangeArrowheads="1"/>
            </p:cNvSpPr>
            <p:nvPr/>
          </p:nvSpPr>
          <p:spPr bwMode="auto">
            <a:xfrm flipV="1">
              <a:off x="4308" y="1551"/>
              <a:ext cx="137" cy="13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endParaRPr lang="ru-RU"/>
            </a:p>
          </p:txBody>
        </p:sp>
        <p:sp>
          <p:nvSpPr>
            <p:cNvPr id="41090" name="AutoShape 130"/>
            <p:cNvSpPr>
              <a:spLocks noChangeArrowheads="1"/>
            </p:cNvSpPr>
            <p:nvPr/>
          </p:nvSpPr>
          <p:spPr bwMode="auto">
            <a:xfrm rot="16200000">
              <a:off x="4062" y="1333"/>
              <a:ext cx="169" cy="72"/>
            </a:xfrm>
            <a:prstGeom prst="homePlate">
              <a:avLst>
                <a:gd name="adj" fmla="val 58681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1" name="Text Box 131"/>
            <p:cNvSpPr txBox="1">
              <a:spLocks noChangeArrowheads="1"/>
            </p:cNvSpPr>
            <p:nvPr/>
          </p:nvSpPr>
          <p:spPr bwMode="auto">
            <a:xfrm>
              <a:off x="3876" y="1129"/>
              <a:ext cx="394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CLKSO</a:t>
              </a:r>
              <a:endParaRPr lang="ru-RU" sz="1600"/>
            </a:p>
          </p:txBody>
        </p:sp>
        <p:sp>
          <p:nvSpPr>
            <p:cNvPr id="41092" name="Text Box 132"/>
            <p:cNvSpPr txBox="1">
              <a:spLocks noChangeArrowheads="1"/>
            </p:cNvSpPr>
            <p:nvPr/>
          </p:nvSpPr>
          <p:spPr bwMode="auto">
            <a:xfrm>
              <a:off x="4275" y="1134"/>
              <a:ext cx="37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ru-RU" sz="1600">
                  <a:solidFill>
                    <a:schemeClr val="tx1"/>
                  </a:solidFill>
                </a:rPr>
                <a:t>CLKSI</a:t>
              </a:r>
            </a:p>
          </p:txBody>
        </p:sp>
        <p:sp>
          <p:nvSpPr>
            <p:cNvPr id="41093" name="AutoShape 133"/>
            <p:cNvSpPr>
              <a:spLocks noChangeArrowheads="1"/>
            </p:cNvSpPr>
            <p:nvPr/>
          </p:nvSpPr>
          <p:spPr bwMode="auto">
            <a:xfrm rot="10800000">
              <a:off x="614" y="2993"/>
              <a:ext cx="181" cy="68"/>
            </a:xfrm>
            <a:prstGeom prst="homePlate">
              <a:avLst>
                <a:gd name="adj" fmla="val 66544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4" name="Line 134"/>
            <p:cNvSpPr>
              <a:spLocks noChangeShapeType="1"/>
            </p:cNvSpPr>
            <p:nvPr/>
          </p:nvSpPr>
          <p:spPr bwMode="auto">
            <a:xfrm>
              <a:off x="3831" y="2460"/>
              <a:ext cx="0" cy="1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5" name="AutoShape 135"/>
            <p:cNvSpPr>
              <a:spLocks noChangeArrowheads="1"/>
            </p:cNvSpPr>
            <p:nvPr/>
          </p:nvSpPr>
          <p:spPr bwMode="auto">
            <a:xfrm>
              <a:off x="5052" y="2992"/>
              <a:ext cx="181" cy="68"/>
            </a:xfrm>
            <a:prstGeom prst="homePlate">
              <a:avLst>
                <a:gd name="adj" fmla="val 66544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6" name="Line 136"/>
            <p:cNvSpPr>
              <a:spLocks noChangeShapeType="1"/>
            </p:cNvSpPr>
            <p:nvPr/>
          </p:nvSpPr>
          <p:spPr bwMode="auto">
            <a:xfrm flipV="1">
              <a:off x="4291" y="3719"/>
              <a:ext cx="59" cy="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7" name="AutoShape 137"/>
            <p:cNvSpPr>
              <a:spLocks noChangeArrowheads="1"/>
            </p:cNvSpPr>
            <p:nvPr/>
          </p:nvSpPr>
          <p:spPr bwMode="auto">
            <a:xfrm rot="16200000" flipV="1">
              <a:off x="4667" y="3667"/>
              <a:ext cx="127" cy="159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8" name="Line 138"/>
            <p:cNvSpPr>
              <a:spLocks noChangeShapeType="1"/>
            </p:cNvSpPr>
            <p:nvPr/>
          </p:nvSpPr>
          <p:spPr bwMode="auto">
            <a:xfrm rot="-5400000">
              <a:off x="4458" y="3559"/>
              <a:ext cx="0" cy="3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9" name="Line 139"/>
            <p:cNvSpPr>
              <a:spLocks noChangeShapeType="1"/>
            </p:cNvSpPr>
            <p:nvPr/>
          </p:nvSpPr>
          <p:spPr bwMode="auto">
            <a:xfrm>
              <a:off x="4814" y="3742"/>
              <a:ext cx="2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0" name="AutoShape 140"/>
            <p:cNvSpPr>
              <a:spLocks noChangeArrowheads="1"/>
            </p:cNvSpPr>
            <p:nvPr/>
          </p:nvSpPr>
          <p:spPr bwMode="auto">
            <a:xfrm>
              <a:off x="5046" y="3706"/>
              <a:ext cx="181" cy="68"/>
            </a:xfrm>
            <a:prstGeom prst="homePlate">
              <a:avLst>
                <a:gd name="adj" fmla="val 66544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2" name="AutoShape 142"/>
            <p:cNvSpPr>
              <a:spLocks noChangeArrowheads="1"/>
            </p:cNvSpPr>
            <p:nvPr/>
          </p:nvSpPr>
          <p:spPr bwMode="auto">
            <a:xfrm rot="16200000" flipV="1">
              <a:off x="1014" y="1573"/>
              <a:ext cx="127" cy="16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3" name="Line 143"/>
            <p:cNvSpPr>
              <a:spLocks noChangeShapeType="1"/>
            </p:cNvSpPr>
            <p:nvPr/>
          </p:nvSpPr>
          <p:spPr bwMode="auto">
            <a:xfrm rot="-5400000">
              <a:off x="892" y="1553"/>
              <a:ext cx="0" cy="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4" name="Line 144"/>
            <p:cNvSpPr>
              <a:spLocks noChangeShapeType="1"/>
            </p:cNvSpPr>
            <p:nvPr/>
          </p:nvSpPr>
          <p:spPr bwMode="auto">
            <a:xfrm>
              <a:off x="1127" y="1651"/>
              <a:ext cx="5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5" name="AutoShape 145"/>
            <p:cNvSpPr>
              <a:spLocks noChangeArrowheads="1"/>
            </p:cNvSpPr>
            <p:nvPr/>
          </p:nvSpPr>
          <p:spPr bwMode="auto">
            <a:xfrm>
              <a:off x="633" y="1626"/>
              <a:ext cx="181" cy="67"/>
            </a:xfrm>
            <a:prstGeom prst="homePlate">
              <a:avLst>
                <a:gd name="adj" fmla="val 6753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6" name="Line 146"/>
            <p:cNvSpPr>
              <a:spLocks noChangeShapeType="1"/>
            </p:cNvSpPr>
            <p:nvPr/>
          </p:nvSpPr>
          <p:spPr bwMode="auto">
            <a:xfrm flipH="1">
              <a:off x="1646" y="1655"/>
              <a:ext cx="0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7" name="Line 147"/>
            <p:cNvSpPr>
              <a:spLocks noChangeShapeType="1"/>
            </p:cNvSpPr>
            <p:nvPr/>
          </p:nvSpPr>
          <p:spPr bwMode="auto">
            <a:xfrm flipH="1">
              <a:off x="1648" y="1855"/>
              <a:ext cx="1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914650" y="2946400"/>
            <a:ext cx="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ru-RU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576263" y="104775"/>
            <a:ext cx="7896225" cy="723900"/>
            <a:chOff x="362" y="66"/>
            <a:chExt cx="4975" cy="456"/>
          </a:xfrm>
        </p:grpSpPr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3017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" y="685800"/>
            <a:ext cx="8991600" cy="523875"/>
          </a:xfrm>
          <a:noFill/>
          <a:ln/>
        </p:spPr>
        <p:txBody>
          <a:bodyPr lIns="18000" tIns="7200" rIns="18000" bIns="7200"/>
          <a:lstStyle/>
          <a:p>
            <a:pPr>
              <a:lnSpc>
                <a:spcPct val="70000"/>
              </a:lnSpc>
            </a:pPr>
            <a:r>
              <a:rPr lang="ru-RU" sz="2300" b="1">
                <a:solidFill>
                  <a:schemeClr val="tx1"/>
                </a:solidFill>
                <a:cs typeface="Times New Roman" pitchFamily="18" charset="0"/>
              </a:rPr>
              <a:t>Схемотехническая реализации отказоустойчивого ССС-ПП-порта 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25908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2519363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2519363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1604963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1604963" y="1814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17907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pic>
        <p:nvPicPr>
          <p:cNvPr id="43024" name="Picture 16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1524000"/>
            <a:ext cx="8680450" cy="50085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914650" y="2946400"/>
            <a:ext cx="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ru-RU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576263" y="104775"/>
            <a:ext cx="7896225" cy="723900"/>
            <a:chOff x="362" y="66"/>
            <a:chExt cx="4975" cy="456"/>
          </a:xfrm>
        </p:grpSpPr>
        <p:sp>
          <p:nvSpPr>
            <p:cNvPr id="45060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3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" y="847725"/>
            <a:ext cx="8991600" cy="523875"/>
          </a:xfrm>
          <a:noFill/>
          <a:ln/>
        </p:spPr>
        <p:txBody>
          <a:bodyPr lIns="18000" tIns="7200" rIns="18000" bIns="7200"/>
          <a:lstStyle/>
          <a:p>
            <a:r>
              <a:rPr lang="ru-RU" sz="2400" b="1">
                <a:solidFill>
                  <a:schemeClr val="tx1"/>
                </a:solidFill>
                <a:cs typeface="Times New Roman" pitchFamily="18" charset="0"/>
              </a:rPr>
              <a:t>Аппаратурные затраты реализации Микроядра на БМК</a:t>
            </a:r>
            <a:r>
              <a:rPr lang="en-US" sz="2400" b="1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400" b="1">
                <a:solidFill>
                  <a:schemeClr val="tx1"/>
                </a:solidFill>
                <a:cs typeface="Times New Roman" pitchFamily="18" charset="0"/>
              </a:rPr>
              <a:t>(в вентилях БМК 5503)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25908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2519363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2519363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1604963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604963" y="1814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17907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1143000" y="2209800"/>
            <a:ext cx="7107238" cy="312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8000" tIns="0" rIns="18000" bIns="0"/>
          <a:lstStyle/>
          <a:p>
            <a:pPr marL="457200" indent="-457200" algn="just" defTabSz="762000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С-вариант	     ССС-вариант</a:t>
            </a: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762000"/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-----------------------------------------------------------------------------</a:t>
            </a: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762000"/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1. Вычислитель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619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1371</a:t>
            </a:r>
            <a:endParaRPr lang="en-US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457200" indent="-457200" defTabSz="762000"/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-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у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множитель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177                        372            </a:t>
            </a: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457200" indent="-457200" defTabSz="762000"/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- с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двигатель		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52</a:t>
            </a:r>
          </a:p>
          <a:p>
            <a:pPr marL="457200" indent="-457200" defTabSz="762000"/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- счетчики                                88                        100</a:t>
            </a: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457200" indent="-457200" defTabSz="762000"/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 Ф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ормирователь ПК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230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244</a:t>
            </a: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762000"/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Отказоустойчивый</a:t>
            </a:r>
          </a:p>
          <a:p>
            <a:pPr marL="457200" indent="-457200" defTabSz="762000"/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последовательный порт    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611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588</a:t>
            </a: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762000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----------------------------------------------------------------------------</a:t>
            </a: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762000"/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	Итого:		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	   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4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	 	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203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214563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>
            <a:off x="576263" y="104775"/>
            <a:ext cx="7896225" cy="723900"/>
            <a:chOff x="362" y="66"/>
            <a:chExt cx="4975" cy="456"/>
          </a:xfrm>
        </p:grpSpPr>
        <p:sp>
          <p:nvSpPr>
            <p:cNvPr id="60420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60421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24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60519" name="Rectangle 103"/>
          <p:cNvSpPr>
            <a:spLocks noGrp="1" noChangeArrowheads="1"/>
          </p:cNvSpPr>
          <p:nvPr>
            <p:ph type="title"/>
          </p:nvPr>
        </p:nvSpPr>
        <p:spPr>
          <a:xfrm>
            <a:off x="914400" y="695325"/>
            <a:ext cx="6781800" cy="371475"/>
          </a:xfrm>
          <a:noFill/>
          <a:ln/>
        </p:spPr>
        <p:txBody>
          <a:bodyPr lIns="18000" tIns="7200" rIns="18000" bIns="7200"/>
          <a:lstStyle/>
          <a:p>
            <a:pPr>
              <a:lnSpc>
                <a:spcPct val="70000"/>
              </a:lnSpc>
            </a:pPr>
            <a:r>
              <a:rPr lang="ru-RU" sz="2200" b="1">
                <a:solidFill>
                  <a:schemeClr val="tx1"/>
                </a:solidFill>
              </a:rPr>
              <a:t>Процедуры выполнения команд</a:t>
            </a:r>
          </a:p>
        </p:txBody>
      </p:sp>
      <p:graphicFrame>
        <p:nvGraphicFramePr>
          <p:cNvPr id="60521" name="Object 105"/>
          <p:cNvGraphicFramePr>
            <a:graphicFrameLocks noChangeAspect="1"/>
          </p:cNvGraphicFramePr>
          <p:nvPr/>
        </p:nvGraphicFramePr>
        <p:xfrm>
          <a:off x="90488" y="1544638"/>
          <a:ext cx="8977312" cy="2341562"/>
        </p:xfrm>
        <a:graphic>
          <a:graphicData uri="http://schemas.openxmlformats.org/presentationml/2006/ole">
            <p:oleObj spid="_x0000_s60521" name="Точечный рисунок" r:id="rId4" imgW="5915851" imgH="1542857" progId="Paint.Picture">
              <p:embed/>
            </p:oleObj>
          </a:graphicData>
        </a:graphic>
      </p:graphicFrame>
      <p:graphicFrame>
        <p:nvGraphicFramePr>
          <p:cNvPr id="60522" name="Object 106"/>
          <p:cNvGraphicFramePr>
            <a:graphicFrameLocks noChangeAspect="1"/>
          </p:cNvGraphicFramePr>
          <p:nvPr/>
        </p:nvGraphicFramePr>
        <p:xfrm>
          <a:off x="76200" y="4572000"/>
          <a:ext cx="9039225" cy="2057400"/>
        </p:xfrm>
        <a:graphic>
          <a:graphicData uri="http://schemas.openxmlformats.org/presentationml/2006/ole">
            <p:oleObj spid="_x0000_s60522" name="Точечный рисунок" r:id="rId5" imgW="5885714" imgH="1219370" progId="Paint.Picture">
              <p:embed/>
            </p:oleObj>
          </a:graphicData>
        </a:graphic>
      </p:graphicFrame>
      <p:sp>
        <p:nvSpPr>
          <p:cNvPr id="60523" name="Rectangle 107"/>
          <p:cNvSpPr>
            <a:spLocks noChangeArrowheads="1"/>
          </p:cNvSpPr>
          <p:nvPr/>
        </p:nvSpPr>
        <p:spPr bwMode="auto">
          <a:xfrm>
            <a:off x="381000" y="1143000"/>
            <a:ext cx="8277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ctr" defTabSz="762000" eaLnBrk="0" hangingPunct="0">
              <a:spcBef>
                <a:spcPct val="30000"/>
              </a:spcBef>
              <a:spcAft>
                <a:spcPct val="20000"/>
              </a:spcAft>
            </a:pP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Диаграмма циклов выполнения команд</a:t>
            </a:r>
            <a:endParaRPr lang="ru-RU" sz="20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0524" name="Rectangle 108"/>
          <p:cNvSpPr>
            <a:spLocks noChangeArrowheads="1"/>
          </p:cNvSpPr>
          <p:nvPr/>
        </p:nvSpPr>
        <p:spPr bwMode="auto">
          <a:xfrm>
            <a:off x="228600" y="4038600"/>
            <a:ext cx="8277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ctr" defTabSz="762000" eaLnBrk="0" hangingPunct="0">
              <a:spcBef>
                <a:spcPct val="30000"/>
              </a:spcBef>
              <a:spcAft>
                <a:spcPct val="20000"/>
              </a:spcAft>
            </a:pP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Выборка и выполнение команд</a:t>
            </a:r>
            <a:endParaRPr lang="ru-RU" sz="20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95325"/>
            <a:ext cx="6781800" cy="3714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200" b="1">
                <a:solidFill>
                  <a:schemeClr val="tx1"/>
                </a:solidFill>
              </a:rPr>
              <a:t>Определение и теоретическая база ССС-схем </a:t>
            </a:r>
            <a:endParaRPr lang="ru-RU" sz="2200" b="1">
              <a:solidFill>
                <a:schemeClr val="tx1"/>
              </a:solidFill>
              <a:latin typeface="Times New Roman Cyr" charset="-52"/>
            </a:endParaRPr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574675" y="104775"/>
            <a:ext cx="7897813" cy="723900"/>
            <a:chOff x="362" y="66"/>
            <a:chExt cx="4975" cy="456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28600" y="1371600"/>
            <a:ext cx="8739188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463" tIns="0" rIns="17463" bIns="0"/>
          <a:lstStyle/>
          <a:p>
            <a:pPr defTabSz="762000"/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Для точной идентификации класса схем, методология которых разрабатывается в ИПИ РАН, мы используем термин строго самосинхронные схемы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(ССС-схемы,  strictly self-timed circuits),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 которые характеризуются совокупностью следующих особенностей:</a:t>
            </a:r>
          </a:p>
          <a:p>
            <a:pPr defTabSz="762000">
              <a:spcBef>
                <a:spcPct val="30000"/>
              </a:spcBef>
            </a:pP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- базируются на теории Маллера Д.Е. и являются схемами, правильная работа которых не зависит от </a:t>
            </a:r>
            <a:r>
              <a:rPr lang="ru-RU" sz="2000" b="1" i="1">
                <a:solidFill>
                  <a:srgbClr val="003366"/>
                </a:solidFill>
                <a:latin typeface="Times New Roman" pitchFamily="18" charset="0"/>
              </a:rPr>
              <a:t>задержек составляющих их элементов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;</a:t>
            </a:r>
          </a:p>
          <a:p>
            <a:pPr defTabSz="762000">
              <a:spcBef>
                <a:spcPct val="30000"/>
              </a:spcBef>
            </a:pPr>
            <a:r>
              <a:rPr lang="ru-RU">
                <a:solidFill>
                  <a:srgbClr val="003366"/>
                </a:solidFill>
                <a:latin typeface="Times New Roman" pitchFamily="18" charset="0"/>
              </a:rPr>
              <a:t>- 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на схемотехническом уровне использование дополнительных логических и топологических приемов позволяет обеспечить правильную работу ССС-схем независимо </a:t>
            </a:r>
            <a:r>
              <a:rPr lang="ru-RU" sz="2000" b="1" i="1">
                <a:solidFill>
                  <a:srgbClr val="003366"/>
                </a:solidFill>
                <a:latin typeface="Times New Roman" pitchFamily="18" charset="0"/>
              </a:rPr>
              <a:t>от задержек соединительных проводов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 -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 задержек проводов после разветвления, если такие задержки критичны;</a:t>
            </a:r>
          </a:p>
          <a:p>
            <a:pPr defTabSz="762000">
              <a:spcBef>
                <a:spcPct val="30000"/>
              </a:spcBef>
            </a:pP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- на уровне взаимодействия с внешней средой они используют запрос-ответный способ с фиксацией действительного окончания любого инициированного процесса.</a:t>
            </a:r>
          </a:p>
          <a:p>
            <a:pPr defTabSz="762000">
              <a:spcBef>
                <a:spcPct val="30000"/>
              </a:spcBef>
            </a:pP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- функционирование самих ССС-схем обеспечивается без использования каких-либо синхросигналов, т.е. ССС-схемы являются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нетактируемыми 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схемами (clockless)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и в которых не используются линии задержки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 (delayness)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914650" y="2946400"/>
            <a:ext cx="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/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574675" y="104775"/>
            <a:ext cx="7897813" cy="723900"/>
            <a:chOff x="362" y="66"/>
            <a:chExt cx="4975" cy="456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1" name="Freeform 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9705" name="Rectangle 9"/>
          <p:cNvSpPr>
            <a:spLocks noGrp="1" noChangeArrowheads="1"/>
          </p:cNvSpPr>
          <p:nvPr>
            <p:ph type="title"/>
          </p:nvPr>
        </p:nvSpPr>
        <p:spPr>
          <a:xfrm>
            <a:off x="152400" y="695325"/>
            <a:ext cx="9296400" cy="5238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200" b="1">
                <a:solidFill>
                  <a:schemeClr val="tx1"/>
                </a:solidFill>
              </a:rPr>
              <a:t>Длительность выполнения операций </a:t>
            </a:r>
            <a:br>
              <a:rPr lang="ru-RU" sz="2200" b="1">
                <a:solidFill>
                  <a:schemeClr val="tx1"/>
                </a:solidFill>
              </a:rPr>
            </a:br>
            <a:r>
              <a:rPr lang="ru-RU" sz="2200" b="1">
                <a:solidFill>
                  <a:schemeClr val="tx1"/>
                </a:solidFill>
              </a:rPr>
              <a:t>(в наносекундах)</a:t>
            </a:r>
            <a:endParaRPr lang="ru-RU" sz="2200" b="1">
              <a:solidFill>
                <a:schemeClr val="tx1"/>
              </a:solidFill>
              <a:latin typeface="Times New Roman Cyr" charset="-52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908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762000" y="1397000"/>
            <a:ext cx="7848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ru-RU" sz="1400">
                <a:latin typeface="Times New Roman" pitchFamily="18" charset="0"/>
              </a:rPr>
              <a:t>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Операция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       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                          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С-вариант	 СС-вариант</a:t>
            </a:r>
          </a:p>
          <a:p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                                                 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(+4,5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В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(+5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В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(+4,5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В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(+5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В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 (+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5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,5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В</a:t>
            </a:r>
          </a:p>
          <a:p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                                                     +120</a:t>
            </a:r>
            <a:r>
              <a:rPr lang="ru-RU" sz="2000" baseline="30000">
                <a:solidFill>
                  <a:srgbClr val="003366"/>
                </a:solidFill>
                <a:latin typeface="Times New Roman" pitchFamily="18" charset="0"/>
              </a:rPr>
              <a:t>0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)      +20</a:t>
            </a:r>
            <a:r>
              <a:rPr lang="ru-RU" sz="2000" baseline="30000">
                <a:solidFill>
                  <a:srgbClr val="003366"/>
                </a:solidFill>
                <a:latin typeface="Times New Roman" pitchFamily="18" charset="0"/>
              </a:rPr>
              <a:t>0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)  +120</a:t>
            </a:r>
            <a:r>
              <a:rPr lang="ru-RU" sz="2000" baseline="30000">
                <a:solidFill>
                  <a:srgbClr val="003366"/>
                </a:solidFill>
                <a:latin typeface="Times New Roman" pitchFamily="18" charset="0"/>
              </a:rPr>
              <a:t>0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)  +20</a:t>
            </a:r>
            <a:r>
              <a:rPr lang="ru-RU" sz="2000" baseline="30000">
                <a:solidFill>
                  <a:srgbClr val="003366"/>
                </a:solidFill>
                <a:latin typeface="Times New Roman" pitchFamily="18" charset="0"/>
              </a:rPr>
              <a:t>0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)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 (-60</a:t>
            </a:r>
            <a:r>
              <a:rPr lang="en-US" sz="2000" baseline="30000">
                <a:solidFill>
                  <a:srgbClr val="003366"/>
                </a:solidFill>
                <a:latin typeface="Times New Roman" pitchFamily="18" charset="0"/>
              </a:rPr>
              <a:t>o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)</a:t>
            </a:r>
            <a:endParaRPr lang="ru-RU" sz="2000">
              <a:solidFill>
                <a:srgbClr val="003366"/>
              </a:solidFill>
              <a:latin typeface="Times New Roman" pitchFamily="18" charset="0"/>
            </a:endParaRPr>
          </a:p>
          <a:p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 ------------------------------------------------------------------------------------</a:t>
            </a:r>
          </a:p>
          <a:p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1. Умножение		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             220</a:t>
            </a:r>
            <a:r>
              <a:rPr lang="en-US" sz="2000" b="1" baseline="30000">
                <a:solidFill>
                  <a:srgbClr val="003366"/>
                </a:solidFill>
                <a:latin typeface="Times New Roman" pitchFamily="18" charset="0"/>
              </a:rPr>
              <a:t>*)</a:t>
            </a:r>
            <a:r>
              <a:rPr lang="en-US" sz="2000" baseline="30000">
                <a:solidFill>
                  <a:srgbClr val="003366"/>
                </a:solidFill>
                <a:latin typeface="Times New Roman" pitchFamily="18" charset="0"/>
              </a:rPr>
              <a:t>    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152</a:t>
            </a:r>
            <a:r>
              <a:rPr lang="en-US" sz="2000" baseline="30000">
                <a:solidFill>
                  <a:srgbClr val="003366"/>
                </a:solidFill>
                <a:latin typeface="Times New Roman" pitchFamily="18" charset="0"/>
              </a:rPr>
              <a:t>**)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    175   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138</a:t>
            </a:r>
            <a:r>
              <a:rPr lang="en-US" sz="2000" b="1" baseline="30000">
                <a:solidFill>
                  <a:srgbClr val="003366"/>
                </a:solidFill>
                <a:latin typeface="Times New Roman" pitchFamily="18" charset="0"/>
              </a:rPr>
              <a:t>**) 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117</a:t>
            </a:r>
            <a:endParaRPr lang="ru-RU" sz="2000">
              <a:solidFill>
                <a:srgbClr val="003366"/>
              </a:solidFill>
              <a:latin typeface="Times New Roman" pitchFamily="18" charset="0"/>
            </a:endParaRPr>
          </a:p>
          <a:p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2. Сдви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г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     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	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                           220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      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152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      127   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106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   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85</a:t>
            </a:r>
            <a:endParaRPr lang="ru-RU" sz="2000">
              <a:solidFill>
                <a:srgbClr val="003366"/>
              </a:solidFill>
              <a:latin typeface="Times New Roman" pitchFamily="18" charset="0"/>
            </a:endParaRPr>
          </a:p>
          <a:p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3. NOP			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             220    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152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  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133   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107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   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91</a:t>
            </a:r>
            <a:endParaRPr lang="ru-RU" sz="2000">
              <a:solidFill>
                <a:srgbClr val="003366"/>
              </a:solidFill>
              <a:latin typeface="Times New Roman" pitchFamily="18" charset="0"/>
            </a:endParaRPr>
          </a:p>
          <a:p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4. Переход		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             440    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304       131   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106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  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 89</a:t>
            </a:r>
            <a:endParaRPr lang="ru-RU" sz="2000">
              <a:solidFill>
                <a:srgbClr val="003366"/>
              </a:solidFill>
              <a:latin typeface="Times New Roman" pitchFamily="18" charset="0"/>
            </a:endParaRPr>
          </a:p>
          <a:p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5. 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(MUL+JUMP+NOP+ROT)/4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1100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/   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860/      554/   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457/ 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382/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</a:t>
            </a:r>
            <a:endParaRPr lang="ru-RU" sz="2000" b="1">
              <a:solidFill>
                <a:srgbClr val="003366"/>
              </a:solidFill>
              <a:latin typeface="Times New Roman" pitchFamily="18" charset="0"/>
            </a:endParaRPr>
          </a:p>
          <a:p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			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	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275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   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190       140    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115       </a:t>
            </a:r>
            <a:r>
              <a:rPr lang="en-US" sz="2000">
                <a:solidFill>
                  <a:srgbClr val="003366"/>
                </a:solidFill>
                <a:latin typeface="Times New Roman" pitchFamily="18" charset="0"/>
              </a:rPr>
              <a:t>96</a:t>
            </a:r>
            <a:endParaRPr lang="ru-RU" sz="2000">
              <a:solidFill>
                <a:srgbClr val="003366"/>
              </a:solidFill>
              <a:latin typeface="Times New Roman" pitchFamily="18" charset="0"/>
            </a:endParaRPr>
          </a:p>
          <a:p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------------------------------------------------------------------------------------</a:t>
            </a:r>
          </a:p>
          <a:p>
            <a:r>
              <a:rPr lang="en-US" sz="2000">
                <a:solidFill>
                  <a:srgbClr val="003366"/>
                </a:solidFill>
              </a:rPr>
              <a:t>*) </a:t>
            </a:r>
            <a:r>
              <a:rPr lang="ru-RU" sz="2000">
                <a:solidFill>
                  <a:srgbClr val="003366"/>
                </a:solidFill>
                <a:cs typeface="Times New Roman" pitchFamily="18" charset="0"/>
              </a:rPr>
              <a:t>Время выполнения одной операции при (Епит=</a:t>
            </a:r>
            <a:r>
              <a:rPr lang="en-US" sz="2000">
                <a:solidFill>
                  <a:srgbClr val="003366"/>
                </a:solidFill>
                <a:cs typeface="Times New Roman" pitchFamily="18" charset="0"/>
              </a:rPr>
              <a:t>+</a:t>
            </a:r>
            <a:r>
              <a:rPr lang="ru-RU" sz="2000">
                <a:solidFill>
                  <a:srgbClr val="003366"/>
                </a:solidFill>
                <a:cs typeface="Times New Roman" pitchFamily="18" charset="0"/>
              </a:rPr>
              <a:t>4,5 В, Т=</a:t>
            </a:r>
            <a:r>
              <a:rPr lang="en-US" sz="2000">
                <a:solidFill>
                  <a:srgbClr val="003366"/>
                </a:solidFill>
                <a:cs typeface="Times New Roman" pitchFamily="18" charset="0"/>
              </a:rPr>
              <a:t>+</a:t>
            </a:r>
            <a:r>
              <a:rPr lang="ru-RU" sz="2000">
                <a:solidFill>
                  <a:srgbClr val="003366"/>
                </a:solidFill>
                <a:cs typeface="Times New Roman" pitchFamily="18" charset="0"/>
              </a:rPr>
              <a:t>120</a:t>
            </a:r>
            <a:r>
              <a:rPr lang="ru-RU" sz="2000" baseline="30000">
                <a:solidFill>
                  <a:srgbClr val="003366"/>
                </a:solidFill>
                <a:cs typeface="Times New Roman" pitchFamily="18" charset="0"/>
              </a:rPr>
              <a:t>0</a:t>
            </a:r>
            <a:r>
              <a:rPr lang="ru-RU" sz="2000">
                <a:solidFill>
                  <a:srgbClr val="003366"/>
                </a:solidFill>
                <a:cs typeface="Times New Roman" pitchFamily="18" charset="0"/>
              </a:rPr>
              <a:t>С, минимальной крутизне транзисторов обоих типов и максимальном сопротивлении поликремния (критическом сочетании входных операндов)</a:t>
            </a:r>
            <a:r>
              <a:rPr lang="ru-RU" sz="2000">
                <a:solidFill>
                  <a:srgbClr val="003366"/>
                </a:solidFill>
              </a:rPr>
              <a:t> </a:t>
            </a:r>
            <a:endParaRPr lang="en-US" sz="2000">
              <a:solidFill>
                <a:srgbClr val="003366"/>
              </a:solidFill>
            </a:endParaRPr>
          </a:p>
          <a:p>
            <a:r>
              <a:rPr lang="en-US" sz="2000">
                <a:solidFill>
                  <a:srgbClr val="003366"/>
                </a:solidFill>
              </a:rPr>
              <a:t>**) </a:t>
            </a:r>
            <a:r>
              <a:rPr lang="ru-RU" sz="2000">
                <a:solidFill>
                  <a:srgbClr val="003366"/>
                </a:solidFill>
                <a:cs typeface="Times New Roman" pitchFamily="18" charset="0"/>
              </a:rPr>
              <a:t>Время на выполнение одной операции при (Епит=5 В, Т=</a:t>
            </a:r>
            <a:r>
              <a:rPr lang="en-US" sz="2000">
                <a:solidFill>
                  <a:srgbClr val="003366"/>
                </a:solidFill>
                <a:cs typeface="Times New Roman" pitchFamily="18" charset="0"/>
              </a:rPr>
              <a:t>+</a:t>
            </a:r>
            <a:r>
              <a:rPr lang="ru-RU" sz="2000">
                <a:solidFill>
                  <a:srgbClr val="003366"/>
                </a:solidFill>
                <a:cs typeface="Times New Roman" pitchFamily="18" charset="0"/>
              </a:rPr>
              <a:t>20</a:t>
            </a:r>
            <a:r>
              <a:rPr lang="ru-RU" sz="2000" baseline="30000">
                <a:solidFill>
                  <a:srgbClr val="003366"/>
                </a:solidFill>
                <a:cs typeface="Times New Roman" pitchFamily="18" charset="0"/>
              </a:rPr>
              <a:t>0</a:t>
            </a:r>
            <a:r>
              <a:rPr lang="ru-RU" sz="2000">
                <a:solidFill>
                  <a:srgbClr val="003366"/>
                </a:solidFill>
                <a:cs typeface="Times New Roman" pitchFamily="18" charset="0"/>
              </a:rPr>
              <a:t>С, номинальной крутизне транзисторов обоих типов и номинальном сопротивлении поликремния)</a:t>
            </a:r>
            <a:r>
              <a:rPr lang="ru-RU" sz="2000">
                <a:solidFill>
                  <a:srgbClr val="003366"/>
                </a:solidFill>
              </a:rPr>
              <a:t> 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914650" y="2946400"/>
            <a:ext cx="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ru-RU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576263" y="104775"/>
            <a:ext cx="7896225" cy="723900"/>
            <a:chOff x="362" y="66"/>
            <a:chExt cx="4975" cy="456"/>
          </a:xfrm>
        </p:grpSpPr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4041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" y="685800"/>
            <a:ext cx="8991600" cy="523875"/>
          </a:xfrm>
          <a:noFill/>
          <a:ln/>
        </p:spPr>
        <p:txBody>
          <a:bodyPr lIns="18000" tIns="7200" rIns="18000" bIns="7200"/>
          <a:lstStyle/>
          <a:p>
            <a:pPr>
              <a:lnSpc>
                <a:spcPct val="70000"/>
              </a:lnSpc>
            </a:pPr>
            <a:r>
              <a:rPr lang="ru-RU" sz="2300" b="1">
                <a:solidFill>
                  <a:schemeClr val="tx1"/>
                </a:solidFill>
                <a:cs typeface="Times New Roman" pitchFamily="18" charset="0"/>
              </a:rPr>
              <a:t>Структура </a:t>
            </a:r>
            <a:r>
              <a:rPr lang="ru-RU" sz="2400" b="1">
                <a:solidFill>
                  <a:schemeClr val="tx1"/>
                </a:solidFill>
                <a:cs typeface="Times New Roman" pitchFamily="18" charset="0"/>
              </a:rPr>
              <a:t>комплекса</a:t>
            </a:r>
            <a:r>
              <a:rPr lang="ru-RU" sz="2300" b="1">
                <a:solidFill>
                  <a:schemeClr val="tx1"/>
                </a:solidFill>
                <a:cs typeface="Times New Roman" pitchFamily="18" charset="0"/>
              </a:rPr>
              <a:t> САТОК 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25908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2519363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2519363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1604963" y="1814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17907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grpSp>
        <p:nvGrpSpPr>
          <p:cNvPr id="44047" name="Group 15"/>
          <p:cNvGrpSpPr>
            <a:grpSpLocks/>
          </p:cNvGrpSpPr>
          <p:nvPr/>
        </p:nvGrpSpPr>
        <p:grpSpPr bwMode="auto">
          <a:xfrm>
            <a:off x="1981200" y="2133600"/>
            <a:ext cx="4916488" cy="3200400"/>
            <a:chOff x="1319" y="1296"/>
            <a:chExt cx="3097" cy="2016"/>
          </a:xfrm>
        </p:grpSpPr>
        <p:sp>
          <p:nvSpPr>
            <p:cNvPr id="44048" name="Text Box 16"/>
            <p:cNvSpPr txBox="1">
              <a:spLocks noChangeArrowheads="1"/>
            </p:cNvSpPr>
            <p:nvPr/>
          </p:nvSpPr>
          <p:spPr bwMode="auto">
            <a:xfrm>
              <a:off x="1319" y="1296"/>
              <a:ext cx="1224" cy="86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 eaLnBrk="0" hangingPunct="0"/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ПК</a:t>
              </a:r>
            </a:p>
            <a:p>
              <a:pPr eaLnBrk="0" hangingPunct="0"/>
              <a:endParaRPr lang="ru-RU" sz="120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eaLnBrk="0" hangingPunct="0"/>
              <a:r>
                <a:rPr lang="ru-RU" sz="1400">
                  <a:solidFill>
                    <a:schemeClr val="tx1"/>
                  </a:solidFill>
                  <a:latin typeface="Times New Roman" pitchFamily="18" charset="0"/>
                </a:rPr>
                <a:t>(IBM PC)</a:t>
              </a:r>
            </a:p>
          </p:txBody>
        </p:sp>
        <p:grpSp>
          <p:nvGrpSpPr>
            <p:cNvPr id="44049" name="Group 17"/>
            <p:cNvGrpSpPr>
              <a:grpSpLocks/>
            </p:cNvGrpSpPr>
            <p:nvPr/>
          </p:nvGrpSpPr>
          <p:grpSpPr bwMode="auto">
            <a:xfrm>
              <a:off x="2544" y="1440"/>
              <a:ext cx="72" cy="144"/>
              <a:chOff x="6741" y="4014"/>
              <a:chExt cx="180" cy="360"/>
            </a:xfrm>
          </p:grpSpPr>
          <p:sp>
            <p:nvSpPr>
              <p:cNvPr id="44050" name="Rectangle 18"/>
              <p:cNvSpPr>
                <a:spLocks noChangeArrowheads="1"/>
              </p:cNvSpPr>
              <p:nvPr/>
            </p:nvSpPr>
            <p:spPr bwMode="auto">
              <a:xfrm>
                <a:off x="6741" y="4014"/>
                <a:ext cx="18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endParaRPr lang="ru-RU"/>
              </a:p>
            </p:txBody>
          </p:sp>
          <p:sp>
            <p:nvSpPr>
              <p:cNvPr id="44051" name="Line 19"/>
              <p:cNvSpPr>
                <a:spLocks noChangeShapeType="1"/>
              </p:cNvSpPr>
              <p:nvPr/>
            </p:nvSpPr>
            <p:spPr bwMode="auto">
              <a:xfrm flipH="1">
                <a:off x="6741" y="4014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endParaRPr lang="ru-RU"/>
              </a:p>
            </p:txBody>
          </p:sp>
          <p:sp>
            <p:nvSpPr>
              <p:cNvPr id="44052" name="Line 20"/>
              <p:cNvSpPr>
                <a:spLocks noChangeShapeType="1"/>
              </p:cNvSpPr>
              <p:nvPr/>
            </p:nvSpPr>
            <p:spPr bwMode="auto">
              <a:xfrm flipH="1" flipV="1">
                <a:off x="6741" y="4194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endParaRPr lang="ru-RU"/>
              </a:p>
            </p:txBody>
          </p:sp>
        </p:grpSp>
        <p:grpSp>
          <p:nvGrpSpPr>
            <p:cNvPr id="44053" name="Group 21"/>
            <p:cNvGrpSpPr>
              <a:grpSpLocks/>
            </p:cNvGrpSpPr>
            <p:nvPr/>
          </p:nvGrpSpPr>
          <p:grpSpPr bwMode="auto">
            <a:xfrm>
              <a:off x="2544" y="1872"/>
              <a:ext cx="72" cy="144"/>
              <a:chOff x="6741" y="4014"/>
              <a:chExt cx="180" cy="360"/>
            </a:xfrm>
          </p:grpSpPr>
          <p:sp>
            <p:nvSpPr>
              <p:cNvPr id="44054" name="Rectangle 22"/>
              <p:cNvSpPr>
                <a:spLocks noChangeArrowheads="1"/>
              </p:cNvSpPr>
              <p:nvPr/>
            </p:nvSpPr>
            <p:spPr bwMode="auto">
              <a:xfrm>
                <a:off x="6741" y="4014"/>
                <a:ext cx="18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endParaRPr lang="ru-RU"/>
              </a:p>
            </p:txBody>
          </p:sp>
          <p:sp>
            <p:nvSpPr>
              <p:cNvPr id="44055" name="Line 23"/>
              <p:cNvSpPr>
                <a:spLocks noChangeShapeType="1"/>
              </p:cNvSpPr>
              <p:nvPr/>
            </p:nvSpPr>
            <p:spPr bwMode="auto">
              <a:xfrm flipH="1">
                <a:off x="6741" y="4014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endParaRPr lang="ru-RU"/>
              </a:p>
            </p:txBody>
          </p:sp>
          <p:sp>
            <p:nvSpPr>
              <p:cNvPr id="44056" name="Line 24"/>
              <p:cNvSpPr>
                <a:spLocks noChangeShapeType="1"/>
              </p:cNvSpPr>
              <p:nvPr/>
            </p:nvSpPr>
            <p:spPr bwMode="auto">
              <a:xfrm flipH="1" flipV="1">
                <a:off x="6741" y="4194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endParaRPr lang="ru-RU"/>
              </a:p>
            </p:txBody>
          </p:sp>
        </p:grpSp>
        <p:grpSp>
          <p:nvGrpSpPr>
            <p:cNvPr id="44057" name="Group 25"/>
            <p:cNvGrpSpPr>
              <a:grpSpLocks/>
            </p:cNvGrpSpPr>
            <p:nvPr/>
          </p:nvGrpSpPr>
          <p:grpSpPr bwMode="auto">
            <a:xfrm>
              <a:off x="3192" y="1440"/>
              <a:ext cx="72" cy="144"/>
              <a:chOff x="6741" y="4014"/>
              <a:chExt cx="180" cy="360"/>
            </a:xfrm>
          </p:grpSpPr>
          <p:sp>
            <p:nvSpPr>
              <p:cNvPr id="44058" name="Rectangle 26"/>
              <p:cNvSpPr>
                <a:spLocks noChangeArrowheads="1"/>
              </p:cNvSpPr>
              <p:nvPr/>
            </p:nvSpPr>
            <p:spPr bwMode="auto">
              <a:xfrm>
                <a:off x="6741" y="4014"/>
                <a:ext cx="18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endParaRPr lang="ru-RU"/>
              </a:p>
            </p:txBody>
          </p:sp>
          <p:sp>
            <p:nvSpPr>
              <p:cNvPr id="44059" name="Line 27"/>
              <p:cNvSpPr>
                <a:spLocks noChangeShapeType="1"/>
              </p:cNvSpPr>
              <p:nvPr/>
            </p:nvSpPr>
            <p:spPr bwMode="auto">
              <a:xfrm flipH="1">
                <a:off x="6741" y="4014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endParaRPr lang="ru-RU"/>
              </a:p>
            </p:txBody>
          </p:sp>
          <p:sp>
            <p:nvSpPr>
              <p:cNvPr id="44060" name="Line 28"/>
              <p:cNvSpPr>
                <a:spLocks noChangeShapeType="1"/>
              </p:cNvSpPr>
              <p:nvPr/>
            </p:nvSpPr>
            <p:spPr bwMode="auto">
              <a:xfrm flipH="1" flipV="1">
                <a:off x="6741" y="4194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endParaRPr lang="ru-RU"/>
              </a:p>
            </p:txBody>
          </p:sp>
        </p:grpSp>
        <p:grpSp>
          <p:nvGrpSpPr>
            <p:cNvPr id="44061" name="Group 29"/>
            <p:cNvGrpSpPr>
              <a:grpSpLocks/>
            </p:cNvGrpSpPr>
            <p:nvPr/>
          </p:nvGrpSpPr>
          <p:grpSpPr bwMode="auto">
            <a:xfrm>
              <a:off x="3192" y="1872"/>
              <a:ext cx="72" cy="144"/>
              <a:chOff x="6741" y="4014"/>
              <a:chExt cx="180" cy="360"/>
            </a:xfrm>
          </p:grpSpPr>
          <p:sp>
            <p:nvSpPr>
              <p:cNvPr id="44062" name="Rectangle 30"/>
              <p:cNvSpPr>
                <a:spLocks noChangeArrowheads="1"/>
              </p:cNvSpPr>
              <p:nvPr/>
            </p:nvSpPr>
            <p:spPr bwMode="auto">
              <a:xfrm>
                <a:off x="6741" y="4014"/>
                <a:ext cx="18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endParaRPr lang="ru-RU"/>
              </a:p>
            </p:txBody>
          </p:sp>
          <p:sp>
            <p:nvSpPr>
              <p:cNvPr id="44063" name="Line 31"/>
              <p:cNvSpPr>
                <a:spLocks noChangeShapeType="1"/>
              </p:cNvSpPr>
              <p:nvPr/>
            </p:nvSpPr>
            <p:spPr bwMode="auto">
              <a:xfrm flipH="1">
                <a:off x="6741" y="4014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endParaRPr lang="ru-RU"/>
              </a:p>
            </p:txBody>
          </p:sp>
          <p:sp>
            <p:nvSpPr>
              <p:cNvPr id="44064" name="Line 32"/>
              <p:cNvSpPr>
                <a:spLocks noChangeShapeType="1"/>
              </p:cNvSpPr>
              <p:nvPr/>
            </p:nvSpPr>
            <p:spPr bwMode="auto">
              <a:xfrm flipH="1" flipV="1">
                <a:off x="6741" y="4194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endParaRPr lang="ru-RU"/>
              </a:p>
            </p:txBody>
          </p:sp>
        </p:grpSp>
        <p:sp>
          <p:nvSpPr>
            <p:cNvPr id="44065" name="Text Box 33"/>
            <p:cNvSpPr txBox="1">
              <a:spLocks noChangeArrowheads="1"/>
            </p:cNvSpPr>
            <p:nvPr/>
          </p:nvSpPr>
          <p:spPr bwMode="auto">
            <a:xfrm>
              <a:off x="3264" y="1296"/>
              <a:ext cx="1152" cy="86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pPr eaLnBrk="0" hangingPunct="0"/>
              <a:endParaRPr lang="ru-RU" sz="120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Микро -</a:t>
              </a:r>
            </a:p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контроллер</a:t>
              </a:r>
            </a:p>
            <a:p>
              <a:pPr eaLnBrk="0" hangingPunct="0"/>
              <a:endParaRPr lang="ru-RU" sz="120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eaLnBrk="0" hangingPunct="0"/>
              <a:r>
                <a:rPr lang="ru-RU" sz="1200">
                  <a:solidFill>
                    <a:schemeClr val="tx1"/>
                  </a:solidFill>
                  <a:latin typeface="Times New Roman" pitchFamily="18" charset="0"/>
                </a:rPr>
                <a:t>(dsPIC30F)</a:t>
              </a:r>
            </a:p>
            <a:p>
              <a:pPr eaLnBrk="0" hangingPunct="0"/>
              <a:endParaRPr lang="ru-RU" sz="12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4066" name="Line 34"/>
            <p:cNvSpPr>
              <a:spLocks noChangeShapeType="1"/>
            </p:cNvSpPr>
            <p:nvPr/>
          </p:nvSpPr>
          <p:spPr bwMode="auto">
            <a:xfrm>
              <a:off x="2616" y="1513"/>
              <a:ext cx="57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endParaRPr lang="ru-RU"/>
            </a:p>
          </p:txBody>
        </p:sp>
        <p:sp>
          <p:nvSpPr>
            <p:cNvPr id="44067" name="Line 35"/>
            <p:cNvSpPr>
              <a:spLocks noChangeShapeType="1"/>
            </p:cNvSpPr>
            <p:nvPr/>
          </p:nvSpPr>
          <p:spPr bwMode="auto">
            <a:xfrm>
              <a:off x="2616" y="1944"/>
              <a:ext cx="57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endParaRPr lang="ru-RU"/>
            </a:p>
          </p:txBody>
        </p:sp>
        <p:sp>
          <p:nvSpPr>
            <p:cNvPr id="44068" name="Rectangle 36"/>
            <p:cNvSpPr>
              <a:spLocks noChangeArrowheads="1"/>
            </p:cNvSpPr>
            <p:nvPr/>
          </p:nvSpPr>
          <p:spPr bwMode="auto">
            <a:xfrm>
              <a:off x="3552" y="2160"/>
              <a:ext cx="576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endParaRPr lang="ru-RU"/>
            </a:p>
          </p:txBody>
        </p:sp>
        <p:sp>
          <p:nvSpPr>
            <p:cNvPr id="44069" name="Line 37"/>
            <p:cNvSpPr>
              <a:spLocks noChangeShapeType="1"/>
            </p:cNvSpPr>
            <p:nvPr/>
          </p:nvSpPr>
          <p:spPr bwMode="auto">
            <a:xfrm flipV="1">
              <a:off x="3552" y="2160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endParaRPr lang="ru-RU"/>
            </a:p>
          </p:txBody>
        </p:sp>
        <p:sp>
          <p:nvSpPr>
            <p:cNvPr id="44070" name="Line 38"/>
            <p:cNvSpPr>
              <a:spLocks noChangeShapeType="1"/>
            </p:cNvSpPr>
            <p:nvPr/>
          </p:nvSpPr>
          <p:spPr bwMode="auto">
            <a:xfrm flipH="1" flipV="1">
              <a:off x="3840" y="2160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endParaRPr lang="ru-RU"/>
            </a:p>
          </p:txBody>
        </p:sp>
        <p:sp>
          <p:nvSpPr>
            <p:cNvPr id="44071" name="Text Box 39"/>
            <p:cNvSpPr txBox="1">
              <a:spLocks noChangeArrowheads="1"/>
            </p:cNvSpPr>
            <p:nvPr/>
          </p:nvSpPr>
          <p:spPr bwMode="auto">
            <a:xfrm>
              <a:off x="3408" y="2808"/>
              <a:ext cx="864" cy="50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 eaLnBrk="0" hangingPunct="0"/>
              <a:r>
                <a:rPr lang="ru-RU" sz="1400">
                  <a:solidFill>
                    <a:schemeClr val="tx1"/>
                  </a:solidFill>
                  <a:latin typeface="Times New Roman" pitchFamily="18" charset="0"/>
                </a:rPr>
                <a:t>Плата</a:t>
              </a:r>
              <a:endParaRPr lang="en-US" sz="140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eaLnBrk="0" hangingPunct="0"/>
              <a:endParaRPr lang="en-US" sz="140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eaLnBrk="0" hangingPunct="0"/>
              <a:endParaRPr lang="ru-RU" sz="1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4072" name="Line 40"/>
            <p:cNvSpPr>
              <a:spLocks noChangeShapeType="1"/>
            </p:cNvSpPr>
            <p:nvPr/>
          </p:nvSpPr>
          <p:spPr bwMode="auto">
            <a:xfrm>
              <a:off x="3840" y="2304"/>
              <a:ext cx="0" cy="50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endParaRPr lang="ru-RU"/>
            </a:p>
          </p:txBody>
        </p:sp>
        <p:sp>
          <p:nvSpPr>
            <p:cNvPr id="44073" name="Text Box 41"/>
            <p:cNvSpPr txBox="1">
              <a:spLocks noChangeArrowheads="1"/>
            </p:cNvSpPr>
            <p:nvPr/>
          </p:nvSpPr>
          <p:spPr bwMode="auto">
            <a:xfrm>
              <a:off x="2760" y="1296"/>
              <a:ext cx="36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pPr eaLnBrk="0" hangingPunct="0"/>
              <a:r>
                <a:rPr lang="ru-RU" sz="1200">
                  <a:solidFill>
                    <a:schemeClr val="tx1"/>
                  </a:solidFill>
                  <a:latin typeface="Times New Roman" pitchFamily="18" charset="0"/>
                </a:rPr>
                <a:t>USB</a:t>
              </a:r>
            </a:p>
          </p:txBody>
        </p:sp>
        <p:sp>
          <p:nvSpPr>
            <p:cNvPr id="44074" name="Text Box 42"/>
            <p:cNvSpPr txBox="1">
              <a:spLocks noChangeArrowheads="1"/>
            </p:cNvSpPr>
            <p:nvPr/>
          </p:nvSpPr>
          <p:spPr bwMode="auto">
            <a:xfrm>
              <a:off x="2688" y="1728"/>
              <a:ext cx="432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pPr eaLnBrk="0" hangingPunct="0"/>
              <a:r>
                <a:rPr lang="ru-RU" sz="1200">
                  <a:solidFill>
                    <a:schemeClr val="tx1"/>
                  </a:solidFill>
                  <a:latin typeface="Times New Roman" pitchFamily="18" charset="0"/>
                </a:rPr>
                <a:t>RS232</a:t>
              </a:r>
            </a:p>
          </p:txBody>
        </p:sp>
        <p:sp>
          <p:nvSpPr>
            <p:cNvPr id="44075" name="Text Box 43"/>
            <p:cNvSpPr txBox="1">
              <a:spLocks noChangeArrowheads="1"/>
            </p:cNvSpPr>
            <p:nvPr/>
          </p:nvSpPr>
          <p:spPr bwMode="auto">
            <a:xfrm>
              <a:off x="3654" y="3024"/>
              <a:ext cx="360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pPr eaLnBrk="0" hangingPunct="0"/>
              <a:r>
                <a:rPr lang="ru-RU" sz="1400" b="1">
                  <a:solidFill>
                    <a:schemeClr val="tx1"/>
                  </a:solidFill>
                  <a:latin typeface="Times New Roman" pitchFamily="18" charset="0"/>
                </a:rPr>
                <a:t>БMK</a:t>
              </a:r>
            </a:p>
          </p:txBody>
        </p: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914650" y="2946400"/>
            <a:ext cx="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/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574675" y="104775"/>
            <a:ext cx="7897813" cy="723900"/>
            <a:chOff x="362" y="66"/>
            <a:chExt cx="4975" cy="456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28600" y="2667000"/>
            <a:ext cx="873918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463" tIns="0" rIns="17463" bIns="0"/>
          <a:lstStyle/>
          <a:p>
            <a:pPr algn="ctr" defTabSz="762000">
              <a:spcBef>
                <a:spcPct val="50000"/>
              </a:spcBef>
            </a:pPr>
            <a:r>
              <a:rPr lang="ru-RU" i="1">
                <a:solidFill>
                  <a:schemeClr val="tx1"/>
                </a:solidFill>
                <a:latin typeface="Times New Roman" pitchFamily="18" charset="0"/>
              </a:rPr>
              <a:t>ОБЛАСТИ ПРИМЕНЕНИЯ ССС-СХЕМ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  <a:p>
            <a:pPr defTabSz="762000"/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•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бортовая аппаратура на судах, самолётах, в военной технике, в космосе</a:t>
            </a:r>
          </a:p>
          <a:p>
            <a:pPr defTabSz="762000"/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   •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промышленное оборудование (автоматические линии и т.п.) 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  <a:p>
            <a:pPr defTabSz="762000"/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   •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оборудование с затруднённым или невозможным обслуживанием</a:t>
            </a:r>
          </a:p>
          <a:p>
            <a:pPr defTabSz="762000"/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   •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аппаратура общего назначения (компьютеры, вычислительные системы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ru-RU">
              <a:solidFill>
                <a:schemeClr val="tx1"/>
              </a:solidFill>
              <a:latin typeface="Times New Roman" pitchFamily="18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ru-RU" i="1">
                <a:solidFill>
                  <a:schemeClr val="tx1"/>
                </a:solidFill>
                <a:latin typeface="Times New Roman" pitchFamily="18" charset="0"/>
              </a:rPr>
              <a:t>ПРИЧИНЫ МЕДЛЕННОГО РАЗВИТИЯ ССС-СХЕМ 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  <a:p>
            <a:pPr defTabSz="762000"/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•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традиционная направленность производственной и программной индустрии и образования на синхронные схемы</a:t>
            </a:r>
          </a:p>
          <a:p>
            <a:pPr defTabSz="762000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•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  непривычность построения и работы ССС-схем. </a:t>
            </a:r>
          </a:p>
          <a:p>
            <a:pPr defTabSz="762000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•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  сохраняющиеся мифы о сложности и объёмности ССС-схем, отсутствие литературы уровня разработчика</a:t>
            </a:r>
            <a:r>
              <a:rPr lang="ru-RU" sz="1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title"/>
          </p:nvPr>
        </p:nvSpPr>
        <p:spPr>
          <a:xfrm>
            <a:off x="1585913" y="627063"/>
            <a:ext cx="6110287" cy="3714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200" b="1">
                <a:solidFill>
                  <a:schemeClr val="tx1"/>
                </a:solidFill>
              </a:rPr>
              <a:t>Строго-самосинхронная (ССС) схемотехника</a:t>
            </a:r>
            <a:r>
              <a:rPr lang="ru-RU">
                <a:solidFill>
                  <a:schemeClr val="tx1"/>
                </a:solidFill>
              </a:rPr>
              <a:t> </a:t>
            </a:r>
            <a:endParaRPr lang="ru-RU">
              <a:solidFill>
                <a:schemeClr val="tx1"/>
              </a:solidFill>
              <a:latin typeface="Times New Roman Cyr" charset="-52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69900" y="1295400"/>
            <a:ext cx="82772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ctr" defTabSz="762000" eaLnBrk="0" hangingPunct="0">
              <a:spcBef>
                <a:spcPct val="30000"/>
              </a:spcBef>
              <a:spcAft>
                <a:spcPct val="20000"/>
              </a:spcAft>
            </a:pPr>
            <a:r>
              <a:rPr lang="ru-RU" sz="2000" b="1" u="sng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Недостатки ССС-схем</a:t>
            </a:r>
          </a:p>
          <a:p>
            <a:pPr marL="457200" indent="-457200" algn="just" defTabSz="762000" eaLnBrk="0" hangingPunct="0">
              <a:lnSpc>
                <a:spcPct val="70000"/>
              </a:lnSpc>
              <a:spcBef>
                <a:spcPct val="40000"/>
              </a:spcBef>
              <a:buFont typeface="Wingdings" pitchFamily="2" charset="2"/>
              <a:buChar char="ü"/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Большая сложность проектирования</a:t>
            </a: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</a:p>
          <a:p>
            <a:pPr marL="457200" indent="-457200" algn="just" defTabSz="762000" eaLnBrk="0" hangingPunct="0">
              <a:lnSpc>
                <a:spcPct val="85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Повышенные затраты в транзисторах для некоторых применений. 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95325"/>
            <a:ext cx="6781800" cy="3714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200" b="1">
                <a:solidFill>
                  <a:srgbClr val="000000"/>
                </a:solidFill>
              </a:rPr>
              <a:t>Сравнительные достоинства самосинхронных</a:t>
            </a:r>
            <a:r>
              <a:rPr lang="ru-RU" sz="2200" b="1"/>
              <a:t/>
            </a:r>
            <a:br>
              <a:rPr lang="ru-RU" sz="2200" b="1"/>
            </a:br>
            <a:r>
              <a:rPr lang="ru-RU" sz="2200" b="1">
                <a:solidFill>
                  <a:srgbClr val="000000"/>
                </a:solidFill>
              </a:rPr>
              <a:t>схем и области их применения</a:t>
            </a:r>
            <a:endParaRPr lang="ru-RU" sz="2200" b="1">
              <a:solidFill>
                <a:srgbClr val="000000"/>
              </a:solidFill>
              <a:latin typeface="Times New Roman Cyr" charset="-5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69900" y="1295400"/>
            <a:ext cx="827722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ctr" defTabSz="762000">
              <a:lnSpc>
                <a:spcPct val="80000"/>
              </a:lnSpc>
            </a:pPr>
            <a:r>
              <a:rPr lang="ru-RU" sz="2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Главные преимущества ССС-схем перед другими типами cхем</a:t>
            </a:r>
            <a:endParaRPr lang="ru-RU" sz="2000" b="1" u="sng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457200" indent="-457200" algn="just" defTabSz="762000" eaLnBrk="0" hangingPunct="0">
              <a:lnSpc>
                <a:spcPct val="85000"/>
              </a:lnSpc>
              <a:spcBef>
                <a:spcPct val="40000"/>
              </a:spcBef>
              <a:buFont typeface="Wingdings" pitchFamily="2" charset="2"/>
              <a:buChar char="ü"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Устойчивая работа без сбоев при любых задержках и любых возможных условиях эксплуатации</a:t>
            </a:r>
            <a:endParaRPr lang="ru-RU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457200" indent="-457200" algn="just" defTabSz="762000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Безопасная работа: прекращение всех переключений в момент появления неисправностей элементов (константных)</a:t>
            </a:r>
            <a:endParaRPr lang="ru-RU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457200" indent="-457200" algn="ctr" defTabSz="762000" eaLnBrk="0" hangingPunct="0">
              <a:spcBef>
                <a:spcPct val="30000"/>
              </a:spcBef>
              <a:spcAft>
                <a:spcPct val="20000"/>
              </a:spcAft>
            </a:pPr>
            <a:r>
              <a:rPr lang="ru-RU" sz="2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Главные практические следствия из преимуществ ССС-схем</a:t>
            </a:r>
            <a:endParaRPr lang="ru-RU" sz="2000" b="1" u="sng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457200" indent="-457200" algn="just" defTabSz="762000" eaLnBrk="0" hangingPunct="0">
              <a:lnSpc>
                <a:spcPct val="70000"/>
              </a:lnSpc>
              <a:spcBef>
                <a:spcPct val="40000"/>
              </a:spcBef>
              <a:buFont typeface="Wingdings" pitchFamily="2" charset="2"/>
              <a:buChar char="ü"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Нечувствительность к отклонениям параметров, старению материала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</a:p>
          <a:p>
            <a:pPr marL="457200" indent="-457200" algn="just" defTabSz="762000" eaLnBrk="0" hangingPunct="0">
              <a:lnSpc>
                <a:spcPct val="85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Максимально возможная область эксплуатации, определяемая только физическим сохранением переключательных свойств:</a:t>
            </a: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74675" y="104775"/>
            <a:ext cx="7897813" cy="723900"/>
            <a:chOff x="362" y="66"/>
            <a:chExt cx="4975" cy="456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081213" y="4367213"/>
            <a:ext cx="27305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463" tIns="0" rIns="17463" bIns="0"/>
          <a:lstStyle/>
          <a:p>
            <a:pPr eaLnBrk="0" hangingPunct="0"/>
            <a:r>
              <a:rPr lang="ru-RU" sz="1200">
                <a:solidFill>
                  <a:schemeClr val="tx1"/>
                </a:solidFill>
                <a:latin typeface="Times New Roman" pitchFamily="18" charset="0"/>
              </a:rPr>
              <a:t>U</a:t>
            </a:r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7270750" y="5764213"/>
            <a:ext cx="27305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463" tIns="0" rIns="17463" bIns="0"/>
          <a:lstStyle/>
          <a:p>
            <a:pPr eaLnBrk="0" hangingPunct="0"/>
            <a:r>
              <a:rPr lang="ru-RU" sz="1200">
                <a:solidFill>
                  <a:schemeClr val="tx1"/>
                </a:solidFill>
                <a:latin typeface="Times New Roman" pitchFamily="18" charset="0"/>
              </a:rPr>
              <a:t>T</a:t>
            </a:r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2563813" y="5856288"/>
            <a:ext cx="4502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2563813" y="4365625"/>
            <a:ext cx="0" cy="15033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2573338" y="4383088"/>
            <a:ext cx="23669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4922838" y="4376738"/>
            <a:ext cx="2147887" cy="10652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559175" y="4799013"/>
            <a:ext cx="1820863" cy="587375"/>
          </a:xfrm>
          <a:prstGeom prst="rect">
            <a:avLst/>
          </a:prstGeom>
          <a:solidFill>
            <a:srgbClr val="DDDDDD">
              <a:alpha val="50000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eaLnBrk="0" hangingPunct="0"/>
            <a:r>
              <a:rPr lang="ru-RU" sz="1200" b="1">
                <a:solidFill>
                  <a:schemeClr val="tx1"/>
                </a:solidFill>
                <a:latin typeface="Times New Roman" pitchFamily="18" charset="0"/>
              </a:rPr>
              <a:t>С</a:t>
            </a:r>
            <a:endParaRPr lang="ru-RU" sz="1200" b="1">
              <a:solidFill>
                <a:schemeClr val="tx1"/>
              </a:solidFill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2667000" y="4443413"/>
            <a:ext cx="346075" cy="1984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17463" tIns="11113" rIns="17463" bIns="11113"/>
          <a:lstStyle/>
          <a:p>
            <a:pPr eaLnBrk="0" hangingPunct="0"/>
            <a:r>
              <a:rPr lang="ru-RU" sz="1200">
                <a:solidFill>
                  <a:schemeClr val="tx1"/>
                </a:solidFill>
                <a:latin typeface="Times New Roman" pitchFamily="18" charset="0"/>
              </a:rPr>
              <a:t>ССС</a:t>
            </a:r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7043738" y="5430838"/>
            <a:ext cx="0" cy="420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2316163" y="5921375"/>
            <a:ext cx="52149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V="1">
            <a:off x="2320925" y="4365625"/>
            <a:ext cx="0" cy="1554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1143000" y="6181725"/>
            <a:ext cx="75501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463" tIns="7938" rIns="17463" bIns="7938" anchor="ctr"/>
          <a:lstStyle/>
          <a:p>
            <a:pPr algn="ctr" defTabSz="762000" eaLnBrk="0" hangingPunct="0">
              <a:lnSpc>
                <a:spcPct val="70000"/>
              </a:lnSpc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Области эксплуатации синхронных схем (С) и ССС-схем </a:t>
            </a:r>
            <a:br>
              <a:rPr lang="ru-RU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U - напряжение питания, T - температура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7772400" y="5992813"/>
            <a:ext cx="457200" cy="1793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17463" tIns="11113" rIns="17463" bIns="11113"/>
          <a:lstStyle/>
          <a:p>
            <a:pPr eaLnBrk="0" hangingPunct="0"/>
            <a:r>
              <a:rPr lang="ru-RU" sz="1200">
                <a:solidFill>
                  <a:schemeClr val="tx1"/>
                </a:solidFill>
                <a:latin typeface="Times New Roman" pitchFamily="18" charset="0"/>
              </a:rPr>
              <a:t>(ССС)</a:t>
            </a:r>
            <a:endParaRPr lang="ru-RU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95325"/>
            <a:ext cx="7924800" cy="3714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200" b="1">
                <a:solidFill>
                  <a:srgbClr val="000000"/>
                </a:solidFill>
              </a:rPr>
              <a:t>Практические следствия главных достоинств самосинхронных схем</a:t>
            </a:r>
            <a:endParaRPr lang="ru-RU" sz="2200" b="1">
              <a:solidFill>
                <a:srgbClr val="000000"/>
              </a:solidFill>
              <a:latin typeface="Times New Roman Cyr" charset="-5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1000" y="1295400"/>
            <a:ext cx="83661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just" defTabSz="762000" eaLnBrk="0" hangingPunct="0">
              <a:lnSpc>
                <a:spcPct val="70000"/>
              </a:lnSpc>
              <a:spcBef>
                <a:spcPct val="40000"/>
              </a:spcBef>
              <a:buFont typeface="Wingdings" pitchFamily="2" charset="2"/>
              <a:buChar char="ü"/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Правильная работа при любых нагрузках</a:t>
            </a: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</a:p>
          <a:p>
            <a:pPr marL="457200" indent="-457200" defTabSz="762000">
              <a:buFont typeface="Wingdings" pitchFamily="2" charset="2"/>
              <a:buChar char="ü"/>
            </a:pP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Быстродействие ССС-схем зависит от внешних условий и в среднем выше быстродействия синхронных схем.</a:t>
            </a:r>
          </a:p>
          <a:p>
            <a:pPr marL="457200" indent="-457200" defTabSz="762000">
              <a:buFont typeface="Wingdings" pitchFamily="2" charset="2"/>
              <a:buChar char="ü"/>
            </a:pPr>
            <a:r>
              <a:rPr lang="en-US">
                <a:solidFill>
                  <a:schemeClr val="tx1"/>
                </a:solidFill>
              </a:rPr>
              <a:t>   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Отсутствие пиковых бросков тока (характерных для синхронных схем) и связанных помех. </a:t>
            </a:r>
          </a:p>
          <a:p>
            <a:pPr marL="457200" indent="-457200" defTabSz="762000">
              <a:buFont typeface="Wingdings" pitchFamily="2" charset="2"/>
              <a:buChar char="ü"/>
            </a:pP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Полная достоверность получаемых результатов: неисправности не могут исказить информацию, так как прекращают переключения. </a:t>
            </a:r>
          </a:p>
          <a:p>
            <a:pPr marL="457200" indent="-457200" defTabSz="762000">
              <a:buFont typeface="Wingdings" pitchFamily="2" charset="2"/>
              <a:buChar char="ü"/>
            </a:pP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Увеличенный срок службы за счёт нечувствительности к старению.</a:t>
            </a:r>
          </a:p>
          <a:p>
            <a:pPr marL="457200" indent="-457200" defTabSz="762000">
              <a:buFont typeface="Wingdings" pitchFamily="2" charset="2"/>
              <a:buChar char="ü"/>
            </a:pP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Предельная простота стыковки схем между собой из-за отсутствия принудительной синхронизации, отсутствие аномального арбитража. </a:t>
            </a:r>
          </a:p>
          <a:p>
            <a:pPr marL="457200" indent="-457200" defTabSz="762000">
              <a:buFont typeface="Wingdings" pitchFamily="2" charset="2"/>
              <a:buChar char="ü"/>
            </a:pP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Повышенный выход годных кристаллов при изготовлении из-за нечувствительности к разбросу параметров.  </a:t>
            </a:r>
          </a:p>
          <a:p>
            <a:pPr marL="457200" indent="-457200" defTabSz="762000">
              <a:buFont typeface="Wingdings" pitchFamily="2" charset="2"/>
              <a:buChar char="ü"/>
            </a:pP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Упрощенное тестирование микросхем: функциональные тесты одновременно являются и проверочными на неисправности.</a:t>
            </a:r>
          </a:p>
          <a:p>
            <a:pPr marL="457200" indent="-457200" defTabSz="762000">
              <a:buFont typeface="Wingdings" pitchFamily="2" charset="2"/>
              <a:buChar char="ü"/>
            </a:pP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Высокая эффективность создания надёжных изделий: </a:t>
            </a:r>
          </a:p>
          <a:p>
            <a:pPr marL="1028700" lvl="1" indent="-457200" defTabSz="762000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•  простота контроля и резервирования, </a:t>
            </a:r>
          </a:p>
          <a:p>
            <a:pPr marL="1028700" lvl="1" indent="-457200" defTabSz="762000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•  нет проблемы контроля схем контроля. </a:t>
            </a:r>
          </a:p>
          <a:p>
            <a:pPr marL="457200" indent="-457200" algn="just" defTabSz="762000" eaLnBrk="0" hangingPunct="0">
              <a:lnSpc>
                <a:spcPct val="60000"/>
              </a:lnSpc>
              <a:spcBef>
                <a:spcPct val="20000"/>
              </a:spcBef>
            </a:pPr>
            <a:endParaRPr lang="ru-RU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5129" name="Group 9"/>
          <p:cNvGrpSpPr>
            <a:grpSpLocks/>
          </p:cNvGrpSpPr>
          <p:nvPr/>
        </p:nvGrpSpPr>
        <p:grpSpPr bwMode="auto">
          <a:xfrm>
            <a:off x="574675" y="104775"/>
            <a:ext cx="7897813" cy="723900"/>
            <a:chOff x="362" y="66"/>
            <a:chExt cx="4975" cy="456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47725"/>
            <a:ext cx="8001000" cy="3714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200" b="1">
                <a:solidFill>
                  <a:srgbClr val="000000"/>
                </a:solidFill>
                <a:cs typeface="Times New Roman" pitchFamily="18" charset="0"/>
              </a:rPr>
              <a:t>Области эксплуатации синхронных схем (</a:t>
            </a:r>
            <a:r>
              <a:rPr lang="en-US" sz="2200" b="1">
                <a:solidFill>
                  <a:srgbClr val="000000"/>
                </a:solidFill>
                <a:cs typeface="Times New Roman" pitchFamily="18" charset="0"/>
              </a:rPr>
              <a:t>S</a:t>
            </a:r>
            <a:r>
              <a:rPr lang="ru-RU" sz="2200" b="1">
                <a:solidFill>
                  <a:srgbClr val="000000"/>
                </a:solidFill>
                <a:cs typeface="Times New Roman" pitchFamily="18" charset="0"/>
              </a:rPr>
              <a:t>) и ССС-схем (</a:t>
            </a:r>
            <a:r>
              <a:rPr lang="en-US" sz="2200" b="1">
                <a:solidFill>
                  <a:srgbClr val="000000"/>
                </a:solidFill>
                <a:cs typeface="Times New Roman" pitchFamily="18" charset="0"/>
              </a:rPr>
              <a:t>ST</a:t>
            </a:r>
            <a:r>
              <a:rPr lang="ru-RU" sz="2200" b="1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ru-RU" sz="2200" b="1">
              <a:solidFill>
                <a:srgbClr val="000000"/>
              </a:solidFill>
            </a:endParaRP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574675" y="104775"/>
            <a:ext cx="7897813" cy="723900"/>
            <a:chOff x="362" y="66"/>
            <a:chExt cx="4975" cy="456"/>
          </a:xfrm>
        </p:grpSpPr>
        <p:sp>
          <p:nvSpPr>
            <p:cNvPr id="63493" name="Rectangle 5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63494" name="Rectangle 6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7" name="Rectangle 9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63550" name="Group 62"/>
          <p:cNvGrpSpPr>
            <a:grpSpLocks/>
          </p:cNvGrpSpPr>
          <p:nvPr/>
        </p:nvGrpSpPr>
        <p:grpSpPr bwMode="auto">
          <a:xfrm>
            <a:off x="50800" y="1544638"/>
            <a:ext cx="9144000" cy="5062537"/>
            <a:chOff x="32" y="973"/>
            <a:chExt cx="5760" cy="3189"/>
          </a:xfrm>
        </p:grpSpPr>
        <p:sp>
          <p:nvSpPr>
            <p:cNvPr id="63512" name="Text Box 24"/>
            <p:cNvSpPr txBox="1">
              <a:spLocks noChangeAspect="1" noChangeArrowheads="1"/>
            </p:cNvSpPr>
            <p:nvPr/>
          </p:nvSpPr>
          <p:spPr bwMode="auto">
            <a:xfrm>
              <a:off x="1204" y="3362"/>
              <a:ext cx="332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0 </a:t>
              </a:r>
              <a:r>
                <a:rPr lang="en-US" sz="2000">
                  <a:solidFill>
                    <a:schemeClr val="tx1"/>
                  </a:solidFill>
                  <a:latin typeface="Times New Roman" pitchFamily="18" charset="0"/>
                </a:rPr>
                <a:t>   </a:t>
              </a:r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-85          -45         +20        +125      +145</a:t>
              </a:r>
            </a:p>
          </p:txBody>
        </p:sp>
        <p:sp>
          <p:nvSpPr>
            <p:cNvPr id="63513" name="Text Box 25"/>
            <p:cNvSpPr txBox="1">
              <a:spLocks noChangeAspect="1" noChangeArrowheads="1"/>
            </p:cNvSpPr>
            <p:nvPr/>
          </p:nvSpPr>
          <p:spPr bwMode="auto">
            <a:xfrm>
              <a:off x="432" y="1869"/>
              <a:ext cx="62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0" bIns="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(U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max)</a:t>
              </a:r>
            </a:p>
          </p:txBody>
        </p:sp>
        <p:sp>
          <p:nvSpPr>
            <p:cNvPr id="63514" name="Text Box 26"/>
            <p:cNvSpPr txBox="1">
              <a:spLocks noChangeAspect="1" noChangeArrowheads="1"/>
            </p:cNvSpPr>
            <p:nvPr/>
          </p:nvSpPr>
          <p:spPr bwMode="auto">
            <a:xfrm>
              <a:off x="336" y="2256"/>
              <a:ext cx="727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0" bIns="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(U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ST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nom)</a:t>
              </a:r>
            </a:p>
          </p:txBody>
        </p:sp>
        <p:sp>
          <p:nvSpPr>
            <p:cNvPr id="63515" name="Text Box 27"/>
            <p:cNvSpPr txBox="1">
              <a:spLocks noChangeAspect="1" noChangeArrowheads="1"/>
            </p:cNvSpPr>
            <p:nvPr/>
          </p:nvSpPr>
          <p:spPr bwMode="auto">
            <a:xfrm>
              <a:off x="432" y="2467"/>
              <a:ext cx="662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0" bIns="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(U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min)</a:t>
              </a:r>
            </a:p>
          </p:txBody>
        </p:sp>
        <p:sp>
          <p:nvSpPr>
            <p:cNvPr id="63516" name="Text Box 28"/>
            <p:cNvSpPr txBox="1">
              <a:spLocks noChangeAspect="1" noChangeArrowheads="1"/>
            </p:cNvSpPr>
            <p:nvPr/>
          </p:nvSpPr>
          <p:spPr bwMode="auto">
            <a:xfrm>
              <a:off x="384" y="1358"/>
              <a:ext cx="71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0" bIns="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(U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ST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max)</a:t>
              </a:r>
            </a:p>
          </p:txBody>
        </p:sp>
        <p:sp>
          <p:nvSpPr>
            <p:cNvPr id="63517" name="Text Box 29"/>
            <p:cNvSpPr txBox="1">
              <a:spLocks noChangeAspect="1" noChangeArrowheads="1"/>
            </p:cNvSpPr>
            <p:nvPr/>
          </p:nvSpPr>
          <p:spPr bwMode="auto">
            <a:xfrm>
              <a:off x="990" y="973"/>
              <a:ext cx="39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0" bIns="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U(V)</a:t>
              </a:r>
            </a:p>
          </p:txBody>
        </p:sp>
        <p:sp>
          <p:nvSpPr>
            <p:cNvPr id="63518" name="Text Box 30"/>
            <p:cNvSpPr txBox="1">
              <a:spLocks noChangeAspect="1" noChangeArrowheads="1"/>
            </p:cNvSpPr>
            <p:nvPr/>
          </p:nvSpPr>
          <p:spPr bwMode="auto">
            <a:xfrm>
              <a:off x="4495" y="3436"/>
              <a:ext cx="404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0" bIns="0"/>
            <a:lstStyle/>
            <a:p>
              <a:pPr algn="just"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T(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C)</a:t>
              </a:r>
            </a:p>
          </p:txBody>
        </p:sp>
        <p:sp>
          <p:nvSpPr>
            <p:cNvPr id="63519" name="Line 31"/>
            <p:cNvSpPr>
              <a:spLocks noChangeAspect="1" noChangeShapeType="1"/>
            </p:cNvSpPr>
            <p:nvPr/>
          </p:nvSpPr>
          <p:spPr bwMode="auto">
            <a:xfrm flipV="1">
              <a:off x="1615" y="1468"/>
              <a:ext cx="0" cy="151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20" name="Line 32"/>
            <p:cNvSpPr>
              <a:spLocks noChangeAspect="1" noChangeShapeType="1"/>
            </p:cNvSpPr>
            <p:nvPr/>
          </p:nvSpPr>
          <p:spPr bwMode="auto">
            <a:xfrm>
              <a:off x="1603" y="1459"/>
              <a:ext cx="229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21" name="Rectangle 33"/>
            <p:cNvSpPr>
              <a:spLocks noChangeAspect="1" noChangeArrowheads="1"/>
            </p:cNvSpPr>
            <p:nvPr/>
          </p:nvSpPr>
          <p:spPr bwMode="auto">
            <a:xfrm>
              <a:off x="2259" y="2066"/>
              <a:ext cx="1185" cy="521"/>
            </a:xfrm>
            <a:prstGeom prst="rect">
              <a:avLst/>
            </a:prstGeom>
            <a:solidFill>
              <a:srgbClr val="DDDDDD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Bef>
                  <a:spcPts val="600"/>
                </a:spcBef>
              </a:pP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63522" name="Rectangle 34"/>
            <p:cNvSpPr>
              <a:spLocks noChangeAspect="1" noChangeArrowheads="1"/>
            </p:cNvSpPr>
            <p:nvPr/>
          </p:nvSpPr>
          <p:spPr bwMode="auto">
            <a:xfrm>
              <a:off x="3584" y="1492"/>
              <a:ext cx="404" cy="1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8000" tIns="0" rIns="18000" bIns="10800"/>
            <a:lstStyle/>
            <a:p>
              <a:pPr algn="just"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ST</a:t>
              </a:r>
            </a:p>
          </p:txBody>
        </p:sp>
        <p:sp>
          <p:nvSpPr>
            <p:cNvPr id="63523" name="Line 35"/>
            <p:cNvSpPr>
              <a:spLocks noChangeAspect="1" noChangeShapeType="1"/>
            </p:cNvSpPr>
            <p:nvPr/>
          </p:nvSpPr>
          <p:spPr bwMode="auto">
            <a:xfrm>
              <a:off x="3893" y="1462"/>
              <a:ext cx="0" cy="17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24" name="Line 36"/>
            <p:cNvSpPr>
              <a:spLocks noChangeAspect="1" noChangeShapeType="1"/>
            </p:cNvSpPr>
            <p:nvPr/>
          </p:nvSpPr>
          <p:spPr bwMode="auto">
            <a:xfrm>
              <a:off x="1452" y="3378"/>
              <a:ext cx="338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25" name="Line 37"/>
            <p:cNvSpPr>
              <a:spLocks noChangeAspect="1" noChangeShapeType="1"/>
            </p:cNvSpPr>
            <p:nvPr/>
          </p:nvSpPr>
          <p:spPr bwMode="auto">
            <a:xfrm flipV="1">
              <a:off x="1455" y="1243"/>
              <a:ext cx="0" cy="21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26" name="Line 38"/>
            <p:cNvSpPr>
              <a:spLocks noChangeAspect="1" noChangeShapeType="1"/>
            </p:cNvSpPr>
            <p:nvPr/>
          </p:nvSpPr>
          <p:spPr bwMode="auto">
            <a:xfrm>
              <a:off x="1451" y="2075"/>
              <a:ext cx="8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27" name="Line 39"/>
            <p:cNvSpPr>
              <a:spLocks noChangeAspect="1" noChangeShapeType="1"/>
            </p:cNvSpPr>
            <p:nvPr/>
          </p:nvSpPr>
          <p:spPr bwMode="auto">
            <a:xfrm>
              <a:off x="1458" y="2586"/>
              <a:ext cx="8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28" name="Line 40"/>
            <p:cNvSpPr>
              <a:spLocks noChangeAspect="1" noChangeShapeType="1"/>
            </p:cNvSpPr>
            <p:nvPr/>
          </p:nvSpPr>
          <p:spPr bwMode="auto">
            <a:xfrm>
              <a:off x="2258" y="2599"/>
              <a:ext cx="0" cy="7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29" name="Line 41"/>
            <p:cNvSpPr>
              <a:spLocks noChangeAspect="1" noChangeShapeType="1"/>
            </p:cNvSpPr>
            <p:nvPr/>
          </p:nvSpPr>
          <p:spPr bwMode="auto">
            <a:xfrm>
              <a:off x="3446" y="2604"/>
              <a:ext cx="0" cy="8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30" name="Line 42"/>
            <p:cNvSpPr>
              <a:spLocks noChangeAspect="1" noChangeShapeType="1"/>
            </p:cNvSpPr>
            <p:nvPr/>
          </p:nvSpPr>
          <p:spPr bwMode="auto">
            <a:xfrm>
              <a:off x="1451" y="1462"/>
              <a:ext cx="1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31" name="Line 43"/>
            <p:cNvSpPr>
              <a:spLocks noChangeAspect="1" noChangeShapeType="1"/>
            </p:cNvSpPr>
            <p:nvPr/>
          </p:nvSpPr>
          <p:spPr bwMode="auto">
            <a:xfrm>
              <a:off x="1447" y="3005"/>
              <a:ext cx="1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32" name="Text Box 44"/>
            <p:cNvSpPr txBox="1">
              <a:spLocks noChangeAspect="1" noChangeArrowheads="1"/>
            </p:cNvSpPr>
            <p:nvPr/>
          </p:nvSpPr>
          <p:spPr bwMode="auto">
            <a:xfrm>
              <a:off x="336" y="2805"/>
              <a:ext cx="69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0" bIns="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(U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ST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min)</a:t>
              </a:r>
            </a:p>
          </p:txBody>
        </p:sp>
        <p:sp>
          <p:nvSpPr>
            <p:cNvPr id="63533" name="Line 45"/>
            <p:cNvSpPr>
              <a:spLocks noChangeAspect="1" noChangeShapeType="1"/>
            </p:cNvSpPr>
            <p:nvPr/>
          </p:nvSpPr>
          <p:spPr bwMode="auto">
            <a:xfrm>
              <a:off x="1616" y="2987"/>
              <a:ext cx="0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34" name="AutoShape 46"/>
            <p:cNvSpPr>
              <a:spLocks noChangeAspect="1" noChangeArrowheads="1"/>
            </p:cNvSpPr>
            <p:nvPr/>
          </p:nvSpPr>
          <p:spPr bwMode="auto">
            <a:xfrm>
              <a:off x="1658" y="1111"/>
              <a:ext cx="1270" cy="202"/>
            </a:xfrm>
            <a:prstGeom prst="wedgeRectCallout">
              <a:avLst>
                <a:gd name="adj1" fmla="val -53542"/>
                <a:gd name="adj2" fmla="val 1311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 F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ST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max=6,1 МГц</a:t>
              </a:r>
            </a:p>
          </p:txBody>
        </p:sp>
        <p:sp>
          <p:nvSpPr>
            <p:cNvPr id="63535" name="AutoShape 47"/>
            <p:cNvSpPr>
              <a:spLocks noChangeAspect="1" noChangeArrowheads="1"/>
            </p:cNvSpPr>
            <p:nvPr/>
          </p:nvSpPr>
          <p:spPr bwMode="auto">
            <a:xfrm>
              <a:off x="3930" y="2826"/>
              <a:ext cx="1446" cy="202"/>
            </a:xfrm>
            <a:prstGeom prst="wedgeRectCallout">
              <a:avLst>
                <a:gd name="adj1" fmla="val -53111"/>
                <a:gd name="adj2" fmla="val 1311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 F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ST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min=0,42 МГц</a:t>
              </a:r>
            </a:p>
          </p:txBody>
        </p:sp>
        <p:sp>
          <p:nvSpPr>
            <p:cNvPr id="63536" name="AutoShape 48"/>
            <p:cNvSpPr>
              <a:spLocks noChangeAspect="1" noChangeArrowheads="1"/>
            </p:cNvSpPr>
            <p:nvPr/>
          </p:nvSpPr>
          <p:spPr bwMode="auto">
            <a:xfrm>
              <a:off x="3487" y="2232"/>
              <a:ext cx="1361" cy="201"/>
            </a:xfrm>
            <a:prstGeom prst="wedgeRectCallout">
              <a:avLst>
                <a:gd name="adj1" fmla="val -53306"/>
                <a:gd name="adj2" fmla="val 13109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 F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const=2,2 МГц</a:t>
              </a:r>
            </a:p>
          </p:txBody>
        </p:sp>
        <p:sp>
          <p:nvSpPr>
            <p:cNvPr id="63537" name="Line 49"/>
            <p:cNvSpPr>
              <a:spLocks noChangeAspect="1" noChangeShapeType="1"/>
            </p:cNvSpPr>
            <p:nvPr/>
          </p:nvSpPr>
          <p:spPr bwMode="auto">
            <a:xfrm>
              <a:off x="2829" y="2347"/>
              <a:ext cx="0" cy="10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38" name="Line 50"/>
            <p:cNvSpPr>
              <a:spLocks noChangeAspect="1" noChangeShapeType="1"/>
            </p:cNvSpPr>
            <p:nvPr/>
          </p:nvSpPr>
          <p:spPr bwMode="auto">
            <a:xfrm>
              <a:off x="1457" y="2352"/>
              <a:ext cx="13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39" name="Text Box 51"/>
            <p:cNvSpPr txBox="1">
              <a:spLocks noChangeAspect="1" noChangeArrowheads="1"/>
            </p:cNvSpPr>
            <p:nvPr/>
          </p:nvSpPr>
          <p:spPr bwMode="auto">
            <a:xfrm>
              <a:off x="1256" y="3576"/>
              <a:ext cx="66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0" bIns="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(T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ST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min)</a:t>
              </a:r>
            </a:p>
          </p:txBody>
        </p:sp>
        <p:sp>
          <p:nvSpPr>
            <p:cNvPr id="63540" name="Text Box 52"/>
            <p:cNvSpPr txBox="1">
              <a:spLocks noChangeAspect="1" noChangeArrowheads="1"/>
            </p:cNvSpPr>
            <p:nvPr/>
          </p:nvSpPr>
          <p:spPr bwMode="auto">
            <a:xfrm>
              <a:off x="3713" y="3588"/>
              <a:ext cx="751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0" bIns="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(T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ST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max)</a:t>
              </a:r>
            </a:p>
          </p:txBody>
        </p:sp>
        <p:sp>
          <p:nvSpPr>
            <p:cNvPr id="63541" name="Text Box 53"/>
            <p:cNvSpPr txBox="1">
              <a:spLocks noChangeAspect="1" noChangeArrowheads="1"/>
            </p:cNvSpPr>
            <p:nvPr/>
          </p:nvSpPr>
          <p:spPr bwMode="auto">
            <a:xfrm>
              <a:off x="1920" y="3581"/>
              <a:ext cx="57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0" bIns="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(T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min)</a:t>
              </a:r>
            </a:p>
          </p:txBody>
        </p:sp>
        <p:sp>
          <p:nvSpPr>
            <p:cNvPr id="63542" name="Text Box 54"/>
            <p:cNvSpPr txBox="1">
              <a:spLocks noChangeAspect="1" noChangeArrowheads="1"/>
            </p:cNvSpPr>
            <p:nvPr/>
          </p:nvSpPr>
          <p:spPr bwMode="auto">
            <a:xfrm>
              <a:off x="3155" y="3580"/>
              <a:ext cx="589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(T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max)</a:t>
              </a:r>
            </a:p>
          </p:txBody>
        </p:sp>
        <p:sp>
          <p:nvSpPr>
            <p:cNvPr id="63543" name="Text Box 55"/>
            <p:cNvSpPr txBox="1">
              <a:spLocks noChangeAspect="1" noChangeArrowheads="1"/>
            </p:cNvSpPr>
            <p:nvPr/>
          </p:nvSpPr>
          <p:spPr bwMode="auto">
            <a:xfrm>
              <a:off x="2496" y="3583"/>
              <a:ext cx="672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0" bIns="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(T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ST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nom)</a:t>
              </a:r>
            </a:p>
          </p:txBody>
        </p:sp>
        <p:sp>
          <p:nvSpPr>
            <p:cNvPr id="63544" name="AutoShape 56"/>
            <p:cNvSpPr>
              <a:spLocks noChangeAspect="1" noChangeArrowheads="1"/>
            </p:cNvSpPr>
            <p:nvPr/>
          </p:nvSpPr>
          <p:spPr bwMode="auto">
            <a:xfrm>
              <a:off x="1733" y="1786"/>
              <a:ext cx="1291" cy="202"/>
            </a:xfrm>
            <a:prstGeom prst="wedgeRectCallout">
              <a:avLst>
                <a:gd name="adj1" fmla="val 35204"/>
                <a:gd name="adj2" fmla="val 23217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F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ST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nom=3,9 МГц</a:t>
              </a:r>
            </a:p>
          </p:txBody>
        </p:sp>
        <p:sp>
          <p:nvSpPr>
            <p:cNvPr id="63545" name="Text Box 57"/>
            <p:cNvSpPr txBox="1">
              <a:spLocks noChangeAspect="1" noChangeArrowheads="1"/>
            </p:cNvSpPr>
            <p:nvPr/>
          </p:nvSpPr>
          <p:spPr bwMode="auto">
            <a:xfrm>
              <a:off x="1106" y="1142"/>
              <a:ext cx="323" cy="2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>
                <a:spcBef>
                  <a:spcPts val="600"/>
                </a:spcBef>
              </a:pPr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 7,5</a:t>
              </a:r>
            </a:p>
            <a:p>
              <a:pPr eaLnBrk="0" hangingPunct="0"/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 7,0</a:t>
              </a:r>
            </a:p>
            <a:p>
              <a:pPr eaLnBrk="0" hangingPunct="0">
                <a:spcBef>
                  <a:spcPts val="1200"/>
                </a:spcBef>
              </a:pPr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 5,5</a:t>
              </a:r>
            </a:p>
            <a:p>
              <a:pPr eaLnBrk="0" hangingPunct="0">
                <a:spcBef>
                  <a:spcPts val="600"/>
                </a:spcBef>
              </a:pPr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 5,0</a:t>
              </a:r>
            </a:p>
            <a:p>
              <a:pPr eaLnBrk="0" hangingPunct="0"/>
              <a:endParaRPr lang="ru-RU" sz="2000">
                <a:solidFill>
                  <a:schemeClr val="tx1"/>
                </a:solidFill>
                <a:latin typeface="Times New Roman" pitchFamily="18" charset="0"/>
              </a:endParaRPr>
            </a:p>
            <a:p>
              <a:pPr eaLnBrk="0" hangingPunct="0"/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 4,5</a:t>
              </a:r>
            </a:p>
            <a:p>
              <a:pPr eaLnBrk="0" hangingPunct="0"/>
              <a:endParaRPr lang="ru-RU" sz="2000">
                <a:solidFill>
                  <a:schemeClr val="tx1"/>
                </a:solidFill>
                <a:latin typeface="Times New Roman" pitchFamily="18" charset="0"/>
              </a:endParaRPr>
            </a:p>
            <a:p>
              <a:pPr eaLnBrk="0" hangingPunct="0"/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  <a:endParaRPr lang="en-US" sz="2000">
                <a:solidFill>
                  <a:schemeClr val="tx1"/>
                </a:solidFill>
                <a:latin typeface="Times New Roman" pitchFamily="18" charset="0"/>
              </a:endParaRPr>
            </a:p>
            <a:p>
              <a:pPr eaLnBrk="0" hangingPunct="0"/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1,0</a:t>
              </a:r>
            </a:p>
            <a:p>
              <a:pPr eaLnBrk="0" hangingPunct="0">
                <a:spcBef>
                  <a:spcPts val="300"/>
                </a:spcBef>
              </a:pPr>
              <a:endParaRPr lang="ru-RU" sz="2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3546" name="Line 58"/>
            <p:cNvSpPr>
              <a:spLocks noChangeAspect="1" noChangeShapeType="1"/>
            </p:cNvSpPr>
            <p:nvPr/>
          </p:nvSpPr>
          <p:spPr bwMode="auto">
            <a:xfrm>
              <a:off x="1603" y="2993"/>
              <a:ext cx="2284" cy="20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47" name="Text Box 59"/>
            <p:cNvSpPr txBox="1">
              <a:spLocks noChangeAspect="1" noChangeArrowheads="1"/>
            </p:cNvSpPr>
            <p:nvPr/>
          </p:nvSpPr>
          <p:spPr bwMode="auto">
            <a:xfrm>
              <a:off x="32" y="3919"/>
              <a:ext cx="5760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62000" bIns="10800"/>
            <a:lstStyle/>
            <a:p>
              <a:pPr algn="ctr" eaLnBrk="0" hangingPunct="0"/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U - напряжение питания, В; T – температура, </a:t>
              </a:r>
              <a:r>
                <a:rPr lang="ru-RU" sz="2000" b="1" baseline="30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C</a:t>
              </a:r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; F – частота переключения, МГц</a:t>
              </a:r>
            </a:p>
          </p:txBody>
        </p:sp>
      </p:grp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5325"/>
            <a:ext cx="9144000" cy="3714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200" b="1">
                <a:solidFill>
                  <a:schemeClr val="tx1"/>
                </a:solidFill>
              </a:rPr>
              <a:t>Принципиальные отличия синхронного и самосинхронного подходов</a:t>
            </a:r>
            <a:endParaRPr lang="ru-RU" sz="2200" b="1">
              <a:solidFill>
                <a:schemeClr val="tx1"/>
              </a:solidFill>
              <a:latin typeface="Times New Roman Cyr" charset="-52"/>
            </a:endParaRPr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574675" y="104775"/>
            <a:ext cx="8074025" cy="700088"/>
            <a:chOff x="362" y="66"/>
            <a:chExt cx="5086" cy="441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5103" y="73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28600" y="1371600"/>
            <a:ext cx="87391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463" tIns="0" rIns="17463" bIns="0"/>
          <a:lstStyle/>
          <a:p>
            <a:pPr defTabSz="762000"/>
            <a:r>
              <a:rPr lang="ru-RU" sz="2000">
                <a:solidFill>
                  <a:srgbClr val="003366"/>
                </a:solidFill>
              </a:rPr>
              <a:t>В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синхронном подходе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 механизмы, обеспечивающие системное время (с помощью системных часов), полностью отделены от модели системного поведения и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не имеют никакого причинно-следственного отношения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 к событиям в системе.</a:t>
            </a:r>
          </a:p>
          <a:p>
            <a:pPr defTabSz="762000">
              <a:spcBef>
                <a:spcPct val="40000"/>
              </a:spcBef>
            </a:pP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В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самосинхронном подходе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 механизмы, обеспечивающие системное время,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включены в модель системного поведения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 и должны быть разработаны вместе с созданием начальной поведенческой спецификации.</a:t>
            </a:r>
          </a:p>
          <a:p>
            <a:pPr defTabSz="762000">
              <a:spcBef>
                <a:spcPct val="40000"/>
              </a:spcBef>
            </a:pP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Для создания простого и эффективного способа фиксации окончания переходных процессов в ССС-схемах они должны использовать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самосинхронное кодирование информации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 и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двухфазную дисциплину </a:t>
            </a: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смены входных наборов</a:t>
            </a:r>
            <a:r>
              <a:rPr lang="ru-RU" sz="2000">
                <a:solidFill>
                  <a:srgbClr val="003366"/>
                </a:solidFill>
              </a:rPr>
              <a:t> </a:t>
            </a:r>
          </a:p>
        </p:txBody>
      </p:sp>
      <p:grpSp>
        <p:nvGrpSpPr>
          <p:cNvPr id="11319" name="Group 55"/>
          <p:cNvGrpSpPr>
            <a:grpSpLocks/>
          </p:cNvGrpSpPr>
          <p:nvPr/>
        </p:nvGrpSpPr>
        <p:grpSpPr bwMode="auto">
          <a:xfrm>
            <a:off x="1371600" y="5194300"/>
            <a:ext cx="6489700" cy="1373188"/>
            <a:chOff x="864" y="2928"/>
            <a:chExt cx="4088" cy="865"/>
          </a:xfrm>
        </p:grpSpPr>
        <p:sp>
          <p:nvSpPr>
            <p:cNvPr id="11274" name="Freeform 10"/>
            <p:cNvSpPr>
              <a:spLocks/>
            </p:cNvSpPr>
            <p:nvPr/>
          </p:nvSpPr>
          <p:spPr bwMode="auto">
            <a:xfrm>
              <a:off x="864" y="2928"/>
              <a:ext cx="4081" cy="8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4"/>
                </a:cxn>
                <a:cxn ang="0">
                  <a:pos x="4080" y="864"/>
                </a:cxn>
                <a:cxn ang="0">
                  <a:pos x="4080" y="0"/>
                </a:cxn>
                <a:cxn ang="0">
                  <a:pos x="0" y="0"/>
                </a:cxn>
              </a:cxnLst>
              <a:rect l="0" t="0" r="r" b="b"/>
              <a:pathLst>
                <a:path w="4081" h="865">
                  <a:moveTo>
                    <a:pt x="0" y="0"/>
                  </a:moveTo>
                  <a:lnTo>
                    <a:pt x="0" y="864"/>
                  </a:lnTo>
                  <a:lnTo>
                    <a:pt x="4080" y="864"/>
                  </a:lnTo>
                  <a:lnTo>
                    <a:pt x="4080" y="0"/>
                  </a:lnTo>
                  <a:lnTo>
                    <a:pt x="0" y="0"/>
                  </a:lnTo>
                </a:path>
              </a:pathLst>
            </a:custGeom>
            <a:noFill/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864" y="2928"/>
              <a:ext cx="3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700">
                <a:solidFill>
                  <a:srgbClr val="000000"/>
                </a:solidFill>
              </a:endParaRP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1202" y="2928"/>
              <a:ext cx="45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1284" y="2971"/>
              <a:ext cx="2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00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1493" y="2971"/>
              <a:ext cx="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864" y="3477"/>
              <a:ext cx="45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946" y="3520"/>
              <a:ext cx="2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01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1155" y="3520"/>
              <a:ext cx="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1471" y="3477"/>
              <a:ext cx="45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1553" y="3520"/>
              <a:ext cx="2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1762" y="3520"/>
              <a:ext cx="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1235" y="3227"/>
              <a:ext cx="28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 flipH="1">
              <a:off x="1122" y="3227"/>
              <a:ext cx="176" cy="2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auto">
            <a:xfrm>
              <a:off x="1073" y="3399"/>
              <a:ext cx="94" cy="9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0" y="94"/>
                </a:cxn>
                <a:cxn ang="0">
                  <a:pos x="93" y="54"/>
                </a:cxn>
                <a:cxn ang="0">
                  <a:pos x="22" y="0"/>
                </a:cxn>
              </a:cxnLst>
              <a:rect l="0" t="0" r="r" b="b"/>
              <a:pathLst>
                <a:path w="94" h="95">
                  <a:moveTo>
                    <a:pt x="22" y="0"/>
                  </a:moveTo>
                  <a:lnTo>
                    <a:pt x="0" y="94"/>
                  </a:lnTo>
                  <a:lnTo>
                    <a:pt x="93" y="54"/>
                  </a:lnTo>
                  <a:lnTo>
                    <a:pt x="22" y="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1457" y="3227"/>
              <a:ext cx="148" cy="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Freeform 25"/>
            <p:cNvSpPr>
              <a:spLocks/>
            </p:cNvSpPr>
            <p:nvPr/>
          </p:nvSpPr>
          <p:spPr bwMode="auto">
            <a:xfrm>
              <a:off x="1561" y="3396"/>
              <a:ext cx="89" cy="98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88" y="97"/>
                </a:cxn>
                <a:cxn ang="0">
                  <a:pos x="74" y="0"/>
                </a:cxn>
                <a:cxn ang="0">
                  <a:pos x="0" y="51"/>
                </a:cxn>
              </a:cxnLst>
              <a:rect l="0" t="0" r="r" b="b"/>
              <a:pathLst>
                <a:path w="89" h="98">
                  <a:moveTo>
                    <a:pt x="0" y="51"/>
                  </a:moveTo>
                  <a:lnTo>
                    <a:pt x="88" y="97"/>
                  </a:lnTo>
                  <a:lnTo>
                    <a:pt x="74" y="0"/>
                  </a:lnTo>
                  <a:lnTo>
                    <a:pt x="0" y="51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>
              <a:off x="1921" y="3620"/>
              <a:ext cx="23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Freeform 27"/>
            <p:cNvSpPr>
              <a:spLocks/>
            </p:cNvSpPr>
            <p:nvPr/>
          </p:nvSpPr>
          <p:spPr bwMode="auto">
            <a:xfrm>
              <a:off x="2154" y="3577"/>
              <a:ext cx="89" cy="89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88" y="45"/>
                </a:cxn>
                <a:cxn ang="0">
                  <a:pos x="0" y="0"/>
                </a:cxn>
                <a:cxn ang="0">
                  <a:pos x="0" y="88"/>
                </a:cxn>
              </a:cxnLst>
              <a:rect l="0" t="0" r="r" b="b"/>
              <a:pathLst>
                <a:path w="89" h="89">
                  <a:moveTo>
                    <a:pt x="0" y="88"/>
                  </a:moveTo>
                  <a:lnTo>
                    <a:pt x="88" y="45"/>
                  </a:lnTo>
                  <a:lnTo>
                    <a:pt x="0" y="0"/>
                  </a:lnTo>
                  <a:lnTo>
                    <a:pt x="0" y="88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2226" y="3477"/>
              <a:ext cx="45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2308" y="3520"/>
              <a:ext cx="2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00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2517" y="3520"/>
              <a:ext cx="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2978" y="3477"/>
              <a:ext cx="45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060" y="3520"/>
              <a:ext cx="2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3269" y="3520"/>
              <a:ext cx="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3747" y="3477"/>
              <a:ext cx="45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3829" y="3520"/>
              <a:ext cx="2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00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4038" y="3520"/>
              <a:ext cx="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301" name="Rectangle 37"/>
            <p:cNvSpPr>
              <a:spLocks noChangeArrowheads="1"/>
            </p:cNvSpPr>
            <p:nvPr/>
          </p:nvSpPr>
          <p:spPr bwMode="auto">
            <a:xfrm>
              <a:off x="4502" y="3477"/>
              <a:ext cx="45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4581" y="3520"/>
              <a:ext cx="2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01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4790" y="3520"/>
              <a:ext cx="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2083" y="2960"/>
              <a:ext cx="991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2165" y="3003"/>
              <a:ext cx="75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Спейсер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2934" y="3003"/>
              <a:ext cx="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500" b="1">
                <a:solidFill>
                  <a:srgbClr val="000000"/>
                </a:solidFill>
              </a:endParaRPr>
            </a:p>
          </p:txBody>
        </p:sp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>
              <a:off x="2627" y="3636"/>
              <a:ext cx="23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Freeform 44"/>
            <p:cNvSpPr>
              <a:spLocks/>
            </p:cNvSpPr>
            <p:nvPr/>
          </p:nvSpPr>
          <p:spPr bwMode="auto">
            <a:xfrm>
              <a:off x="2860" y="3593"/>
              <a:ext cx="91" cy="90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90" y="45"/>
                </a:cxn>
                <a:cxn ang="0">
                  <a:pos x="0" y="0"/>
                </a:cxn>
                <a:cxn ang="0">
                  <a:pos x="0" y="89"/>
                </a:cxn>
              </a:cxnLst>
              <a:rect l="0" t="0" r="r" b="b"/>
              <a:pathLst>
                <a:path w="91" h="90">
                  <a:moveTo>
                    <a:pt x="0" y="89"/>
                  </a:moveTo>
                  <a:lnTo>
                    <a:pt x="90" y="45"/>
                  </a:lnTo>
                  <a:lnTo>
                    <a:pt x="0" y="0"/>
                  </a:lnTo>
                  <a:lnTo>
                    <a:pt x="0" y="89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>
              <a:off x="3395" y="3636"/>
              <a:ext cx="23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Freeform 46"/>
            <p:cNvSpPr>
              <a:spLocks/>
            </p:cNvSpPr>
            <p:nvPr/>
          </p:nvSpPr>
          <p:spPr bwMode="auto">
            <a:xfrm>
              <a:off x="3629" y="3593"/>
              <a:ext cx="91" cy="90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90" y="45"/>
                </a:cxn>
                <a:cxn ang="0">
                  <a:pos x="0" y="0"/>
                </a:cxn>
                <a:cxn ang="0">
                  <a:pos x="0" y="89"/>
                </a:cxn>
              </a:cxnLst>
              <a:rect l="0" t="0" r="r" b="b"/>
              <a:pathLst>
                <a:path w="91" h="90">
                  <a:moveTo>
                    <a:pt x="0" y="89"/>
                  </a:moveTo>
                  <a:lnTo>
                    <a:pt x="90" y="45"/>
                  </a:lnTo>
                  <a:lnTo>
                    <a:pt x="0" y="0"/>
                  </a:lnTo>
                  <a:lnTo>
                    <a:pt x="0" y="89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1" name="Line 47"/>
            <p:cNvSpPr>
              <a:spLocks noChangeShapeType="1"/>
            </p:cNvSpPr>
            <p:nvPr/>
          </p:nvSpPr>
          <p:spPr bwMode="auto">
            <a:xfrm>
              <a:off x="4164" y="3636"/>
              <a:ext cx="23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2" name="Freeform 48"/>
            <p:cNvSpPr>
              <a:spLocks/>
            </p:cNvSpPr>
            <p:nvPr/>
          </p:nvSpPr>
          <p:spPr bwMode="auto">
            <a:xfrm>
              <a:off x="4397" y="3593"/>
              <a:ext cx="92" cy="90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91" y="45"/>
                </a:cxn>
                <a:cxn ang="0">
                  <a:pos x="0" y="0"/>
                </a:cxn>
                <a:cxn ang="0">
                  <a:pos x="0" y="89"/>
                </a:cxn>
              </a:cxnLst>
              <a:rect l="0" t="0" r="r" b="b"/>
              <a:pathLst>
                <a:path w="92" h="90">
                  <a:moveTo>
                    <a:pt x="0" y="89"/>
                  </a:moveTo>
                  <a:lnTo>
                    <a:pt x="91" y="45"/>
                  </a:lnTo>
                  <a:lnTo>
                    <a:pt x="0" y="0"/>
                  </a:lnTo>
                  <a:lnTo>
                    <a:pt x="0" y="89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>
              <a:off x="2434" y="3259"/>
              <a:ext cx="1" cy="1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4" name="Freeform 50"/>
            <p:cNvSpPr>
              <a:spLocks/>
            </p:cNvSpPr>
            <p:nvPr/>
          </p:nvSpPr>
          <p:spPr bwMode="auto">
            <a:xfrm>
              <a:off x="2390" y="3407"/>
              <a:ext cx="92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86"/>
                </a:cxn>
                <a:cxn ang="0">
                  <a:pos x="91" y="0"/>
                </a:cxn>
                <a:cxn ang="0">
                  <a:pos x="0" y="0"/>
                </a:cxn>
              </a:cxnLst>
              <a:rect l="0" t="0" r="r" b="b"/>
              <a:pathLst>
                <a:path w="92" h="87">
                  <a:moveTo>
                    <a:pt x="0" y="0"/>
                  </a:moveTo>
                  <a:lnTo>
                    <a:pt x="44" y="86"/>
                  </a:lnTo>
                  <a:lnTo>
                    <a:pt x="91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5" name="Line 51"/>
            <p:cNvSpPr>
              <a:spLocks noChangeShapeType="1"/>
            </p:cNvSpPr>
            <p:nvPr/>
          </p:nvSpPr>
          <p:spPr bwMode="auto">
            <a:xfrm>
              <a:off x="2627" y="3259"/>
              <a:ext cx="1218" cy="2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6" name="Freeform 52"/>
            <p:cNvSpPr>
              <a:spLocks/>
            </p:cNvSpPr>
            <p:nvPr/>
          </p:nvSpPr>
          <p:spPr bwMode="auto">
            <a:xfrm>
              <a:off x="3829" y="3434"/>
              <a:ext cx="100" cy="87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99" y="59"/>
                </a:cxn>
                <a:cxn ang="0">
                  <a:pos x="16" y="0"/>
                </a:cxn>
                <a:cxn ang="0">
                  <a:pos x="0" y="86"/>
                </a:cxn>
              </a:cxnLst>
              <a:rect l="0" t="0" r="r" b="b"/>
              <a:pathLst>
                <a:path w="100" h="87">
                  <a:moveTo>
                    <a:pt x="0" y="86"/>
                  </a:moveTo>
                  <a:lnTo>
                    <a:pt x="99" y="59"/>
                  </a:lnTo>
                  <a:lnTo>
                    <a:pt x="16" y="0"/>
                  </a:lnTo>
                  <a:lnTo>
                    <a:pt x="0" y="86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7" name="Line 53"/>
            <p:cNvSpPr>
              <a:spLocks noChangeShapeType="1"/>
            </p:cNvSpPr>
            <p:nvPr/>
          </p:nvSpPr>
          <p:spPr bwMode="auto">
            <a:xfrm>
              <a:off x="1619" y="3100"/>
              <a:ext cx="34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8" name="Freeform 54"/>
            <p:cNvSpPr>
              <a:spLocks/>
            </p:cNvSpPr>
            <p:nvPr/>
          </p:nvSpPr>
          <p:spPr bwMode="auto">
            <a:xfrm>
              <a:off x="1962" y="3057"/>
              <a:ext cx="89" cy="90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88" y="43"/>
                </a:cxn>
                <a:cxn ang="0">
                  <a:pos x="0" y="0"/>
                </a:cxn>
                <a:cxn ang="0">
                  <a:pos x="0" y="89"/>
                </a:cxn>
              </a:cxnLst>
              <a:rect l="0" t="0" r="r" b="b"/>
              <a:pathLst>
                <a:path w="89" h="90">
                  <a:moveTo>
                    <a:pt x="0" y="89"/>
                  </a:moveTo>
                  <a:lnTo>
                    <a:pt x="88" y="43"/>
                  </a:lnTo>
                  <a:lnTo>
                    <a:pt x="0" y="0"/>
                  </a:lnTo>
                  <a:lnTo>
                    <a:pt x="0" y="89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914650" y="2946400"/>
            <a:ext cx="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ru-RU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576263" y="104775"/>
            <a:ext cx="7896225" cy="723900"/>
            <a:chOff x="362" y="66"/>
            <a:chExt cx="4975" cy="456"/>
          </a:xfrm>
        </p:grpSpPr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6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47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>
          <a:xfrm>
            <a:off x="304800" y="695325"/>
            <a:ext cx="8534400" cy="676275"/>
          </a:xfrm>
          <a:noFill/>
          <a:ln/>
        </p:spPr>
        <p:txBody>
          <a:bodyPr lIns="18000" tIns="7200" rIns="18000" bIns="7200"/>
          <a:lstStyle/>
          <a:p>
            <a:pPr>
              <a:lnSpc>
                <a:spcPct val="70000"/>
              </a:lnSpc>
            </a:pPr>
            <a:r>
              <a:rPr lang="ru-RU" sz="2400" b="1">
                <a:solidFill>
                  <a:schemeClr val="tx1"/>
                </a:solidFill>
                <a:cs typeface="Times New Roman" pitchFamily="18" charset="0"/>
              </a:rPr>
              <a:t>Методика построения ССС-схем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25908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grpSp>
        <p:nvGrpSpPr>
          <p:cNvPr id="35851" name="Group 11"/>
          <p:cNvGrpSpPr>
            <a:grpSpLocks/>
          </p:cNvGrpSpPr>
          <p:nvPr/>
        </p:nvGrpSpPr>
        <p:grpSpPr bwMode="auto">
          <a:xfrm>
            <a:off x="2819400" y="1905000"/>
            <a:ext cx="3505200" cy="3810000"/>
            <a:chOff x="1743" y="997"/>
            <a:chExt cx="1530" cy="1875"/>
          </a:xfrm>
        </p:grpSpPr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1954" y="2437"/>
              <a:ext cx="339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120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35853" name="Text Box 13"/>
            <p:cNvSpPr txBox="1">
              <a:spLocks noChangeArrowheads="1"/>
            </p:cNvSpPr>
            <p:nvPr/>
          </p:nvSpPr>
          <p:spPr bwMode="auto">
            <a:xfrm>
              <a:off x="1954" y="997"/>
              <a:ext cx="339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120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 flipH="1">
              <a:off x="1743" y="1112"/>
              <a:ext cx="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 flipH="1">
              <a:off x="1743" y="1202"/>
              <a:ext cx="2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 flipH="1">
              <a:off x="1743" y="1336"/>
              <a:ext cx="2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 flipH="1">
              <a:off x="2287" y="1209"/>
              <a:ext cx="2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8" name="AutoShape 18"/>
            <p:cNvSpPr>
              <a:spLocks noChangeArrowheads="1"/>
            </p:cNvSpPr>
            <p:nvPr/>
          </p:nvSpPr>
          <p:spPr bwMode="auto">
            <a:xfrm>
              <a:off x="2057" y="1528"/>
              <a:ext cx="205" cy="218"/>
            </a:xfrm>
            <a:prstGeom prst="downArrow">
              <a:avLst>
                <a:gd name="adj1" fmla="val 50000"/>
                <a:gd name="adj2" fmla="val 2658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9" name="Text Box 19"/>
            <p:cNvSpPr txBox="1">
              <a:spLocks noChangeArrowheads="1"/>
            </p:cNvSpPr>
            <p:nvPr/>
          </p:nvSpPr>
          <p:spPr bwMode="auto">
            <a:xfrm>
              <a:off x="1954" y="1829"/>
              <a:ext cx="339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120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 flipH="1">
              <a:off x="1743" y="1944"/>
              <a:ext cx="2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 flipH="1">
              <a:off x="1743" y="2034"/>
              <a:ext cx="2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 flipH="1">
              <a:off x="1743" y="2168"/>
              <a:ext cx="2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3" name="Line 23"/>
            <p:cNvSpPr>
              <a:spLocks noChangeShapeType="1"/>
            </p:cNvSpPr>
            <p:nvPr/>
          </p:nvSpPr>
          <p:spPr bwMode="auto">
            <a:xfrm flipH="1">
              <a:off x="2287" y="2041"/>
              <a:ext cx="87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 flipH="1">
              <a:off x="1743" y="2552"/>
              <a:ext cx="2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 flipH="1">
              <a:off x="1743" y="2642"/>
              <a:ext cx="2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 flipH="1">
              <a:off x="1743" y="2776"/>
              <a:ext cx="2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 flipH="1">
              <a:off x="2287" y="2649"/>
              <a:ext cx="85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8" name="Text Box 28"/>
            <p:cNvSpPr txBox="1">
              <a:spLocks noChangeArrowheads="1"/>
            </p:cNvSpPr>
            <p:nvPr/>
          </p:nvSpPr>
          <p:spPr bwMode="auto">
            <a:xfrm>
              <a:off x="2729" y="2124"/>
              <a:ext cx="339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1200">
                <a:solidFill>
                  <a:schemeClr val="tx1"/>
                </a:solidFill>
                <a:latin typeface="Times New Roman" pitchFamily="18" charset="0"/>
              </a:endParaRPr>
            </a:p>
            <a:p>
              <a:pPr algn="ctr" eaLnBrk="0" hangingPunct="0"/>
              <a:r>
                <a:rPr lang="ru-RU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auto">
            <a:xfrm flipH="1">
              <a:off x="2517" y="2239"/>
              <a:ext cx="2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0" name="Line 30"/>
            <p:cNvSpPr>
              <a:spLocks noChangeShapeType="1"/>
            </p:cNvSpPr>
            <p:nvPr/>
          </p:nvSpPr>
          <p:spPr bwMode="auto">
            <a:xfrm flipH="1">
              <a:off x="2517" y="2463"/>
              <a:ext cx="2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 flipH="1">
              <a:off x="3061" y="2335"/>
              <a:ext cx="2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2" name="Line 32"/>
            <p:cNvSpPr>
              <a:spLocks noChangeShapeType="1"/>
            </p:cNvSpPr>
            <p:nvPr/>
          </p:nvSpPr>
          <p:spPr bwMode="auto">
            <a:xfrm flipV="1">
              <a:off x="2511" y="2040"/>
              <a:ext cx="0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3" name="Line 33"/>
            <p:cNvSpPr>
              <a:spLocks noChangeShapeType="1"/>
            </p:cNvSpPr>
            <p:nvPr/>
          </p:nvSpPr>
          <p:spPr bwMode="auto">
            <a:xfrm flipV="1">
              <a:off x="2511" y="2456"/>
              <a:ext cx="1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4" name="Line 34"/>
            <p:cNvSpPr>
              <a:spLocks noChangeShapeType="1"/>
            </p:cNvSpPr>
            <p:nvPr/>
          </p:nvSpPr>
          <p:spPr bwMode="auto">
            <a:xfrm>
              <a:off x="2069" y="2565"/>
              <a:ext cx="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5" name="Oval 35"/>
            <p:cNvSpPr>
              <a:spLocks noChangeArrowheads="1"/>
            </p:cNvSpPr>
            <p:nvPr/>
          </p:nvSpPr>
          <p:spPr bwMode="auto">
            <a:xfrm>
              <a:off x="2255" y="2616"/>
              <a:ext cx="84" cy="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5124450" y="3533775"/>
            <a:ext cx="500063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I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9" name="Group 3"/>
          <p:cNvGrpSpPr>
            <a:grpSpLocks/>
          </p:cNvGrpSpPr>
          <p:nvPr/>
        </p:nvGrpSpPr>
        <p:grpSpPr bwMode="auto">
          <a:xfrm>
            <a:off x="576263" y="104775"/>
            <a:ext cx="7896225" cy="723900"/>
            <a:chOff x="362" y="66"/>
            <a:chExt cx="4975" cy="456"/>
          </a:xfrm>
        </p:grpSpPr>
        <p:sp>
          <p:nvSpPr>
            <p:cNvPr id="65540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65541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2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43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25908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65574" name="Rectangle 38"/>
          <p:cNvSpPr>
            <a:spLocks noGrp="1" noChangeArrowheads="1"/>
          </p:cNvSpPr>
          <p:nvPr>
            <p:ph type="title"/>
          </p:nvPr>
        </p:nvSpPr>
        <p:spPr>
          <a:xfrm>
            <a:off x="1143000" y="714375"/>
            <a:ext cx="6781800" cy="371475"/>
          </a:xfrm>
          <a:noFill/>
          <a:ln/>
        </p:spPr>
        <p:txBody>
          <a:bodyPr lIns="18000" tIns="7200" rIns="18000" bIns="7200"/>
          <a:lstStyle/>
          <a:p>
            <a:pPr>
              <a:lnSpc>
                <a:spcPct val="70000"/>
              </a:lnSpc>
            </a:pPr>
            <a:r>
              <a:rPr lang="ru-RU" sz="2200" b="1">
                <a:solidFill>
                  <a:schemeClr val="tx1"/>
                </a:solidFill>
                <a:cs typeface="Times New Roman" pitchFamily="18" charset="0"/>
              </a:rPr>
              <a:t>Индикация комбинационны</a:t>
            </a:r>
            <a:r>
              <a:rPr lang="ru-RU" sz="2200" b="1">
                <a:solidFill>
                  <a:schemeClr val="tx1"/>
                </a:solidFill>
              </a:rPr>
              <a:t>х</a:t>
            </a:r>
            <a:r>
              <a:rPr lang="ru-RU" sz="2200" b="1">
                <a:solidFill>
                  <a:schemeClr val="tx1"/>
                </a:solidFill>
                <a:cs typeface="Times New Roman" pitchFamily="18" charset="0"/>
              </a:rPr>
              <a:t> схем</a:t>
            </a:r>
            <a:endParaRPr lang="ru-RU" sz="2200" b="1">
              <a:solidFill>
                <a:schemeClr val="tx1"/>
              </a:solidFill>
            </a:endParaRPr>
          </a:p>
        </p:txBody>
      </p:sp>
      <p:graphicFrame>
        <p:nvGraphicFramePr>
          <p:cNvPr id="65575" name="Object 39"/>
          <p:cNvGraphicFramePr>
            <a:graphicFrameLocks noChangeAspect="1"/>
          </p:cNvGraphicFramePr>
          <p:nvPr/>
        </p:nvGraphicFramePr>
        <p:xfrm>
          <a:off x="1066800" y="1466850"/>
          <a:ext cx="7315200" cy="4324350"/>
        </p:xfrm>
        <a:graphic>
          <a:graphicData uri="http://schemas.openxmlformats.org/presentationml/2006/ole">
            <p:oleObj spid="_x0000_s65575" r:id="rId4" imgW="4050792" imgH="2359152" progId="Word.Picture.8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7" name="Group 3"/>
          <p:cNvGrpSpPr>
            <a:grpSpLocks/>
          </p:cNvGrpSpPr>
          <p:nvPr/>
        </p:nvGrpSpPr>
        <p:grpSpPr bwMode="auto">
          <a:xfrm>
            <a:off x="576263" y="104775"/>
            <a:ext cx="7896225" cy="723900"/>
            <a:chOff x="362" y="66"/>
            <a:chExt cx="4975" cy="456"/>
          </a:xfrm>
        </p:grpSpPr>
        <p:sp>
          <p:nvSpPr>
            <p:cNvPr id="67588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2005</a:t>
              </a:r>
            </a:p>
          </p:txBody>
        </p:sp>
        <p:sp>
          <p:nvSpPr>
            <p:cNvPr id="67589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0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591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592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25908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grpSp>
        <p:nvGrpSpPr>
          <p:cNvPr id="67696" name="Group 112"/>
          <p:cNvGrpSpPr>
            <a:grpSpLocks/>
          </p:cNvGrpSpPr>
          <p:nvPr/>
        </p:nvGrpSpPr>
        <p:grpSpPr bwMode="auto">
          <a:xfrm>
            <a:off x="914400" y="1828800"/>
            <a:ext cx="7696200" cy="4572000"/>
            <a:chOff x="576" y="1152"/>
            <a:chExt cx="4848" cy="2880"/>
          </a:xfrm>
        </p:grpSpPr>
        <p:sp>
          <p:nvSpPr>
            <p:cNvPr id="67623" name="Text Box 39"/>
            <p:cNvSpPr txBox="1">
              <a:spLocks noChangeArrowheads="1"/>
            </p:cNvSpPr>
            <p:nvPr/>
          </p:nvSpPr>
          <p:spPr bwMode="auto">
            <a:xfrm>
              <a:off x="576" y="3073"/>
              <a:ext cx="828" cy="388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>
                <a:lnSpc>
                  <a:spcPct val="80000"/>
                </a:lnSpc>
                <a:spcBef>
                  <a:spcPts val="600"/>
                </a:spcBef>
              </a:pPr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Рабочая фаза </a:t>
              </a:r>
            </a:p>
            <a:p>
              <a:pPr eaLnBrk="0" hangingPunct="0">
                <a:lnSpc>
                  <a:spcPct val="80000"/>
                </a:lnSpc>
              </a:pPr>
              <a:endParaRPr lang="ru-RU" sz="2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7624" name="Text Box 40"/>
            <p:cNvSpPr txBox="1">
              <a:spLocks noChangeArrowheads="1"/>
            </p:cNvSpPr>
            <p:nvPr/>
          </p:nvSpPr>
          <p:spPr bwMode="auto">
            <a:xfrm>
              <a:off x="576" y="3598"/>
              <a:ext cx="828" cy="434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Фаза 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спейсера</a:t>
              </a:r>
            </a:p>
          </p:txBody>
        </p:sp>
        <p:sp>
          <p:nvSpPr>
            <p:cNvPr id="67625" name="Text Box 41"/>
            <p:cNvSpPr txBox="1">
              <a:spLocks noChangeArrowheads="1"/>
            </p:cNvSpPr>
            <p:nvPr/>
          </p:nvSpPr>
          <p:spPr bwMode="auto">
            <a:xfrm>
              <a:off x="2759" y="2429"/>
              <a:ext cx="545" cy="219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QB(1)</a:t>
              </a:r>
            </a:p>
          </p:txBody>
        </p:sp>
        <p:sp>
          <p:nvSpPr>
            <p:cNvPr id="67626" name="Line 42"/>
            <p:cNvSpPr>
              <a:spLocks noChangeShapeType="1"/>
            </p:cNvSpPr>
            <p:nvPr/>
          </p:nvSpPr>
          <p:spPr bwMode="auto">
            <a:xfrm flipH="1">
              <a:off x="1771" y="1402"/>
              <a:ext cx="633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27" name="Line 43"/>
            <p:cNvSpPr>
              <a:spLocks noChangeShapeType="1"/>
            </p:cNvSpPr>
            <p:nvPr/>
          </p:nvSpPr>
          <p:spPr bwMode="auto">
            <a:xfrm flipH="1">
              <a:off x="2238" y="1672"/>
              <a:ext cx="16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28" name="Text Box 44"/>
            <p:cNvSpPr txBox="1">
              <a:spLocks noChangeArrowheads="1"/>
            </p:cNvSpPr>
            <p:nvPr/>
          </p:nvSpPr>
          <p:spPr bwMode="auto">
            <a:xfrm>
              <a:off x="2404" y="2176"/>
              <a:ext cx="294" cy="487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</a:rPr>
                <a:t>&amp;</a:t>
              </a:r>
            </a:p>
          </p:txBody>
        </p:sp>
        <p:sp>
          <p:nvSpPr>
            <p:cNvPr id="67629" name="Line 45"/>
            <p:cNvSpPr>
              <a:spLocks noChangeShapeType="1"/>
            </p:cNvSpPr>
            <p:nvPr/>
          </p:nvSpPr>
          <p:spPr bwMode="auto">
            <a:xfrm>
              <a:off x="2698" y="1538"/>
              <a:ext cx="195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0" name="Line 46"/>
            <p:cNvSpPr>
              <a:spLocks noChangeShapeType="1"/>
            </p:cNvSpPr>
            <p:nvPr/>
          </p:nvSpPr>
          <p:spPr bwMode="auto">
            <a:xfrm flipV="1">
              <a:off x="2691" y="2429"/>
              <a:ext cx="22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1" name="Line 47"/>
            <p:cNvSpPr>
              <a:spLocks noChangeShapeType="1"/>
            </p:cNvSpPr>
            <p:nvPr/>
          </p:nvSpPr>
          <p:spPr bwMode="auto">
            <a:xfrm flipH="1">
              <a:off x="2238" y="1907"/>
              <a:ext cx="662" cy="18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2" name="Line 48"/>
            <p:cNvSpPr>
              <a:spLocks noChangeShapeType="1"/>
            </p:cNvSpPr>
            <p:nvPr/>
          </p:nvSpPr>
          <p:spPr bwMode="auto">
            <a:xfrm>
              <a:off x="2238" y="1907"/>
              <a:ext cx="662" cy="18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3" name="Line 49"/>
            <p:cNvSpPr>
              <a:spLocks noChangeShapeType="1"/>
            </p:cNvSpPr>
            <p:nvPr/>
          </p:nvSpPr>
          <p:spPr bwMode="auto">
            <a:xfrm>
              <a:off x="2238" y="1672"/>
              <a:ext cx="0" cy="23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4" name="Line 50"/>
            <p:cNvSpPr>
              <a:spLocks noChangeShapeType="1"/>
            </p:cNvSpPr>
            <p:nvPr/>
          </p:nvSpPr>
          <p:spPr bwMode="auto">
            <a:xfrm flipH="1">
              <a:off x="2238" y="2310"/>
              <a:ext cx="16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5" name="Line 51"/>
            <p:cNvSpPr>
              <a:spLocks noChangeShapeType="1"/>
            </p:cNvSpPr>
            <p:nvPr/>
          </p:nvSpPr>
          <p:spPr bwMode="auto">
            <a:xfrm flipH="1">
              <a:off x="1734" y="2530"/>
              <a:ext cx="68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6" name="Line 52"/>
            <p:cNvSpPr>
              <a:spLocks noChangeShapeType="1"/>
            </p:cNvSpPr>
            <p:nvPr/>
          </p:nvSpPr>
          <p:spPr bwMode="auto">
            <a:xfrm>
              <a:off x="2900" y="1538"/>
              <a:ext cx="0" cy="36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7" name="Line 53"/>
            <p:cNvSpPr>
              <a:spLocks noChangeShapeType="1"/>
            </p:cNvSpPr>
            <p:nvPr/>
          </p:nvSpPr>
          <p:spPr bwMode="auto">
            <a:xfrm>
              <a:off x="2900" y="2090"/>
              <a:ext cx="0" cy="35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oval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8" name="Line 54"/>
            <p:cNvSpPr>
              <a:spLocks noChangeShapeType="1"/>
            </p:cNvSpPr>
            <p:nvPr/>
          </p:nvSpPr>
          <p:spPr bwMode="auto">
            <a:xfrm>
              <a:off x="2238" y="2090"/>
              <a:ext cx="0" cy="22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9" name="Oval 55"/>
            <p:cNvSpPr>
              <a:spLocks noChangeArrowheads="1"/>
            </p:cNvSpPr>
            <p:nvPr/>
          </p:nvSpPr>
          <p:spPr bwMode="auto">
            <a:xfrm>
              <a:off x="2661" y="2396"/>
              <a:ext cx="74" cy="6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640" name="Group 56"/>
            <p:cNvGrpSpPr>
              <a:grpSpLocks/>
            </p:cNvGrpSpPr>
            <p:nvPr/>
          </p:nvGrpSpPr>
          <p:grpSpPr bwMode="auto">
            <a:xfrm>
              <a:off x="2404" y="1286"/>
              <a:ext cx="331" cy="487"/>
              <a:chOff x="6216" y="1904"/>
              <a:chExt cx="504" cy="812"/>
            </a:xfrm>
          </p:grpSpPr>
          <p:sp>
            <p:nvSpPr>
              <p:cNvPr id="67641" name="Text Box 57"/>
              <p:cNvSpPr txBox="1">
                <a:spLocks noChangeArrowheads="1"/>
              </p:cNvSpPr>
              <p:nvPr/>
            </p:nvSpPr>
            <p:spPr bwMode="auto">
              <a:xfrm>
                <a:off x="6216" y="1904"/>
                <a:ext cx="448" cy="812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ru-RU" sz="2000">
                    <a:solidFill>
                      <a:schemeClr val="tx1"/>
                    </a:solidFill>
                    <a:latin typeface="Times New Roman" pitchFamily="18" charset="0"/>
                  </a:rPr>
                  <a:t>&amp;</a:t>
                </a:r>
              </a:p>
            </p:txBody>
          </p:sp>
          <p:sp>
            <p:nvSpPr>
              <p:cNvPr id="67642" name="Oval 58"/>
              <p:cNvSpPr>
                <a:spLocks noChangeArrowheads="1"/>
              </p:cNvSpPr>
              <p:nvPr/>
            </p:nvSpPr>
            <p:spPr bwMode="auto">
              <a:xfrm>
                <a:off x="6608" y="226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643" name="Line 59"/>
            <p:cNvSpPr>
              <a:spLocks noChangeShapeType="1"/>
            </p:cNvSpPr>
            <p:nvPr/>
          </p:nvSpPr>
          <p:spPr bwMode="auto">
            <a:xfrm>
              <a:off x="2900" y="1907"/>
              <a:ext cx="70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44" name="Line 60"/>
            <p:cNvSpPr>
              <a:spLocks noChangeShapeType="1"/>
            </p:cNvSpPr>
            <p:nvPr/>
          </p:nvSpPr>
          <p:spPr bwMode="auto">
            <a:xfrm>
              <a:off x="2900" y="2090"/>
              <a:ext cx="69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45" name="Line 61"/>
            <p:cNvSpPr>
              <a:spLocks noChangeShapeType="1"/>
            </p:cNvSpPr>
            <p:nvPr/>
          </p:nvSpPr>
          <p:spPr bwMode="auto">
            <a:xfrm>
              <a:off x="4052" y="1991"/>
              <a:ext cx="478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646" name="Group 62"/>
            <p:cNvGrpSpPr>
              <a:grpSpLocks/>
            </p:cNvGrpSpPr>
            <p:nvPr/>
          </p:nvGrpSpPr>
          <p:grpSpPr bwMode="auto">
            <a:xfrm>
              <a:off x="3595" y="1672"/>
              <a:ext cx="471" cy="638"/>
              <a:chOff x="9028" y="5317"/>
              <a:chExt cx="718" cy="1064"/>
            </a:xfrm>
          </p:grpSpPr>
          <p:grpSp>
            <p:nvGrpSpPr>
              <p:cNvPr id="67647" name="Group 63"/>
              <p:cNvGrpSpPr>
                <a:grpSpLocks/>
              </p:cNvGrpSpPr>
              <p:nvPr/>
            </p:nvGrpSpPr>
            <p:grpSpPr bwMode="auto">
              <a:xfrm>
                <a:off x="9037" y="5317"/>
                <a:ext cx="709" cy="1064"/>
                <a:chOff x="6216" y="1904"/>
                <a:chExt cx="504" cy="812"/>
              </a:xfrm>
            </p:grpSpPr>
            <p:sp>
              <p:nvSpPr>
                <p:cNvPr id="6764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6216" y="1904"/>
                  <a:ext cx="448" cy="812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8000" rIns="18000"/>
                <a:lstStyle/>
                <a:p>
                  <a:pPr eaLnBrk="0" hangingPunct="0"/>
                  <a:r>
                    <a:rPr lang="ru-RU" sz="2000">
                      <a:solidFill>
                        <a:schemeClr val="tx1"/>
                      </a:solidFill>
                      <a:latin typeface="Times New Roman" pitchFamily="18" charset="0"/>
                    </a:rPr>
                    <a:t>&amp;   1</a:t>
                  </a:r>
                </a:p>
                <a:p>
                  <a:pPr eaLnBrk="0" hangingPunct="0"/>
                  <a:endParaRPr lang="ru-RU" sz="2000">
                    <a:solidFill>
                      <a:schemeClr val="tx1"/>
                    </a:solidFill>
                    <a:latin typeface="Times New Roman" pitchFamily="18" charset="0"/>
                  </a:endParaRPr>
                </a:p>
                <a:p>
                  <a:pPr eaLnBrk="0" hangingPunct="0"/>
                  <a:r>
                    <a:rPr lang="ru-RU" sz="2000">
                      <a:solidFill>
                        <a:schemeClr val="tx1"/>
                      </a:solidFill>
                      <a:latin typeface="Times New Roman" pitchFamily="18" charset="0"/>
                    </a:rPr>
                    <a:t>&amp;</a:t>
                  </a:r>
                </a:p>
              </p:txBody>
            </p:sp>
            <p:sp>
              <p:nvSpPr>
                <p:cNvPr id="67649" name="Oval 65"/>
                <p:cNvSpPr>
                  <a:spLocks noChangeArrowheads="1"/>
                </p:cNvSpPr>
                <p:nvPr/>
              </p:nvSpPr>
              <p:spPr bwMode="auto">
                <a:xfrm>
                  <a:off x="6608" y="2268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18000" rIns="18000"/>
                <a:lstStyle/>
                <a:p>
                  <a:endParaRPr lang="ru-RU"/>
                </a:p>
              </p:txBody>
            </p:sp>
          </p:grpSp>
          <p:sp>
            <p:nvSpPr>
              <p:cNvPr id="67650" name="Line 66"/>
              <p:cNvSpPr>
                <a:spLocks noChangeShapeType="1"/>
              </p:cNvSpPr>
              <p:nvPr/>
            </p:nvSpPr>
            <p:spPr bwMode="auto">
              <a:xfrm>
                <a:off x="9289" y="5317"/>
                <a:ext cx="0" cy="106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51" name="Line 67"/>
              <p:cNvSpPr>
                <a:spLocks noChangeShapeType="1"/>
              </p:cNvSpPr>
              <p:nvPr/>
            </p:nvSpPr>
            <p:spPr bwMode="auto">
              <a:xfrm>
                <a:off x="9028" y="5846"/>
                <a:ext cx="261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652" name="Line 68"/>
            <p:cNvSpPr>
              <a:spLocks noChangeShapeType="1"/>
            </p:cNvSpPr>
            <p:nvPr/>
          </p:nvSpPr>
          <p:spPr bwMode="auto">
            <a:xfrm flipV="1">
              <a:off x="2238" y="1152"/>
              <a:ext cx="0" cy="2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oval" w="sm" len="sm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53" name="Line 69"/>
            <p:cNvSpPr>
              <a:spLocks noChangeShapeType="1"/>
            </p:cNvSpPr>
            <p:nvPr/>
          </p:nvSpPr>
          <p:spPr bwMode="auto">
            <a:xfrm>
              <a:off x="2238" y="2536"/>
              <a:ext cx="0" cy="26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oval" w="sm" len="sm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54" name="Line 70"/>
            <p:cNvSpPr>
              <a:spLocks noChangeShapeType="1"/>
            </p:cNvSpPr>
            <p:nvPr/>
          </p:nvSpPr>
          <p:spPr bwMode="auto">
            <a:xfrm>
              <a:off x="2238" y="1152"/>
              <a:ext cx="112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55" name="Line 71"/>
            <p:cNvSpPr>
              <a:spLocks noChangeShapeType="1"/>
            </p:cNvSpPr>
            <p:nvPr/>
          </p:nvSpPr>
          <p:spPr bwMode="auto">
            <a:xfrm>
              <a:off x="3366" y="1159"/>
              <a:ext cx="0" cy="5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56" name="Line 72"/>
            <p:cNvSpPr>
              <a:spLocks noChangeShapeType="1"/>
            </p:cNvSpPr>
            <p:nvPr/>
          </p:nvSpPr>
          <p:spPr bwMode="auto">
            <a:xfrm>
              <a:off x="3366" y="1756"/>
              <a:ext cx="2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57" name="Line 73"/>
            <p:cNvSpPr>
              <a:spLocks noChangeShapeType="1"/>
            </p:cNvSpPr>
            <p:nvPr/>
          </p:nvSpPr>
          <p:spPr bwMode="auto">
            <a:xfrm>
              <a:off x="3366" y="2226"/>
              <a:ext cx="2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58" name="Line 74"/>
            <p:cNvSpPr>
              <a:spLocks noChangeShapeType="1"/>
            </p:cNvSpPr>
            <p:nvPr/>
          </p:nvSpPr>
          <p:spPr bwMode="auto">
            <a:xfrm>
              <a:off x="3366" y="2226"/>
              <a:ext cx="0" cy="57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59" name="Line 75"/>
            <p:cNvSpPr>
              <a:spLocks noChangeShapeType="1"/>
            </p:cNvSpPr>
            <p:nvPr/>
          </p:nvSpPr>
          <p:spPr bwMode="auto">
            <a:xfrm>
              <a:off x="2244" y="2797"/>
              <a:ext cx="112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60" name="Text Box 76"/>
            <p:cNvSpPr txBox="1">
              <a:spLocks noChangeArrowheads="1"/>
            </p:cNvSpPr>
            <p:nvPr/>
          </p:nvSpPr>
          <p:spPr bwMode="auto">
            <a:xfrm>
              <a:off x="1440" y="1171"/>
              <a:ext cx="496" cy="218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S(1)</a:t>
              </a:r>
            </a:p>
          </p:txBody>
        </p:sp>
        <p:sp>
          <p:nvSpPr>
            <p:cNvPr id="67661" name="Text Box 77"/>
            <p:cNvSpPr txBox="1">
              <a:spLocks noChangeArrowheads="1"/>
            </p:cNvSpPr>
            <p:nvPr/>
          </p:nvSpPr>
          <p:spPr bwMode="auto">
            <a:xfrm>
              <a:off x="1477" y="2312"/>
              <a:ext cx="496" cy="218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R(1)</a:t>
              </a:r>
            </a:p>
          </p:txBody>
        </p:sp>
        <p:sp>
          <p:nvSpPr>
            <p:cNvPr id="67662" name="Text Box 78"/>
            <p:cNvSpPr txBox="1">
              <a:spLocks noChangeArrowheads="1"/>
            </p:cNvSpPr>
            <p:nvPr/>
          </p:nvSpPr>
          <p:spPr bwMode="auto">
            <a:xfrm>
              <a:off x="2743" y="1282"/>
              <a:ext cx="496" cy="218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Q(0)</a:t>
              </a:r>
            </a:p>
          </p:txBody>
        </p:sp>
        <p:sp>
          <p:nvSpPr>
            <p:cNvPr id="67663" name="Text Box 79"/>
            <p:cNvSpPr txBox="1">
              <a:spLocks noChangeArrowheads="1"/>
            </p:cNvSpPr>
            <p:nvPr/>
          </p:nvSpPr>
          <p:spPr bwMode="auto">
            <a:xfrm>
              <a:off x="4129" y="1718"/>
              <a:ext cx="534" cy="218"/>
            </a:xfrm>
            <a:prstGeom prst="rect">
              <a:avLst/>
            </a:prstGeom>
            <a:solidFill>
              <a:srgbClr val="FFFFFF"/>
            </a:solidFill>
            <a:ln w="1587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2000" b="1">
                  <a:solidFill>
                    <a:schemeClr val="tx1"/>
                  </a:solidFill>
                  <a:latin typeface="Times New Roman" pitchFamily="18" charset="0"/>
                </a:rPr>
                <a:t>I(0)</a:t>
              </a:r>
            </a:p>
          </p:txBody>
        </p:sp>
        <p:grpSp>
          <p:nvGrpSpPr>
            <p:cNvPr id="67664" name="Group 80"/>
            <p:cNvGrpSpPr>
              <a:grpSpLocks/>
            </p:cNvGrpSpPr>
            <p:nvPr/>
          </p:nvGrpSpPr>
          <p:grpSpPr bwMode="auto">
            <a:xfrm>
              <a:off x="1096" y="3097"/>
              <a:ext cx="4267" cy="839"/>
              <a:chOff x="2492" y="8176"/>
              <a:chExt cx="6496" cy="1400"/>
            </a:xfrm>
          </p:grpSpPr>
          <p:grpSp>
            <p:nvGrpSpPr>
              <p:cNvPr id="67665" name="Group 81"/>
              <p:cNvGrpSpPr>
                <a:grpSpLocks/>
              </p:cNvGrpSpPr>
              <p:nvPr/>
            </p:nvGrpSpPr>
            <p:grpSpPr bwMode="auto">
              <a:xfrm>
                <a:off x="3024" y="8176"/>
                <a:ext cx="980" cy="560"/>
                <a:chOff x="3024" y="8064"/>
                <a:chExt cx="980" cy="560"/>
              </a:xfrm>
            </p:grpSpPr>
            <p:sp>
              <p:nvSpPr>
                <p:cNvPr id="67666" name="Oval 82"/>
                <p:cNvSpPr>
                  <a:spLocks noChangeArrowheads="1"/>
                </p:cNvSpPr>
                <p:nvPr/>
              </p:nvSpPr>
              <p:spPr bwMode="auto">
                <a:xfrm>
                  <a:off x="3024" y="8064"/>
                  <a:ext cx="980" cy="560"/>
                </a:xfrm>
                <a:prstGeom prst="ellipse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67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360" y="8176"/>
                  <a:ext cx="420" cy="308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noFill/>
                  <a:miter lim="800000"/>
                  <a:headEnd/>
                  <a:tailEnd/>
                </a:ln>
                <a:effectLst/>
              </p:spPr>
              <p:txBody>
                <a:bodyPr lIns="18000" tIns="10800" rIns="18000" bIns="10800"/>
                <a:lstStyle/>
                <a:p>
                  <a:pPr eaLnBrk="0" hangingPunct="0"/>
                  <a:r>
                    <a:rPr lang="ru-RU" sz="2000" b="1">
                      <a:solidFill>
                        <a:schemeClr val="tx1"/>
                      </a:solidFill>
                      <a:latin typeface="Times New Roman" pitchFamily="18" charset="0"/>
                    </a:rPr>
                    <a:t>S-</a:t>
                  </a:r>
                </a:p>
              </p:txBody>
            </p:sp>
          </p:grpSp>
          <p:grpSp>
            <p:nvGrpSpPr>
              <p:cNvPr id="67668" name="Group 84"/>
              <p:cNvGrpSpPr>
                <a:grpSpLocks/>
              </p:cNvGrpSpPr>
              <p:nvPr/>
            </p:nvGrpSpPr>
            <p:grpSpPr bwMode="auto">
              <a:xfrm>
                <a:off x="4536" y="8176"/>
                <a:ext cx="980" cy="560"/>
                <a:chOff x="3024" y="8064"/>
                <a:chExt cx="980" cy="560"/>
              </a:xfrm>
            </p:grpSpPr>
            <p:sp>
              <p:nvSpPr>
                <p:cNvPr id="67669" name="Oval 85"/>
                <p:cNvSpPr>
                  <a:spLocks noChangeArrowheads="1"/>
                </p:cNvSpPr>
                <p:nvPr/>
              </p:nvSpPr>
              <p:spPr bwMode="auto">
                <a:xfrm>
                  <a:off x="3024" y="8064"/>
                  <a:ext cx="980" cy="560"/>
                </a:xfrm>
                <a:prstGeom prst="ellipse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70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3360" y="8176"/>
                  <a:ext cx="420" cy="308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noFill/>
                  <a:miter lim="800000"/>
                  <a:headEnd/>
                  <a:tailEnd/>
                </a:ln>
                <a:effectLst/>
              </p:spPr>
              <p:txBody>
                <a:bodyPr lIns="18000" tIns="10800" rIns="18000" bIns="10800"/>
                <a:lstStyle/>
                <a:p>
                  <a:pPr eaLnBrk="0" hangingPunct="0"/>
                  <a:r>
                    <a:rPr lang="ru-RU" sz="2000" b="1">
                      <a:solidFill>
                        <a:schemeClr val="tx1"/>
                      </a:solidFill>
                      <a:latin typeface="Times New Roman" pitchFamily="18" charset="0"/>
                    </a:rPr>
                    <a:t>Q+</a:t>
                  </a:r>
                </a:p>
              </p:txBody>
            </p:sp>
          </p:grpSp>
          <p:sp>
            <p:nvSpPr>
              <p:cNvPr id="67671" name="Line 87"/>
              <p:cNvSpPr>
                <a:spLocks noChangeShapeType="1"/>
              </p:cNvSpPr>
              <p:nvPr/>
            </p:nvSpPr>
            <p:spPr bwMode="auto">
              <a:xfrm>
                <a:off x="4004" y="8456"/>
                <a:ext cx="5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72" name="Line 88"/>
              <p:cNvSpPr>
                <a:spLocks noChangeShapeType="1"/>
              </p:cNvSpPr>
              <p:nvPr/>
            </p:nvSpPr>
            <p:spPr bwMode="auto">
              <a:xfrm>
                <a:off x="5516" y="8456"/>
                <a:ext cx="5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7673" name="Group 89"/>
              <p:cNvGrpSpPr>
                <a:grpSpLocks/>
              </p:cNvGrpSpPr>
              <p:nvPr/>
            </p:nvGrpSpPr>
            <p:grpSpPr bwMode="auto">
              <a:xfrm>
                <a:off x="6076" y="8176"/>
                <a:ext cx="980" cy="560"/>
                <a:chOff x="6076" y="8064"/>
                <a:chExt cx="980" cy="560"/>
              </a:xfrm>
            </p:grpSpPr>
            <p:sp>
              <p:nvSpPr>
                <p:cNvPr id="67674" name="Oval 90"/>
                <p:cNvSpPr>
                  <a:spLocks noChangeArrowheads="1"/>
                </p:cNvSpPr>
                <p:nvPr/>
              </p:nvSpPr>
              <p:spPr bwMode="auto">
                <a:xfrm>
                  <a:off x="6076" y="8064"/>
                  <a:ext cx="980" cy="560"/>
                </a:xfrm>
                <a:prstGeom prst="ellipse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75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6328" y="8176"/>
                  <a:ext cx="560" cy="308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noFill/>
                  <a:miter lim="800000"/>
                  <a:headEnd/>
                  <a:tailEnd/>
                </a:ln>
                <a:effectLst/>
              </p:spPr>
              <p:txBody>
                <a:bodyPr lIns="18000" tIns="10800" rIns="18000" bIns="10800"/>
                <a:lstStyle/>
                <a:p>
                  <a:pPr eaLnBrk="0" hangingPunct="0"/>
                  <a:r>
                    <a:rPr lang="ru-RU" sz="2000" b="1">
                      <a:solidFill>
                        <a:schemeClr val="tx1"/>
                      </a:solidFill>
                      <a:latin typeface="Times New Roman" pitchFamily="18" charset="0"/>
                    </a:rPr>
                    <a:t>QB</a:t>
                  </a:r>
                  <a:r>
                    <a:rPr lang="ru-RU" sz="2000">
                      <a:solidFill>
                        <a:schemeClr val="tx1"/>
                      </a:solidFill>
                      <a:latin typeface="Times New Roman" pitchFamily="18" charset="0"/>
                    </a:rPr>
                    <a:t>-</a:t>
                  </a:r>
                </a:p>
              </p:txBody>
            </p:sp>
          </p:grpSp>
          <p:sp>
            <p:nvSpPr>
              <p:cNvPr id="67676" name="Line 92"/>
              <p:cNvSpPr>
                <a:spLocks noChangeShapeType="1"/>
              </p:cNvSpPr>
              <p:nvPr/>
            </p:nvSpPr>
            <p:spPr bwMode="auto">
              <a:xfrm>
                <a:off x="7028" y="8456"/>
                <a:ext cx="5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7677" name="Group 93"/>
              <p:cNvGrpSpPr>
                <a:grpSpLocks/>
              </p:cNvGrpSpPr>
              <p:nvPr/>
            </p:nvGrpSpPr>
            <p:grpSpPr bwMode="auto">
              <a:xfrm>
                <a:off x="7588" y="8176"/>
                <a:ext cx="980" cy="560"/>
                <a:chOff x="3024" y="8064"/>
                <a:chExt cx="980" cy="560"/>
              </a:xfrm>
            </p:grpSpPr>
            <p:sp>
              <p:nvSpPr>
                <p:cNvPr id="67678" name="Oval 94"/>
                <p:cNvSpPr>
                  <a:spLocks noChangeArrowheads="1"/>
                </p:cNvSpPr>
                <p:nvPr/>
              </p:nvSpPr>
              <p:spPr bwMode="auto">
                <a:xfrm>
                  <a:off x="3024" y="8064"/>
                  <a:ext cx="980" cy="560"/>
                </a:xfrm>
                <a:prstGeom prst="ellipse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79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3360" y="8176"/>
                  <a:ext cx="420" cy="308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noFill/>
                  <a:miter lim="800000"/>
                  <a:headEnd/>
                  <a:tailEnd/>
                </a:ln>
                <a:effectLst/>
              </p:spPr>
              <p:txBody>
                <a:bodyPr lIns="18000" tIns="10800" rIns="18000" bIns="10800"/>
                <a:lstStyle/>
                <a:p>
                  <a:pPr eaLnBrk="0" hangingPunct="0"/>
                  <a:r>
                    <a:rPr lang="ru-RU" sz="2000" b="1">
                      <a:solidFill>
                        <a:schemeClr val="tx1"/>
                      </a:solidFill>
                      <a:latin typeface="Times New Roman" pitchFamily="18" charset="0"/>
                    </a:rPr>
                    <a:t>I+</a:t>
                  </a:r>
                </a:p>
              </p:txBody>
            </p:sp>
          </p:grpSp>
          <p:sp>
            <p:nvSpPr>
              <p:cNvPr id="67680" name="Line 96"/>
              <p:cNvSpPr>
                <a:spLocks noChangeShapeType="1"/>
              </p:cNvSpPr>
              <p:nvPr/>
            </p:nvSpPr>
            <p:spPr bwMode="auto">
              <a:xfrm>
                <a:off x="8568" y="8456"/>
                <a:ext cx="42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81" name="Line 97"/>
              <p:cNvSpPr>
                <a:spLocks noChangeShapeType="1"/>
              </p:cNvSpPr>
              <p:nvPr/>
            </p:nvSpPr>
            <p:spPr bwMode="auto">
              <a:xfrm>
                <a:off x="8988" y="8456"/>
                <a:ext cx="0" cy="84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7682" name="Group 98"/>
              <p:cNvGrpSpPr>
                <a:grpSpLocks/>
              </p:cNvGrpSpPr>
              <p:nvPr/>
            </p:nvGrpSpPr>
            <p:grpSpPr bwMode="auto">
              <a:xfrm>
                <a:off x="6832" y="8988"/>
                <a:ext cx="980" cy="560"/>
                <a:chOff x="3024" y="8064"/>
                <a:chExt cx="980" cy="560"/>
              </a:xfrm>
            </p:grpSpPr>
            <p:sp>
              <p:nvSpPr>
                <p:cNvPr id="67683" name="Oval 99"/>
                <p:cNvSpPr>
                  <a:spLocks noChangeArrowheads="1"/>
                </p:cNvSpPr>
                <p:nvPr/>
              </p:nvSpPr>
              <p:spPr bwMode="auto">
                <a:xfrm>
                  <a:off x="3024" y="8064"/>
                  <a:ext cx="980" cy="560"/>
                </a:xfrm>
                <a:prstGeom prst="ellipse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84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3360" y="8176"/>
                  <a:ext cx="420" cy="308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noFill/>
                  <a:miter lim="800000"/>
                  <a:headEnd/>
                  <a:tailEnd/>
                </a:ln>
                <a:effectLst/>
              </p:spPr>
              <p:txBody>
                <a:bodyPr lIns="18000" tIns="10800" rIns="18000" bIns="10800"/>
                <a:lstStyle/>
                <a:p>
                  <a:pPr eaLnBrk="0" hangingPunct="0"/>
                  <a:r>
                    <a:rPr lang="ru-RU" sz="2000" b="1">
                      <a:solidFill>
                        <a:schemeClr val="tx1"/>
                      </a:solidFill>
                      <a:latin typeface="Times New Roman" pitchFamily="18" charset="0"/>
                    </a:rPr>
                    <a:t>S+</a:t>
                  </a:r>
                </a:p>
              </p:txBody>
            </p:sp>
          </p:grpSp>
          <p:sp>
            <p:nvSpPr>
              <p:cNvPr id="67685" name="Line 101"/>
              <p:cNvSpPr>
                <a:spLocks noChangeShapeType="1"/>
              </p:cNvSpPr>
              <p:nvPr/>
            </p:nvSpPr>
            <p:spPr bwMode="auto">
              <a:xfrm flipH="1">
                <a:off x="7812" y="9296"/>
                <a:ext cx="1176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86" name="Line 102"/>
              <p:cNvSpPr>
                <a:spLocks noChangeShapeType="1"/>
              </p:cNvSpPr>
              <p:nvPr/>
            </p:nvSpPr>
            <p:spPr bwMode="auto">
              <a:xfrm flipH="1">
                <a:off x="6300" y="9296"/>
                <a:ext cx="532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7687" name="Group 103"/>
              <p:cNvGrpSpPr>
                <a:grpSpLocks/>
              </p:cNvGrpSpPr>
              <p:nvPr/>
            </p:nvGrpSpPr>
            <p:grpSpPr bwMode="auto">
              <a:xfrm>
                <a:off x="5320" y="9016"/>
                <a:ext cx="980" cy="560"/>
                <a:chOff x="3024" y="8064"/>
                <a:chExt cx="980" cy="560"/>
              </a:xfrm>
            </p:grpSpPr>
            <p:sp>
              <p:nvSpPr>
                <p:cNvPr id="67688" name="Oval 104"/>
                <p:cNvSpPr>
                  <a:spLocks noChangeArrowheads="1"/>
                </p:cNvSpPr>
                <p:nvPr/>
              </p:nvSpPr>
              <p:spPr bwMode="auto">
                <a:xfrm>
                  <a:off x="3024" y="8064"/>
                  <a:ext cx="980" cy="560"/>
                </a:xfrm>
                <a:prstGeom prst="ellipse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89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3360" y="8176"/>
                  <a:ext cx="420" cy="308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noFill/>
                  <a:miter lim="800000"/>
                  <a:headEnd/>
                  <a:tailEnd/>
                </a:ln>
                <a:effectLst/>
              </p:spPr>
              <p:txBody>
                <a:bodyPr lIns="18000" tIns="10800" rIns="18000" bIns="10800"/>
                <a:lstStyle/>
                <a:p>
                  <a:pPr eaLnBrk="0" hangingPunct="0"/>
                  <a:r>
                    <a:rPr lang="ru-RU" sz="2000" b="1">
                      <a:solidFill>
                        <a:schemeClr val="tx1"/>
                      </a:solidFill>
                      <a:latin typeface="Times New Roman" pitchFamily="18" charset="0"/>
                    </a:rPr>
                    <a:t>I-</a:t>
                  </a:r>
                </a:p>
              </p:txBody>
            </p:sp>
          </p:grpSp>
          <p:sp>
            <p:nvSpPr>
              <p:cNvPr id="67690" name="Line 106"/>
              <p:cNvSpPr>
                <a:spLocks noChangeShapeType="1"/>
              </p:cNvSpPr>
              <p:nvPr/>
            </p:nvSpPr>
            <p:spPr bwMode="auto">
              <a:xfrm flipH="1">
                <a:off x="2492" y="9324"/>
                <a:ext cx="2828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91" name="Line 107"/>
              <p:cNvSpPr>
                <a:spLocks noChangeShapeType="1"/>
              </p:cNvSpPr>
              <p:nvPr/>
            </p:nvSpPr>
            <p:spPr bwMode="auto">
              <a:xfrm>
                <a:off x="2492" y="8484"/>
                <a:ext cx="5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92" name="Line 108"/>
              <p:cNvSpPr>
                <a:spLocks noChangeShapeType="1"/>
              </p:cNvSpPr>
              <p:nvPr/>
            </p:nvSpPr>
            <p:spPr bwMode="auto">
              <a:xfrm>
                <a:off x="2492" y="8484"/>
                <a:ext cx="0" cy="84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693" name="Oval 109"/>
            <p:cNvSpPr>
              <a:spLocks noChangeArrowheads="1"/>
            </p:cNvSpPr>
            <p:nvPr/>
          </p:nvSpPr>
          <p:spPr bwMode="auto">
            <a:xfrm>
              <a:off x="1224" y="3248"/>
              <a:ext cx="56" cy="50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94" name="Line 110"/>
            <p:cNvSpPr>
              <a:spLocks noChangeShapeType="1"/>
            </p:cNvSpPr>
            <p:nvPr/>
          </p:nvSpPr>
          <p:spPr bwMode="auto">
            <a:xfrm>
              <a:off x="576" y="3526"/>
              <a:ext cx="4848" cy="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695" name="Rectangle 111"/>
          <p:cNvSpPr>
            <a:spLocks noGrp="1" noChangeArrowheads="1"/>
          </p:cNvSpPr>
          <p:nvPr>
            <p:ph type="title"/>
          </p:nvPr>
        </p:nvSpPr>
        <p:spPr>
          <a:xfrm>
            <a:off x="457200" y="695325"/>
            <a:ext cx="8305800" cy="676275"/>
          </a:xfrm>
          <a:noFill/>
          <a:ln/>
        </p:spPr>
        <p:txBody>
          <a:bodyPr lIns="18000" tIns="7200" rIns="18000" bIns="7200"/>
          <a:lstStyle/>
          <a:p>
            <a:pPr>
              <a:lnSpc>
                <a:spcPct val="70000"/>
              </a:lnSpc>
            </a:pPr>
            <a:r>
              <a:rPr lang="ru-RU" sz="2400" b="1" u="sng">
                <a:solidFill>
                  <a:schemeClr val="tx1"/>
                </a:solidFill>
                <a:cs typeface="Times New Roman" pitchFamily="18" charset="0"/>
              </a:rPr>
              <a:t>Индикация ячейки памяти с типом входа:</a:t>
            </a:r>
            <a:br>
              <a:rPr lang="ru-RU" sz="2400" b="1" u="sng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400" b="1" u="sng">
                <a:solidFill>
                  <a:schemeClr val="tx1"/>
                </a:solidFill>
                <a:cs typeface="Times New Roman" pitchFamily="18" charset="0"/>
              </a:rPr>
              <a:t>парафазный с единичным спейсером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000000"/>
      </a:dk1>
      <a:lt1>
        <a:srgbClr val="F6BF69"/>
      </a:lt1>
      <a:dk2>
        <a:srgbClr val="000000"/>
      </a:dk2>
      <a:lt2>
        <a:srgbClr val="EF9100"/>
      </a:lt2>
      <a:accent1>
        <a:srgbClr val="618FFD"/>
      </a:accent1>
      <a:accent2>
        <a:srgbClr val="00AE00"/>
      </a:accent2>
      <a:accent3>
        <a:srgbClr val="FADCB9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 Cyr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 Cyr" charset="-5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2286</TotalTime>
  <Pages>17</Pages>
  <Words>1345</Words>
  <Application>Microsoft Office PowerPoint</Application>
  <PresentationFormat>Экран (4:3)</PresentationFormat>
  <Paragraphs>447</Paragraphs>
  <Slides>22</Slides>
  <Notes>22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Times New Roman</vt:lpstr>
      <vt:lpstr>Times New Roman Cyr</vt:lpstr>
      <vt:lpstr>Wingdings</vt:lpstr>
      <vt:lpstr>Symbol</vt:lpstr>
      <vt:lpstr>Оформление по умолчанию</vt:lpstr>
      <vt:lpstr>Точечный рисунок</vt:lpstr>
      <vt:lpstr>Рисунок Microsoft Word</vt:lpstr>
      <vt:lpstr>Опыт разработки самосинхронного ядра микроконтроллера на базовом матричном кристалле</vt:lpstr>
      <vt:lpstr>Определение и теоретическая база ССС-схем </vt:lpstr>
      <vt:lpstr>Сравнительные достоинства самосинхронных схем и области их применения</vt:lpstr>
      <vt:lpstr>Практические следствия главных достоинств самосинхронных схем</vt:lpstr>
      <vt:lpstr>Области эксплуатации синхронных схем (S) и ССС-схем (ST)</vt:lpstr>
      <vt:lpstr>Принципиальные отличия синхронного и самосинхронного подходов</vt:lpstr>
      <vt:lpstr>Методика построения ССС-схем</vt:lpstr>
      <vt:lpstr>Индикация комбинационных схем</vt:lpstr>
      <vt:lpstr>Индикация ячейки памяти с типом входа: парафазный с единичным спейсером </vt:lpstr>
      <vt:lpstr>Форма реализации индикаторных G-триггеров для двух инфазных сигналов </vt:lpstr>
      <vt:lpstr>Сравнение характеристик синхронных и строго самосинхронных схем</vt:lpstr>
      <vt:lpstr>Библиотека функциональных элементов</vt:lpstr>
      <vt:lpstr>Тестовая ССС-схема  "Микроядро" </vt:lpstr>
      <vt:lpstr>Формирователь потока команд Микроядра </vt:lpstr>
      <vt:lpstr>Вычислитель Микроядра</vt:lpstr>
      <vt:lpstr>Функциональная схема отказоустойчивого синхронного  варианта последовательного порта </vt:lpstr>
      <vt:lpstr>Схемотехническая реализации отказоустойчивого ССС-ПП-порта </vt:lpstr>
      <vt:lpstr>Аппаратурные затраты реализации Микроядра на БМК (в вентилях БМК 5503)</vt:lpstr>
      <vt:lpstr>Процедуры выполнения команд</vt:lpstr>
      <vt:lpstr>Длительность выполнения операций  (в наносекундах)</vt:lpstr>
      <vt:lpstr>Структура комплекса САТОК </vt:lpstr>
      <vt:lpstr>Строго-самосинхронная (ССС) схемотехника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ПРОЕКТИРОВАНИЯ ССС СХЕМ РОНИС</dc:title>
  <dc:subject>Overview</dc:subject>
  <dc:creator>ИПИ РАН</dc:creator>
  <cp:lastModifiedBy>Степченков Дмитрий Юрьевич</cp:lastModifiedBy>
  <cp:revision>124</cp:revision>
  <cp:lastPrinted>2004-04-09T06:26:21Z</cp:lastPrinted>
  <dcterms:created xsi:type="dcterms:W3CDTF">1997-06-16T12:43:14Z</dcterms:created>
  <dcterms:modified xsi:type="dcterms:W3CDTF">2015-11-11T11:50:31Z</dcterms:modified>
</cp:coreProperties>
</file>