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1" r:id="rId4"/>
    <p:sldId id="259" r:id="rId5"/>
    <p:sldId id="267" r:id="rId6"/>
    <p:sldId id="260" r:id="rId7"/>
    <p:sldId id="263" r:id="rId8"/>
    <p:sldId id="262" r:id="rId9"/>
    <p:sldId id="268" r:id="rId10"/>
    <p:sldId id="271" r:id="rId11"/>
    <p:sldId id="264" r:id="rId12"/>
    <p:sldId id="270" r:id="rId13"/>
    <p:sldId id="26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10" autoAdjust="0"/>
    <p:restoredTop sz="90929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 descr="Large confetti"/>
          <p:cNvSpPr>
            <a:spLocks noChangeArrowheads="1"/>
          </p:cNvSpPr>
          <p:nvPr/>
        </p:nvSpPr>
        <p:spPr bwMode="ltGray"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ltGray"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3129" name="AutoShape 57"/>
          <p:cNvSpPr>
            <a:spLocks noChangeArrowheads="1"/>
          </p:cNvSpPr>
          <p:nvPr/>
        </p:nvSpPr>
        <p:spPr bwMode="ltGray"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3130" name="AutoShape 58"/>
          <p:cNvSpPr>
            <a:spLocks noChangeArrowheads="1"/>
          </p:cNvSpPr>
          <p:nvPr/>
        </p:nvSpPr>
        <p:spPr bwMode="ltGray"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3131" name="AutoShape 59"/>
          <p:cNvSpPr>
            <a:spLocks noChangeArrowheads="1"/>
          </p:cNvSpPr>
          <p:nvPr/>
        </p:nvSpPr>
        <p:spPr bwMode="ltGray"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3133" name="AutoShape 61"/>
          <p:cNvSpPr>
            <a:spLocks noChangeArrowheads="1"/>
          </p:cNvSpPr>
          <p:nvPr/>
        </p:nvSpPr>
        <p:spPr bwMode="ltGray"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3134" name="Rectangle 62" descr="Large confetti"/>
          <p:cNvSpPr>
            <a:spLocks noChangeArrowheads="1"/>
          </p:cNvSpPr>
          <p:nvPr/>
        </p:nvSpPr>
        <p:spPr bwMode="ltGray"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3135" name="Rectangle 63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136" name="Rectangle 6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137" name="Rectangle 6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138" name="Rectangle 6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noFill/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B3177C0-C0A2-4D71-AC2B-C348D348A2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6729A-781D-4BA5-843B-60A3119276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21488" y="284163"/>
            <a:ext cx="2044700" cy="58118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5983288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18C91-F1E0-43CE-90A1-FC397718E1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3788" y="28416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248400"/>
            <a:ext cx="533400" cy="609600"/>
          </a:xfrm>
        </p:spPr>
        <p:txBody>
          <a:bodyPr/>
          <a:lstStyle>
            <a:lvl1pPr>
              <a:defRPr/>
            </a:lvl1pPr>
          </a:lstStyle>
          <a:p>
            <a:fld id="{DFA16439-3E9E-49DD-A973-9E2FDD39C7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3788" y="28416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16900" y="6248400"/>
            <a:ext cx="533400" cy="609600"/>
          </a:xfrm>
        </p:spPr>
        <p:txBody>
          <a:bodyPr/>
          <a:lstStyle>
            <a:lvl1pPr>
              <a:defRPr/>
            </a:lvl1pPr>
          </a:lstStyle>
          <a:p>
            <a:fld id="{59610A58-67A8-4CF6-A18D-C8AAA91672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49987-8A7A-42CE-B6D4-6E92851B8F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451B2-37C4-4508-B578-5505DD42BE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BFCD8-855F-46D3-B835-D0A98A7116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155E3-8B95-493F-99D7-43DF809B7D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1E452-0160-4796-BF61-A4B1F925E7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58A62-D552-446A-B6F5-C730DA6E1E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D5694-87BC-474C-AA81-A8A083ABC2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B4422-9B18-477F-8350-06675E292C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6" name="Rectangle 58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07" name="Rectangle 5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109" name="Rectangle 6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114" name="Rectangle 66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2115" name="Rectangle 67" descr="Large confetti"/>
          <p:cNvSpPr>
            <a:spLocks noChangeArrowheads="1"/>
          </p:cNvSpPr>
          <p:nvPr/>
        </p:nvSpPr>
        <p:spPr bwMode="ltGray">
          <a:xfrm>
            <a:off x="247650" y="0"/>
            <a:ext cx="793750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2116" name="Rectangle 68"/>
          <p:cNvSpPr>
            <a:spLocks noChangeArrowheads="1"/>
          </p:cNvSpPr>
          <p:nvPr/>
        </p:nvSpPr>
        <p:spPr bwMode="auto"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2110" name="Rectangle 62" descr="Large confetti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16900" y="6248400"/>
            <a:ext cx="5334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2EF909B4-6C1E-4AF0-92E8-68F1D99C2CA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YStepchenkov@ipiran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468313" y="1484313"/>
            <a:ext cx="8207375" cy="1676400"/>
          </a:xfrm>
        </p:spPr>
        <p:txBody>
          <a:bodyPr/>
          <a:lstStyle/>
          <a:p>
            <a:r>
              <a:rPr lang="ru-RU" sz="3600" b="1"/>
              <a:t>Квазисамосинхронный вычислитель:</a:t>
            </a:r>
            <a:r>
              <a:rPr lang="ru-RU" sz="3600" b="1">
                <a:latin typeface="Arial" pitchFamily="34" charset="0"/>
              </a:rPr>
              <a:t/>
            </a:r>
            <a:br>
              <a:rPr lang="ru-RU" sz="3600" b="1">
                <a:latin typeface="Arial" pitchFamily="34" charset="0"/>
              </a:rPr>
            </a:br>
            <a:r>
              <a:rPr lang="ru-RU" sz="3600" b="1"/>
              <a:t> методологические и </a:t>
            </a:r>
            <a:br>
              <a:rPr lang="ru-RU" sz="3600" b="1"/>
            </a:br>
            <a:r>
              <a:rPr lang="ru-RU" sz="3600" b="1"/>
              <a:t>алгоритмические аспекты</a:t>
            </a:r>
            <a:endParaRPr lang="ru-RU" sz="3600" b="1">
              <a:latin typeface="Arial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429000"/>
            <a:ext cx="8280400" cy="24907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>
                <a:cs typeface="Times New Roman" pitchFamily="18" charset="0"/>
              </a:rPr>
              <a:t>Ю.Г. Дьяченко</a:t>
            </a:r>
            <a:r>
              <a:rPr lang="ru-RU" sz="2800" baseline="30000"/>
              <a:t>1</a:t>
            </a:r>
            <a:r>
              <a:rPr lang="ru-RU" sz="2800"/>
              <a:t> </a:t>
            </a:r>
            <a:r>
              <a:rPr lang="ru-RU" sz="2800">
                <a:cs typeface="Times New Roman" pitchFamily="18" charset="0"/>
              </a:rPr>
              <a:t>, Ю.А. Степченков</a:t>
            </a:r>
            <a:r>
              <a:rPr lang="ru-RU" sz="2800" baseline="30000"/>
              <a:t>1</a:t>
            </a:r>
            <a:r>
              <a:rPr lang="ru-RU" sz="2800"/>
              <a:t> </a:t>
            </a:r>
            <a:r>
              <a:rPr lang="ru-RU" sz="2800">
                <a:cs typeface="Times New Roman" pitchFamily="18" charset="0"/>
              </a:rPr>
              <a:t>, С.Г. Бобков</a:t>
            </a:r>
            <a:r>
              <a:rPr lang="ru-RU" sz="2800" baseline="30000"/>
              <a:t>2</a:t>
            </a:r>
            <a:endParaRPr lang="ru-RU" sz="2800" b="1"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2800" baseline="30000"/>
              <a:t>1</a:t>
            </a:r>
            <a:r>
              <a:rPr lang="ru-RU" sz="2800" i="1">
                <a:cs typeface="Times New Roman" pitchFamily="18" charset="0"/>
              </a:rPr>
              <a:t>Институт проблем информатики РАН</a:t>
            </a:r>
            <a:r>
              <a:rPr lang="en-US" sz="2800">
                <a:cs typeface="Times New Roman" pitchFamily="18" charset="0"/>
              </a:rPr>
              <a:t> </a:t>
            </a:r>
            <a:endParaRPr lang="ru-RU" sz="280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800" baseline="30000"/>
              <a:t>2</a:t>
            </a:r>
            <a:r>
              <a:rPr lang="ru-RU" sz="2800"/>
              <a:t>Научно-исследовательский институт системных</a:t>
            </a:r>
          </a:p>
          <a:p>
            <a:pPr>
              <a:lnSpc>
                <a:spcPct val="80000"/>
              </a:lnSpc>
            </a:pPr>
            <a:r>
              <a:rPr lang="ru-RU" sz="2800"/>
              <a:t> исследований РАН</a:t>
            </a:r>
            <a:endParaRPr lang="ru-RU" sz="2800" b="1"/>
          </a:p>
          <a:p>
            <a:pPr>
              <a:lnSpc>
                <a:spcPct val="80000"/>
              </a:lnSpc>
            </a:pPr>
            <a:r>
              <a:rPr lang="en-US" sz="2800" b="1">
                <a:hlinkClick r:id="rId2"/>
              </a:rPr>
              <a:t>YStepchenkov</a:t>
            </a:r>
            <a:r>
              <a:rPr lang="ru-RU" sz="2800" b="1">
                <a:hlinkClick r:id="rId2"/>
              </a:rPr>
              <a:t>@</a:t>
            </a:r>
            <a:r>
              <a:rPr lang="en-US" sz="2800" b="1">
                <a:hlinkClick r:id="rId2"/>
              </a:rPr>
              <a:t>ipiran</a:t>
            </a:r>
            <a:r>
              <a:rPr lang="ru-RU" sz="2800" b="1">
                <a:hlinkClick r:id="rId2"/>
              </a:rPr>
              <a:t>.</a:t>
            </a:r>
            <a:r>
              <a:rPr lang="en-US" sz="2800" b="1">
                <a:hlinkClick r:id="rId2"/>
              </a:rPr>
              <a:t>ru</a:t>
            </a:r>
            <a:r>
              <a:rPr lang="ru-RU" sz="2800"/>
              <a:t> </a:t>
            </a:r>
          </a:p>
          <a:p>
            <a:pPr>
              <a:lnSpc>
                <a:spcPct val="80000"/>
              </a:lnSpc>
            </a:pPr>
            <a:endParaRPr lang="ru-RU" sz="2800" b="1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ru-RU" sz="1000"/>
          </a:p>
        </p:txBody>
      </p:sp>
      <p:grpSp>
        <p:nvGrpSpPr>
          <p:cNvPr id="23562" name="Group 10"/>
          <p:cNvGrpSpPr>
            <a:grpSpLocks/>
          </p:cNvGrpSpPr>
          <p:nvPr/>
        </p:nvGrpSpPr>
        <p:grpSpPr bwMode="auto">
          <a:xfrm>
            <a:off x="250825" y="188913"/>
            <a:ext cx="8281988" cy="723900"/>
            <a:chOff x="362" y="66"/>
            <a:chExt cx="4975" cy="456"/>
          </a:xfrm>
        </p:grpSpPr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200</a:t>
              </a:r>
              <a:r>
                <a:rPr lang="en-US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8</a:t>
              </a:r>
              <a:endParaRPr lang="ru-RU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  <p:sp>
          <p:nvSpPr>
            <p:cNvPr id="23564" name="Rectangle 12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5" name="Freeform 13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6" name="Freeform 14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7" name="Rectangle 15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US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Институт Проблем Информатики Российской Академии Наук</a:t>
              </a:r>
              <a:endParaRPr lang="ru-RU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5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Сравнение </a:t>
            </a:r>
            <a:r>
              <a:rPr lang="en-US" sz="3600"/>
              <a:t>ARM</a:t>
            </a:r>
            <a:r>
              <a:rPr lang="ru-RU" sz="3600"/>
              <a:t>996</a:t>
            </a:r>
            <a:r>
              <a:rPr lang="en-US" sz="3600"/>
              <a:t>HS </a:t>
            </a:r>
            <a:r>
              <a:rPr lang="ru-RU" sz="3600"/>
              <a:t>и </a:t>
            </a:r>
            <a:r>
              <a:rPr lang="en-US" sz="3600"/>
              <a:t>ARM</a:t>
            </a:r>
            <a:r>
              <a:rPr lang="ru-RU" sz="3600"/>
              <a:t>968</a:t>
            </a:r>
            <a:r>
              <a:rPr lang="en-US" sz="3600"/>
              <a:t>E-S</a:t>
            </a:r>
            <a:endParaRPr lang="ru-RU" sz="3600"/>
          </a:p>
        </p:txBody>
      </p:sp>
      <p:graphicFrame>
        <p:nvGraphicFramePr>
          <p:cNvPr id="55375" name="Group 79"/>
          <p:cNvGraphicFramePr>
            <a:graphicFrameLocks noGrp="1"/>
          </p:cNvGraphicFramePr>
          <p:nvPr>
            <p:ph idx="1"/>
          </p:nvPr>
        </p:nvGraphicFramePr>
        <p:xfrm>
          <a:off x="250825" y="1700213"/>
          <a:ext cx="8713788" cy="4703762"/>
        </p:xfrm>
        <a:graphic>
          <a:graphicData uri="http://schemas.openxmlformats.org/drawingml/2006/table">
            <a:tbl>
              <a:tblPr/>
              <a:tblGrid>
                <a:gridCol w="1368425"/>
                <a:gridCol w="2447925"/>
                <a:gridCol w="2449513"/>
                <a:gridCol w="1079500"/>
                <a:gridCol w="1368425"/>
              </a:tblGrid>
              <a:tr h="151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Частота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(в Мгц)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Производи-тельнось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DMIPS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(Мвт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Мгц)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Кол-во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Венти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лей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0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ARM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996HS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1,08 В,125ºС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77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1.2В, 25 ºС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1,08 В,125ºС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83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1.2В, 25 ºС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0,045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89К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ARM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968E-S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107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88К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55363" name="Group 67"/>
          <p:cNvGrpSpPr>
            <a:grpSpLocks/>
          </p:cNvGrpSpPr>
          <p:nvPr/>
        </p:nvGrpSpPr>
        <p:grpSpPr bwMode="auto">
          <a:xfrm>
            <a:off x="250825" y="188913"/>
            <a:ext cx="8281988" cy="723900"/>
            <a:chOff x="362" y="66"/>
            <a:chExt cx="4975" cy="456"/>
          </a:xfrm>
        </p:grpSpPr>
        <p:sp>
          <p:nvSpPr>
            <p:cNvPr id="55364" name="Rectangle 68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200</a:t>
              </a:r>
              <a:r>
                <a:rPr lang="en-US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8</a:t>
              </a:r>
              <a:endParaRPr lang="ru-RU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  <p:sp>
          <p:nvSpPr>
            <p:cNvPr id="55365" name="Rectangle 69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66" name="Freeform 70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67" name="Freeform 71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68" name="Rectangle 72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US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Институт Проблем Информатики Российской Академии Наук</a:t>
              </a:r>
              <a:endParaRPr lang="ru-RU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42988" y="765175"/>
            <a:ext cx="7772400" cy="576263"/>
          </a:xfrm>
          <a:noFill/>
        </p:spPr>
        <p:txBody>
          <a:bodyPr lIns="18000" rIns="18000"/>
          <a:lstStyle/>
          <a:p>
            <a:pPr algn="ctr"/>
            <a:r>
              <a:rPr lang="ru-RU" sz="2800"/>
              <a:t>Токовые пики и общая аккумулированная энергия</a:t>
            </a: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250825" y="188913"/>
            <a:ext cx="8281988" cy="723900"/>
            <a:chOff x="362" y="66"/>
            <a:chExt cx="4975" cy="456"/>
          </a:xfrm>
        </p:grpSpPr>
        <p:sp>
          <p:nvSpPr>
            <p:cNvPr id="39941" name="Rectangle 5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200</a:t>
              </a:r>
              <a:r>
                <a:rPr lang="en-US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8</a:t>
              </a:r>
              <a:endParaRPr lang="ru-RU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3" name="Freeform 7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944" name="Freeform 8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945" name="Rectangle 9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US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Институт Проблем Информатики Российской Академии Наук</a:t>
              </a:r>
              <a:endParaRPr lang="ru-RU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</p:grpSp>
      <p:pic>
        <p:nvPicPr>
          <p:cNvPr id="39947" name="Picture 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6463" y="2005013"/>
            <a:ext cx="4319587" cy="423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6" name="Picture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950" y="1989138"/>
            <a:ext cx="4392613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948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0" y="6184900"/>
            <a:ext cx="9144000" cy="360363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X</a:t>
            </a:r>
            <a:r>
              <a:rPr lang="ru-RU" sz="2800"/>
              <a:t>-ось: Время (в </a:t>
            </a:r>
            <a:r>
              <a:rPr lang="en-US" sz="2800"/>
              <a:t>s</a:t>
            </a:r>
            <a:r>
              <a:rPr lang="ru-RU" sz="2800"/>
              <a:t>); </a:t>
            </a:r>
            <a:r>
              <a:rPr lang="en-US" sz="2800"/>
              <a:t>Y</a:t>
            </a:r>
            <a:r>
              <a:rPr lang="ru-RU" sz="2800"/>
              <a:t>1-ось: ток (в А)</a:t>
            </a:r>
            <a:r>
              <a:rPr lang="en-US" sz="2800"/>
              <a:t>; Y</a:t>
            </a:r>
            <a:r>
              <a:rPr lang="ru-RU" sz="2800"/>
              <a:t>2-ось: энергия (в </a:t>
            </a:r>
            <a:r>
              <a:rPr lang="en-US" sz="2800"/>
              <a:t>J</a:t>
            </a:r>
            <a:r>
              <a:rPr lang="ru-RU" sz="2800"/>
              <a:t>)</a:t>
            </a: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1187450" y="1546225"/>
            <a:ext cx="77771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</a:pPr>
            <a:r>
              <a:rPr lang="en-US" sz="2600"/>
              <a:t>                 ARM968E-S                                 ARM966HS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935038" y="908050"/>
            <a:ext cx="8101012" cy="576263"/>
          </a:xfrm>
          <a:noFill/>
        </p:spPr>
        <p:txBody>
          <a:bodyPr lIns="18000" rIns="18000"/>
          <a:lstStyle/>
          <a:p>
            <a:pPr algn="ctr"/>
            <a:r>
              <a:rPr lang="ru-RU" sz="3000"/>
              <a:t>Уменьшенная интерференция на радиочастотах</a:t>
            </a:r>
            <a:r>
              <a:rPr lang="ru-RU"/>
              <a:t> </a:t>
            </a:r>
          </a:p>
        </p:txBody>
      </p:sp>
      <p:grpSp>
        <p:nvGrpSpPr>
          <p:cNvPr id="54275" name="Group 3"/>
          <p:cNvGrpSpPr>
            <a:grpSpLocks/>
          </p:cNvGrpSpPr>
          <p:nvPr/>
        </p:nvGrpSpPr>
        <p:grpSpPr bwMode="auto">
          <a:xfrm>
            <a:off x="250825" y="188913"/>
            <a:ext cx="8281988" cy="723900"/>
            <a:chOff x="362" y="66"/>
            <a:chExt cx="4975" cy="456"/>
          </a:xfrm>
        </p:grpSpPr>
        <p:sp>
          <p:nvSpPr>
            <p:cNvPr id="54276" name="Rectangle 4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200</a:t>
              </a:r>
              <a:r>
                <a:rPr lang="en-US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8</a:t>
              </a:r>
              <a:endParaRPr lang="ru-RU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  <p:sp>
          <p:nvSpPr>
            <p:cNvPr id="54277" name="Rectangle 5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0" name="Rectangle 8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US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Институт Проблем Информатики Российской Академии Наук</a:t>
              </a:r>
              <a:endParaRPr lang="ru-RU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</p:grpSp>
      <p:sp>
        <p:nvSpPr>
          <p:cNvPr id="5428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68313" y="6115050"/>
            <a:ext cx="8424862" cy="433388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600"/>
              <a:t>  X</a:t>
            </a:r>
            <a:r>
              <a:rPr lang="ru-RU" sz="2600"/>
              <a:t>-ось: Частота (в Гц)</a:t>
            </a:r>
            <a:r>
              <a:rPr lang="en-US" sz="2600"/>
              <a:t>;</a:t>
            </a:r>
            <a:r>
              <a:rPr lang="ru-RU" sz="2600"/>
              <a:t> </a:t>
            </a:r>
            <a:r>
              <a:rPr lang="en-US" sz="2600"/>
              <a:t>     Y</a:t>
            </a:r>
            <a:r>
              <a:rPr lang="ru-RU" sz="2600"/>
              <a:t>-ось: Энергия (в Децибелах)</a:t>
            </a:r>
            <a:r>
              <a:rPr lang="ru-RU" sz="2800"/>
              <a:t> 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600"/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179388" y="1628775"/>
            <a:ext cx="871378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</a:pPr>
            <a:r>
              <a:rPr lang="en-US" sz="2600"/>
              <a:t>                              ARM968E-S                               ARM966HS</a:t>
            </a:r>
          </a:p>
        </p:txBody>
      </p:sp>
      <p:pic>
        <p:nvPicPr>
          <p:cNvPr id="54283" name="Picture 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0975" y="2060575"/>
            <a:ext cx="4319588" cy="4032250"/>
          </a:xfrm>
          <a:prstGeom prst="rect">
            <a:avLst/>
          </a:prstGeom>
          <a:noFill/>
        </p:spPr>
      </p:pic>
      <p:pic>
        <p:nvPicPr>
          <p:cNvPr id="54284" name="Picture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463" y="2060575"/>
            <a:ext cx="4319587" cy="4032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755650" y="908050"/>
            <a:ext cx="7772400" cy="576263"/>
          </a:xfrm>
          <a:noFill/>
        </p:spPr>
        <p:txBody>
          <a:bodyPr lIns="18000" rIns="18000"/>
          <a:lstStyle/>
          <a:p>
            <a:pPr algn="ctr"/>
            <a:r>
              <a:rPr lang="ru-RU" sz="3600"/>
              <a:t>Низкая электромагнитная эмиссия</a:t>
            </a:r>
            <a:r>
              <a:rPr lang="ru-RU"/>
              <a:t> </a:t>
            </a:r>
          </a:p>
        </p:txBody>
      </p:sp>
      <p:grpSp>
        <p:nvGrpSpPr>
          <p:cNvPr id="43011" name="Group 3"/>
          <p:cNvGrpSpPr>
            <a:grpSpLocks/>
          </p:cNvGrpSpPr>
          <p:nvPr/>
        </p:nvGrpSpPr>
        <p:grpSpPr bwMode="auto">
          <a:xfrm>
            <a:off x="250825" y="188913"/>
            <a:ext cx="8281988" cy="723900"/>
            <a:chOff x="362" y="66"/>
            <a:chExt cx="4975" cy="456"/>
          </a:xfrm>
        </p:grpSpPr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200</a:t>
              </a:r>
              <a:r>
                <a:rPr lang="en-US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8</a:t>
              </a:r>
              <a:endParaRPr lang="ru-RU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  <p:sp>
          <p:nvSpPr>
            <p:cNvPr id="43013" name="Rectangle 5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14" name="Freeform 6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5" name="Freeform 7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6" name="Rectangle 8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US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Институт Проблем Информатики Российской Академии Наук</a:t>
              </a:r>
              <a:endParaRPr lang="ru-RU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</p:grpSp>
      <p:sp>
        <p:nvSpPr>
          <p:cNvPr id="4301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68313" y="6092825"/>
            <a:ext cx="8280400" cy="433388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600"/>
              <a:t> X</a:t>
            </a:r>
            <a:r>
              <a:rPr lang="ru-RU" sz="2600"/>
              <a:t>-ось: Частота (в Гц)</a:t>
            </a:r>
            <a:r>
              <a:rPr lang="en-US" sz="2600"/>
              <a:t>;      Y</a:t>
            </a:r>
            <a:r>
              <a:rPr lang="ru-RU" sz="2600"/>
              <a:t>-ось: Энергия (в Децибелах)</a:t>
            </a:r>
            <a:r>
              <a:rPr lang="ru-RU" sz="2800"/>
              <a:t>  </a:t>
            </a:r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179388" y="1538288"/>
            <a:ext cx="896461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</a:pPr>
            <a:r>
              <a:rPr lang="en-US" sz="2600"/>
              <a:t>                            ARM968E-S                                   ARM966HS</a:t>
            </a:r>
          </a:p>
        </p:txBody>
      </p:sp>
      <p:pic>
        <p:nvPicPr>
          <p:cNvPr id="43022" name="Picture 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4875" y="1989138"/>
            <a:ext cx="4321175" cy="4103687"/>
          </a:xfrm>
          <a:prstGeom prst="rect">
            <a:avLst/>
          </a:prstGeom>
          <a:noFill/>
        </p:spPr>
      </p:pic>
      <p:pic>
        <p:nvPicPr>
          <p:cNvPr id="43023" name="Picture 1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1989138"/>
            <a:ext cx="4321175" cy="4176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cs typeface="Times New Roman" pitchFamily="18" charset="0"/>
              </a:rPr>
              <a:t>Типы синхронизаций систем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850" y="5589588"/>
            <a:ext cx="7916863" cy="1008062"/>
          </a:xfrm>
        </p:spPr>
        <p:txBody>
          <a:bodyPr/>
          <a:lstStyle/>
          <a:p>
            <a:pPr>
              <a:lnSpc>
                <a:spcPts val="2500"/>
              </a:lnSpc>
              <a:buFontTx/>
              <a:buNone/>
            </a:pPr>
            <a:r>
              <a:rPr lang="ru-RU" sz="2800"/>
              <a:t>FS - </a:t>
            </a:r>
            <a:r>
              <a:rPr lang="en-US" sz="2800"/>
              <a:t>Fully Synchronous; FA</a:t>
            </a:r>
            <a:r>
              <a:rPr lang="ru-RU" sz="2800"/>
              <a:t> - </a:t>
            </a:r>
            <a:r>
              <a:rPr lang="en-US" sz="2800"/>
              <a:t>Fully Asynchronous</a:t>
            </a:r>
            <a:r>
              <a:rPr lang="ru-RU" sz="2800"/>
              <a:t> </a:t>
            </a:r>
          </a:p>
          <a:p>
            <a:pPr>
              <a:lnSpc>
                <a:spcPts val="2500"/>
              </a:lnSpc>
              <a:buFontTx/>
              <a:buNone/>
            </a:pPr>
            <a:r>
              <a:rPr lang="ru-RU" sz="2800"/>
              <a:t>GALS </a:t>
            </a:r>
            <a:r>
              <a:rPr lang="en-US" sz="2800"/>
              <a:t>- Global Asynchronous</a:t>
            </a:r>
            <a:r>
              <a:rPr lang="ru-RU" sz="2800"/>
              <a:t>/</a:t>
            </a:r>
            <a:r>
              <a:rPr lang="en-US" sz="2800"/>
              <a:t>Local Synchronous</a:t>
            </a:r>
            <a:r>
              <a:rPr lang="ru-RU" sz="2800"/>
              <a:t> </a:t>
            </a: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250825" y="188913"/>
            <a:ext cx="8281988" cy="723900"/>
            <a:chOff x="362" y="66"/>
            <a:chExt cx="4975" cy="456"/>
          </a:xfrm>
        </p:grpSpPr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200</a:t>
              </a:r>
              <a:r>
                <a:rPr lang="en-US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8</a:t>
              </a:r>
              <a:endParaRPr lang="ru-RU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583" name="Freeform 7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84" name="Freeform 8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US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Институт Проблем Информатики Российской Академии Наук</a:t>
              </a:r>
              <a:endParaRPr lang="ru-RU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</p:grpSp>
      <p:pic>
        <p:nvPicPr>
          <p:cNvPr id="25295" name="Picture 71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1722438"/>
            <a:ext cx="7777163" cy="379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93788" y="836613"/>
            <a:ext cx="8050212" cy="590550"/>
          </a:xfrm>
          <a:noFill/>
        </p:spPr>
        <p:txBody>
          <a:bodyPr lIns="10800" rIns="10800"/>
          <a:lstStyle/>
          <a:p>
            <a:r>
              <a:rPr lang="ru-RU" sz="3400"/>
              <a:t>Временные потери в синхронных системах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0" y="4221163"/>
            <a:ext cx="4967288" cy="2232025"/>
          </a:xfrm>
        </p:spPr>
        <p:txBody>
          <a:bodyPr/>
          <a:lstStyle/>
          <a:p>
            <a:pPr>
              <a:lnSpc>
                <a:spcPts val="2500"/>
              </a:lnSpc>
              <a:buFontTx/>
              <a:buNone/>
            </a:pPr>
            <a:r>
              <a:rPr lang="en-US" sz="2800"/>
              <a:t>WA</a:t>
            </a:r>
            <a:r>
              <a:rPr lang="ru-RU" sz="2800"/>
              <a:t> – </a:t>
            </a:r>
            <a:r>
              <a:rPr lang="en-US" sz="2800"/>
              <a:t>Worst Average</a:t>
            </a:r>
          </a:p>
          <a:p>
            <a:pPr>
              <a:lnSpc>
                <a:spcPts val="2500"/>
              </a:lnSpc>
              <a:buFontTx/>
              <a:buNone/>
            </a:pPr>
            <a:r>
              <a:rPr lang="en-US" sz="2800"/>
              <a:t>SI - Signal Integrity</a:t>
            </a:r>
            <a:r>
              <a:rPr lang="ru-RU" sz="2800"/>
              <a:t> </a:t>
            </a:r>
          </a:p>
          <a:p>
            <a:pPr>
              <a:lnSpc>
                <a:spcPts val="2500"/>
              </a:lnSpc>
              <a:buFontTx/>
              <a:buNone/>
            </a:pPr>
            <a:r>
              <a:rPr lang="en-US" sz="2800"/>
              <a:t>V – Variability</a:t>
            </a:r>
          </a:p>
          <a:p>
            <a:pPr>
              <a:lnSpc>
                <a:spcPts val="2500"/>
              </a:lnSpc>
              <a:buFontTx/>
              <a:buNone/>
            </a:pPr>
            <a:r>
              <a:rPr lang="en-US" sz="2800"/>
              <a:t>CS – Clock Skew</a:t>
            </a:r>
            <a:r>
              <a:rPr lang="ru-RU" sz="2800"/>
              <a:t> </a:t>
            </a:r>
            <a:endParaRPr lang="en-US" sz="2800"/>
          </a:p>
          <a:p>
            <a:pPr>
              <a:lnSpc>
                <a:spcPts val="2500"/>
              </a:lnSpc>
              <a:buFontTx/>
              <a:buNone/>
            </a:pPr>
            <a:r>
              <a:rPr lang="en-US" sz="2800"/>
              <a:t>NBS - Non Balanced Stages</a:t>
            </a:r>
            <a:r>
              <a:rPr lang="ru-RU" sz="2000"/>
              <a:t> </a:t>
            </a: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2400300"/>
            <a:ext cx="8567738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5845" name="Group 5"/>
          <p:cNvGrpSpPr>
            <a:grpSpLocks/>
          </p:cNvGrpSpPr>
          <p:nvPr/>
        </p:nvGrpSpPr>
        <p:grpSpPr bwMode="auto">
          <a:xfrm>
            <a:off x="250825" y="188913"/>
            <a:ext cx="8281988" cy="723900"/>
            <a:chOff x="362" y="66"/>
            <a:chExt cx="4975" cy="456"/>
          </a:xfrm>
        </p:grpSpPr>
        <p:sp>
          <p:nvSpPr>
            <p:cNvPr id="35846" name="Rectangle 6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200</a:t>
              </a:r>
              <a:r>
                <a:rPr lang="en-US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8</a:t>
              </a:r>
              <a:endParaRPr lang="ru-RU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  <p:sp>
          <p:nvSpPr>
            <p:cNvPr id="35847" name="Rectangle 7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48" name="Freeform 8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49" name="Freeform 9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US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Институт Проблем Информатики Российской Академии Наук</a:t>
              </a:r>
              <a:endParaRPr lang="ru-RU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cs typeface="Times New Roman" pitchFamily="18" charset="0"/>
              </a:rPr>
              <a:t>Структурная схема вычислителя</a:t>
            </a:r>
            <a:r>
              <a:rPr lang="ru-RU"/>
              <a:t> </a:t>
            </a:r>
          </a:p>
        </p:txBody>
      </p:sp>
      <p:pic>
        <p:nvPicPr>
          <p:cNvPr id="26630" name="Picture 6" descr="Report-2008_Fig2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90600" y="1905000"/>
            <a:ext cx="7315200" cy="4459288"/>
          </a:xfrm>
          <a:noFill/>
          <a:ln/>
        </p:spPr>
      </p:pic>
      <p:grpSp>
        <p:nvGrpSpPr>
          <p:cNvPr id="26637" name="Group 13"/>
          <p:cNvGrpSpPr>
            <a:grpSpLocks/>
          </p:cNvGrpSpPr>
          <p:nvPr/>
        </p:nvGrpSpPr>
        <p:grpSpPr bwMode="auto">
          <a:xfrm>
            <a:off x="250825" y="188913"/>
            <a:ext cx="8281988" cy="723900"/>
            <a:chOff x="362" y="66"/>
            <a:chExt cx="4975" cy="456"/>
          </a:xfrm>
        </p:grpSpPr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200</a:t>
              </a:r>
              <a:r>
                <a:rPr lang="en-US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8</a:t>
              </a:r>
              <a:endParaRPr lang="ru-RU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0" name="Freeform 16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41" name="Freeform 17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US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Институт Проблем Информатики Российской Академии Наук</a:t>
              </a:r>
              <a:endParaRPr lang="ru-RU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116013" y="720725"/>
            <a:ext cx="8027987" cy="547688"/>
          </a:xfrm>
        </p:spPr>
        <p:txBody>
          <a:bodyPr/>
          <a:lstStyle/>
          <a:p>
            <a:r>
              <a:rPr lang="ru-RU" sz="3400"/>
              <a:t>Алгоритмы деления и извлечения корня</a:t>
            </a:r>
          </a:p>
        </p:txBody>
      </p:sp>
      <p:grpSp>
        <p:nvGrpSpPr>
          <p:cNvPr id="45061" name="Group 5"/>
          <p:cNvGrpSpPr>
            <a:grpSpLocks/>
          </p:cNvGrpSpPr>
          <p:nvPr/>
        </p:nvGrpSpPr>
        <p:grpSpPr bwMode="auto">
          <a:xfrm>
            <a:off x="465138" y="93663"/>
            <a:ext cx="8281987" cy="723900"/>
            <a:chOff x="362" y="66"/>
            <a:chExt cx="4975" cy="456"/>
          </a:xfrm>
        </p:grpSpPr>
        <p:sp>
          <p:nvSpPr>
            <p:cNvPr id="45062" name="Rectangle 6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200</a:t>
              </a:r>
              <a:r>
                <a:rPr lang="en-US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8</a:t>
              </a:r>
              <a:endParaRPr lang="ru-RU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  <p:sp>
          <p:nvSpPr>
            <p:cNvPr id="45063" name="Rectangle 7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64" name="Freeform 8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65" name="Freeform 9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66" name="Rectangle 10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US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Институт Проблем Информатики Российской Академии Наук</a:t>
              </a:r>
              <a:endParaRPr lang="ru-RU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</p:grpSp>
      <p:sp>
        <p:nvSpPr>
          <p:cNvPr id="4506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8062913" cy="4824413"/>
          </a:xfrm>
        </p:spPr>
        <p:txBody>
          <a:bodyPr/>
          <a:lstStyle/>
          <a:p>
            <a:pPr>
              <a:buFontTx/>
              <a:buNone/>
            </a:pPr>
            <a:r>
              <a:rPr lang="en-US" i="1"/>
              <a:t>           Pi</a:t>
            </a:r>
            <a:r>
              <a:rPr lang="en-US"/>
              <a:t>+1 = </a:t>
            </a:r>
            <a:r>
              <a:rPr lang="en-US" i="1"/>
              <a:t>r</a:t>
            </a:r>
            <a:r>
              <a:rPr lang="en-US" i="1">
                <a:sym typeface="Symbol" pitchFamily="18" charset="2"/>
              </a:rPr>
              <a:t></a:t>
            </a:r>
            <a:r>
              <a:rPr lang="en-US" i="1"/>
              <a:t>Pi</a:t>
            </a:r>
            <a:r>
              <a:rPr lang="en-US"/>
              <a:t> – </a:t>
            </a:r>
            <a:r>
              <a:rPr lang="en-US" i="1"/>
              <a:t>D</a:t>
            </a:r>
            <a:r>
              <a:rPr lang="en-US" i="1">
                <a:sym typeface="Symbol" pitchFamily="18" charset="2"/>
              </a:rPr>
              <a:t></a:t>
            </a:r>
            <a:r>
              <a:rPr lang="en-US" i="1"/>
              <a:t>qi</a:t>
            </a:r>
            <a:r>
              <a:rPr lang="en-US"/>
              <a:t>,     i=0,…n-1,</a:t>
            </a:r>
          </a:p>
          <a:p>
            <a:pPr>
              <a:buFontTx/>
              <a:buNone/>
            </a:pPr>
            <a:r>
              <a:rPr lang="en-US" sz="2800" i="1"/>
              <a:t>Pi</a:t>
            </a:r>
            <a:r>
              <a:rPr lang="ru-RU" sz="2800"/>
              <a:t>+1, </a:t>
            </a:r>
            <a:r>
              <a:rPr lang="en-US" sz="2800" i="1"/>
              <a:t>Pi</a:t>
            </a:r>
            <a:r>
              <a:rPr lang="ru-RU" sz="2800"/>
              <a:t> – промежуточные остатки от деления</a:t>
            </a:r>
            <a:r>
              <a:rPr lang="en-US" sz="2800"/>
              <a:t>;</a:t>
            </a:r>
            <a:r>
              <a:rPr lang="ru-RU" sz="2800"/>
              <a:t> </a:t>
            </a:r>
            <a:endParaRPr lang="en-US" sz="2800"/>
          </a:p>
          <a:p>
            <a:pPr>
              <a:buFontTx/>
              <a:buNone/>
            </a:pPr>
            <a:r>
              <a:rPr lang="en-US" sz="2800" i="1"/>
              <a:t>r</a:t>
            </a:r>
            <a:r>
              <a:rPr lang="ru-RU" sz="2800"/>
              <a:t> – основание алгоритма (</a:t>
            </a:r>
            <a:r>
              <a:rPr lang="en-US" sz="2800"/>
              <a:t>radix</a:t>
            </a:r>
            <a:r>
              <a:rPr lang="ru-RU" sz="2800"/>
              <a:t>); </a:t>
            </a:r>
            <a:r>
              <a:rPr lang="en-US" sz="2800" i="1"/>
              <a:t>D</a:t>
            </a:r>
            <a:r>
              <a:rPr lang="ru-RU" sz="2800"/>
              <a:t> – делитель;</a:t>
            </a:r>
            <a:endParaRPr lang="en-US" sz="2800"/>
          </a:p>
          <a:p>
            <a:pPr>
              <a:buFontTx/>
              <a:buNone/>
            </a:pPr>
            <a:r>
              <a:rPr lang="ru-RU" sz="2800"/>
              <a:t> </a:t>
            </a:r>
            <a:r>
              <a:rPr lang="en-US" sz="2800" i="1"/>
              <a:t>qi</a:t>
            </a:r>
            <a:r>
              <a:rPr lang="ru-RU" sz="2800"/>
              <a:t> – частичный результат</a:t>
            </a:r>
            <a:r>
              <a:rPr lang="en-US" sz="2800"/>
              <a:t>;</a:t>
            </a:r>
            <a:r>
              <a:rPr lang="ru-RU" sz="2800"/>
              <a:t> полученный на </a:t>
            </a:r>
            <a:r>
              <a:rPr lang="en-US" sz="2800"/>
              <a:t>i</a:t>
            </a:r>
            <a:r>
              <a:rPr lang="ru-RU" sz="2800"/>
              <a:t>-ом шаге; </a:t>
            </a:r>
            <a:r>
              <a:rPr lang="en-US" sz="2800" i="1"/>
              <a:t>n</a:t>
            </a:r>
            <a:r>
              <a:rPr lang="ru-RU" sz="2800"/>
              <a:t> – число шагов алгоритма</a:t>
            </a:r>
            <a:endParaRPr lang="en-US" sz="2800"/>
          </a:p>
          <a:p>
            <a:pPr>
              <a:buFontTx/>
              <a:buNone/>
            </a:pPr>
            <a:r>
              <a:rPr lang="en-US" i="1"/>
              <a:t>                   Q</a:t>
            </a:r>
            <a:r>
              <a:rPr lang="ru-RU"/>
              <a:t> = {</a:t>
            </a:r>
            <a:r>
              <a:rPr lang="en-US" i="1"/>
              <a:t>q</a:t>
            </a:r>
            <a:r>
              <a:rPr lang="ru-RU"/>
              <a:t>0</a:t>
            </a:r>
            <a:r>
              <a:rPr lang="en-US" i="1"/>
              <a:t>q</a:t>
            </a:r>
            <a:r>
              <a:rPr lang="ru-RU"/>
              <a:t>1</a:t>
            </a:r>
            <a:r>
              <a:rPr lang="en-US" i="1"/>
              <a:t>q</a:t>
            </a:r>
            <a:r>
              <a:rPr lang="ru-RU"/>
              <a:t>2…</a:t>
            </a:r>
            <a:r>
              <a:rPr lang="en-US" i="1"/>
              <a:t>qn</a:t>
            </a:r>
            <a:r>
              <a:rPr lang="ru-RU"/>
              <a:t>-1} </a:t>
            </a:r>
            <a:endParaRPr lang="en-US"/>
          </a:p>
          <a:p>
            <a:pPr>
              <a:buFontTx/>
              <a:buNone/>
            </a:pPr>
            <a:r>
              <a:rPr lang="en-US" i="1"/>
              <a:t>           Pi</a:t>
            </a:r>
            <a:r>
              <a:rPr lang="en-US"/>
              <a:t>+1 = 2</a:t>
            </a:r>
            <a:r>
              <a:rPr lang="en-US">
                <a:sym typeface="Symbol" pitchFamily="18" charset="2"/>
              </a:rPr>
              <a:t></a:t>
            </a:r>
            <a:r>
              <a:rPr lang="en-US" i="1"/>
              <a:t>Pi</a:t>
            </a:r>
            <a:r>
              <a:rPr lang="en-US"/>
              <a:t> – (2</a:t>
            </a:r>
            <a:r>
              <a:rPr lang="en-US">
                <a:sym typeface="Symbol" pitchFamily="18" charset="2"/>
              </a:rPr>
              <a:t></a:t>
            </a:r>
            <a:r>
              <a:rPr lang="en-US" i="1"/>
              <a:t>Qi</a:t>
            </a:r>
            <a:r>
              <a:rPr lang="en-US"/>
              <a:t>–1+</a:t>
            </a:r>
            <a:r>
              <a:rPr lang="en-US" i="1"/>
              <a:t>qi</a:t>
            </a:r>
            <a:r>
              <a:rPr lang="en-US">
                <a:sym typeface="Symbol" pitchFamily="18" charset="2"/>
              </a:rPr>
              <a:t></a:t>
            </a:r>
            <a:r>
              <a:rPr lang="en-US"/>
              <a:t>2–i)</a:t>
            </a:r>
            <a:r>
              <a:rPr lang="en-US">
                <a:sym typeface="Symbol" pitchFamily="18" charset="2"/>
              </a:rPr>
              <a:t></a:t>
            </a:r>
            <a:r>
              <a:rPr lang="en-US" i="1"/>
              <a:t>qi</a:t>
            </a:r>
            <a:r>
              <a:rPr lang="ru-RU"/>
              <a:t> </a:t>
            </a:r>
            <a:endParaRPr lang="en-US"/>
          </a:p>
          <a:p>
            <a:pPr>
              <a:buFontTx/>
              <a:buNone/>
            </a:pPr>
            <a:r>
              <a:rPr lang="en-US" sz="2800" i="1"/>
              <a:t>Qi</a:t>
            </a:r>
            <a:r>
              <a:rPr lang="ru-RU" sz="2800"/>
              <a:t>–1 – результат извлечения корня, накопленный к </a:t>
            </a:r>
            <a:r>
              <a:rPr lang="en-US" sz="2800"/>
              <a:t>i</a:t>
            </a:r>
            <a:r>
              <a:rPr lang="ru-RU" sz="2800"/>
              <a:t>-тому шагу алгоритма 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Стадия конвейера</a:t>
            </a:r>
          </a:p>
        </p:txBody>
      </p:sp>
      <p:pic>
        <p:nvPicPr>
          <p:cNvPr id="27653" name="Picture 5" descr="Report-2008_Fig1"/>
          <p:cNvPicPr>
            <a:picLocks noGrp="1" noChangeAspect="1" noChangeArrowheads="1"/>
          </p:cNvPicPr>
          <p:nvPr>
            <p:ph type="dgm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28675" y="1905000"/>
            <a:ext cx="8010525" cy="4484688"/>
          </a:xfrm>
          <a:noFill/>
          <a:ln/>
        </p:spPr>
      </p:pic>
      <p:grpSp>
        <p:nvGrpSpPr>
          <p:cNvPr id="27660" name="Group 12"/>
          <p:cNvGrpSpPr>
            <a:grpSpLocks/>
          </p:cNvGrpSpPr>
          <p:nvPr/>
        </p:nvGrpSpPr>
        <p:grpSpPr bwMode="auto">
          <a:xfrm>
            <a:off x="250825" y="188913"/>
            <a:ext cx="8281988" cy="723900"/>
            <a:chOff x="362" y="66"/>
            <a:chExt cx="4975" cy="456"/>
          </a:xfrm>
        </p:grpSpPr>
        <p:sp>
          <p:nvSpPr>
            <p:cNvPr id="27661" name="Rectangle 13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200</a:t>
              </a:r>
              <a:r>
                <a:rPr lang="en-US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8</a:t>
              </a:r>
              <a:endParaRPr lang="ru-RU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  <p:sp>
          <p:nvSpPr>
            <p:cNvPr id="27662" name="Rectangle 14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3" name="Freeform 15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64" name="Freeform 16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65" name="Rectangle 17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US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Институт Проблем Информатики Российской Академии Наук</a:t>
              </a:r>
              <a:endParaRPr lang="ru-RU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93788" y="836613"/>
            <a:ext cx="7772400" cy="590550"/>
          </a:xfrm>
          <a:noFill/>
        </p:spPr>
        <p:txBody>
          <a:bodyPr lIns="18000" rIns="18000"/>
          <a:lstStyle/>
          <a:p>
            <a:pPr algn="ctr"/>
            <a:r>
              <a:rPr lang="ru-RU" sz="3600"/>
              <a:t>Блок выбора частичного результата</a:t>
            </a:r>
            <a:r>
              <a:rPr lang="ru-RU" sz="4000"/>
              <a:t> </a:t>
            </a:r>
            <a:endParaRPr lang="en-US" sz="4000"/>
          </a:p>
        </p:txBody>
      </p:sp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925" y="2060575"/>
            <a:ext cx="9180513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7895" name="Group 7"/>
          <p:cNvGrpSpPr>
            <a:grpSpLocks/>
          </p:cNvGrpSpPr>
          <p:nvPr/>
        </p:nvGrpSpPr>
        <p:grpSpPr bwMode="auto">
          <a:xfrm>
            <a:off x="250825" y="188913"/>
            <a:ext cx="8281988" cy="723900"/>
            <a:chOff x="362" y="66"/>
            <a:chExt cx="4975" cy="456"/>
          </a:xfrm>
        </p:grpSpPr>
        <p:sp>
          <p:nvSpPr>
            <p:cNvPr id="37896" name="Rectangle 8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200</a:t>
              </a:r>
              <a:r>
                <a:rPr lang="en-US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8</a:t>
              </a:r>
              <a:endParaRPr lang="ru-RU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898" name="Freeform 10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899" name="Freeform 11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00" name="Rectangle 12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US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Институт Проблем Информатики Российской Академии Наук</a:t>
              </a:r>
              <a:endParaRPr lang="ru-RU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/>
              <a:t>Варианты реализации конвейера</a:t>
            </a:r>
          </a:p>
        </p:txBody>
      </p:sp>
      <p:pic>
        <p:nvPicPr>
          <p:cNvPr id="36976" name="Picture 1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1776413"/>
            <a:ext cx="748982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6977" name="Group 113"/>
          <p:cNvGrpSpPr>
            <a:grpSpLocks/>
          </p:cNvGrpSpPr>
          <p:nvPr/>
        </p:nvGrpSpPr>
        <p:grpSpPr bwMode="auto">
          <a:xfrm>
            <a:off x="250825" y="188913"/>
            <a:ext cx="8281988" cy="723900"/>
            <a:chOff x="362" y="66"/>
            <a:chExt cx="4975" cy="456"/>
          </a:xfrm>
        </p:grpSpPr>
        <p:sp>
          <p:nvSpPr>
            <p:cNvPr id="36978" name="Rectangle 114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200</a:t>
              </a:r>
              <a:r>
                <a:rPr lang="en-US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8</a:t>
              </a:r>
              <a:endParaRPr lang="ru-RU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  <p:sp>
          <p:nvSpPr>
            <p:cNvPr id="36979" name="Rectangle 115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980" name="Freeform 116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981" name="Freeform 117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982" name="Rectangle 118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US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Институт Проблем Информатики Российской Академии Наук</a:t>
              </a:r>
              <a:endParaRPr lang="ru-RU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Полученные результаты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эффективное решение ВУ в базисе СС-схем с помощью 4 однотипных стадий</a:t>
            </a:r>
            <a:r>
              <a:rPr lang="en-US" sz="2800"/>
              <a:t>;</a:t>
            </a:r>
            <a:r>
              <a:rPr lang="ru-RU" sz="2800"/>
              <a:t> </a:t>
            </a:r>
            <a:endParaRPr lang="en-US" sz="2800"/>
          </a:p>
          <a:p>
            <a:r>
              <a:rPr lang="ru-RU" sz="2800"/>
              <a:t>одинаковое быстродействие ВУ обеих операций – деления и извлечения квадратного корня; </a:t>
            </a:r>
          </a:p>
          <a:p>
            <a:r>
              <a:rPr lang="ru-RU" sz="2800"/>
              <a:t>СС-реализация ВУ позволяет отказаться от использования регистров для хранения промежуточных результатов для снижения </a:t>
            </a:r>
            <a:r>
              <a:rPr lang="ru-RU"/>
              <a:t>энергопотребление схемы в целом </a:t>
            </a:r>
          </a:p>
        </p:txBody>
      </p:sp>
      <p:grpSp>
        <p:nvGrpSpPr>
          <p:cNvPr id="48132" name="Group 4"/>
          <p:cNvGrpSpPr>
            <a:grpSpLocks/>
          </p:cNvGrpSpPr>
          <p:nvPr/>
        </p:nvGrpSpPr>
        <p:grpSpPr bwMode="auto">
          <a:xfrm>
            <a:off x="250825" y="188913"/>
            <a:ext cx="8281988" cy="723900"/>
            <a:chOff x="362" y="66"/>
            <a:chExt cx="4975" cy="456"/>
          </a:xfrm>
        </p:grpSpPr>
        <p:sp>
          <p:nvSpPr>
            <p:cNvPr id="48133" name="Rectangle 5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200</a:t>
              </a:r>
              <a:r>
                <a:rPr lang="en-US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8</a:t>
              </a:r>
              <a:endParaRPr lang="ru-RU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  <p:sp>
          <p:nvSpPr>
            <p:cNvPr id="48134" name="Rectangle 6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35" name="Freeform 7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136" name="Freeform 8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137" name="Rectangle 9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US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Институт Проблем Информатики Российской Академии Наук</a:t>
              </a:r>
              <a:endParaRPr lang="ru-RU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Рисовая бумага">
  <a:themeElements>
    <a:clrScheme name="Рисовая бумага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Рисовая бумаг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Рисовая бумага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исовая бумага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исовая бумага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исовая бумага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исовая бумага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Office-2000\Templates\Presentation Designs\Рисовая бумага.pot</Template>
  <TotalTime>611</TotalTime>
  <Words>503</Words>
  <Application>Microsoft Office PowerPoint</Application>
  <PresentationFormat>Экран (4:3)</PresentationFormat>
  <Paragraphs>107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Рисовая бумага</vt:lpstr>
      <vt:lpstr>Квазисамосинхронный вычислитель:  методологические и  алгоритмические аспекты</vt:lpstr>
      <vt:lpstr>Типы синхронизаций систем</vt:lpstr>
      <vt:lpstr>Временные потери в синхронных системах</vt:lpstr>
      <vt:lpstr>Структурная схема вычислителя </vt:lpstr>
      <vt:lpstr>Алгоритмы деления и извлечения корня</vt:lpstr>
      <vt:lpstr>Стадия конвейера</vt:lpstr>
      <vt:lpstr>Блок выбора частичного результата </vt:lpstr>
      <vt:lpstr>Варианты реализации конвейера</vt:lpstr>
      <vt:lpstr>Полученные результаты</vt:lpstr>
      <vt:lpstr>Сравнение ARM996HS и ARM968E-S</vt:lpstr>
      <vt:lpstr>Токовые пики и общая аккумулированная энергия</vt:lpstr>
      <vt:lpstr>Уменьшенная интерференция на радиочастотах </vt:lpstr>
      <vt:lpstr>Низкая электромагнитная эмиссия </vt:lpstr>
    </vt:vector>
  </TitlesOfParts>
  <Company>NewArch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Квазисамосинхронный вычислитель:  практическая реализация</dc:title>
  <dc:creator>Gig</dc:creator>
  <cp:lastModifiedBy>Степченков Дмитрий Юрьевич</cp:lastModifiedBy>
  <cp:revision>27</cp:revision>
  <cp:lastPrinted>1601-01-01T00:00:00Z</cp:lastPrinted>
  <dcterms:created xsi:type="dcterms:W3CDTF">2008-09-25T18:31:54Z</dcterms:created>
  <dcterms:modified xsi:type="dcterms:W3CDTF">2015-11-11T11:48:31Z</dcterms:modified>
</cp:coreProperties>
</file>