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16"/>
  </p:notesMasterIdLst>
  <p:sldIdLst>
    <p:sldId id="267" r:id="rId2"/>
    <p:sldId id="258" r:id="rId3"/>
    <p:sldId id="266" r:id="rId4"/>
    <p:sldId id="260" r:id="rId5"/>
    <p:sldId id="274" r:id="rId6"/>
    <p:sldId id="263" r:id="rId7"/>
    <p:sldId id="277" r:id="rId8"/>
    <p:sldId id="269" r:id="rId9"/>
    <p:sldId id="271" r:id="rId10"/>
    <p:sldId id="265" r:id="rId11"/>
    <p:sldId id="264" r:id="rId12"/>
    <p:sldId id="275" r:id="rId13"/>
    <p:sldId id="272" r:id="rId14"/>
    <p:sldId id="280" r:id="rId15"/>
  </p:sldIdLst>
  <p:sldSz cx="9144000" cy="6858000" type="screen4x3"/>
  <p:notesSz cx="6856413" cy="9750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FFFF00"/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0926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74" y="-66"/>
      </p:cViewPr>
      <p:guideLst>
        <p:guide orient="horz" pos="307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8592BB-0EE8-4C8B-BC3A-31E93370EB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3FEE5-1FB0-4EEB-8654-2D43B780A9D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F044B3-0BBA-458C-B704-CE463A454029}" type="slidenum">
              <a:rPr lang="en-GB" sz="1200"/>
              <a:pPr algn="r"/>
              <a:t>5</a:t>
            </a:fld>
            <a:endParaRPr lang="en-GB" sz="12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5ECC9-47CC-422A-B61E-478879CA6B35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638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84BDA4-E39E-4260-8603-4D72FED1105A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37891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838200"/>
            <a:ext cx="609600" cy="6019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01725"/>
          </a:xfrm>
          <a:noFill/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de-DE"/>
              <a:t>Klicken Sie, um das Format des Titel-Masters zu bearbeiten.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B5DBB9-3DFE-45D5-9B49-36623761FC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609600" y="228600"/>
            <a:ext cx="8001000" cy="5715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vert="horz" wrap="square" lIns="50800" tIns="20638" rIns="50800" bIns="206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Titel</a:t>
            </a:r>
            <a:endParaRPr lang="de-DE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  <a:p>
            <a:pPr lvl="1"/>
            <a:endParaRPr lang="en-GB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5D1F6C-A036-48BD-9C40-E6693BEABC4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ransition>
    <p:zoom/>
  </p:transition>
  <p:hf hdr="0" ftr="0" dt="0"/>
  <p:txStyles>
    <p:titleStyle>
      <a:lvl1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482600" indent="-48260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052513" indent="-379413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2pPr>
      <a:lvl3pPr marL="1439863" indent="-19685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766888" indent="-136525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1177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5pPr>
      <a:lvl6pPr marL="25749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6pPr>
      <a:lvl7pPr marL="30321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7pPr>
      <a:lvl8pPr marL="34893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8pPr>
      <a:lvl9pPr marL="39465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_________Microsoft_Office_Word_97_-_20034.doc"/><Relationship Id="rId4" Type="http://schemas.openxmlformats.org/officeDocument/2006/relationships/oleObject" Target="../embeddings/_________Microsoft_Office_Word_97_-_20033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A52987E4-AA12-4A93-86B3-EA0DE717DB08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631950"/>
          </a:xfrm>
          <a:noFill/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Проектирование самосинхронных схем: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функциональный подход</a:t>
            </a:r>
            <a:endParaRPr lang="en-GB" smtClean="0">
              <a:latin typeface="Arial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590800"/>
            <a:ext cx="7478713" cy="1270000"/>
          </a:xfrm>
        </p:spPr>
        <p:txBody>
          <a:bodyPr/>
          <a:lstStyle/>
          <a:p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Плеханов Леонид Петрович</a:t>
            </a:r>
            <a:br>
              <a:rPr lang="ru-RU" smtClean="0">
                <a:latin typeface="Arial" charset="0"/>
              </a:rPr>
            </a:br>
            <a:endParaRPr lang="ru-RU" smtClean="0">
              <a:latin typeface="Arial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755650" y="4581525"/>
            <a:ext cx="1223963" cy="1296988"/>
            <a:chOff x="12" y="12"/>
            <a:chExt cx="331" cy="330"/>
          </a:xfrm>
        </p:grpSpPr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411413" y="4724400"/>
            <a:ext cx="6048375" cy="8223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charset="0"/>
              </a:rPr>
              <a:t>Институт проблем информатики РАН</a:t>
            </a:r>
          </a:p>
          <a:p>
            <a:pPr algn="ctr"/>
            <a:r>
              <a:rPr lang="ru-RU" b="1">
                <a:latin typeface="Arial" charset="0"/>
              </a:rPr>
              <a:t>(ИПИ РАН)</a:t>
            </a:r>
          </a:p>
        </p:txBody>
      </p:sp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62FE768A-1C3F-4E24-844F-ECBF9037FDA4}" type="slidenum">
              <a:rPr lang="ru-RU"/>
              <a:pPr/>
              <a:t>10</a:t>
            </a:fld>
            <a:endParaRPr lang="ru-RU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28600"/>
            <a:ext cx="7854950" cy="571500"/>
          </a:xfrm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Анализ СС-схем</a:t>
            </a:r>
            <a:endParaRPr lang="en-GB" smtClean="0">
              <a:latin typeface="Arial" charset="0"/>
            </a:endParaRPr>
          </a:p>
        </p:txBody>
      </p:sp>
      <p:sp>
        <p:nvSpPr>
          <p:cNvPr id="19462" name="Rectangle 3078"/>
          <p:cNvSpPr>
            <a:spLocks noChangeArrowheads="1"/>
          </p:cNvSpPr>
          <p:nvPr/>
        </p:nvSpPr>
        <p:spPr bwMode="auto">
          <a:xfrm>
            <a:off x="684213" y="908050"/>
            <a:ext cx="8351837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marL="482600" indent="-482600" algn="ctr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 i="1" u="sng">
                <a:latin typeface="Arial" charset="0"/>
              </a:rPr>
              <a:t>Событийный подход: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Необходимость искусственного замыкания-размыкания.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Проблема обеспечения полноты (внешний перебор, дисциплина).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Критерий – полумодулярность (косвенный).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Непригодность для иерархического анализа.</a:t>
            </a:r>
          </a:p>
          <a:p>
            <a:pPr marL="482600" indent="-482600" algn="ctr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 i="1" u="sng">
                <a:latin typeface="Arial" charset="0"/>
              </a:rPr>
              <a:t>Функциональный подход: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Схема разомкнута.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Полнота и дисциплина встроены в метод.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Критерии (прямое вычисление):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	- отсутствие состязаний на элементах,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	- индицируемость элементов.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ru-RU" b="1">
                <a:latin typeface="Arial" charset="0"/>
              </a:rPr>
              <a:t>Подготовка данных для иерархического анализа.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721D6F1F-A325-44FC-AC3A-562C841D7999}" type="slidenum">
              <a:rPr lang="ru-RU"/>
              <a:pPr/>
              <a:t>11</a:t>
            </a:fld>
            <a:endParaRPr lang="ru-RU"/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15888"/>
            <a:ext cx="8001000" cy="571500"/>
          </a:xfrm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Обнаружение неисправностей</a:t>
            </a:r>
            <a:endParaRPr lang="en-GB" smtClean="0">
              <a:latin typeface="Arial" charset="0"/>
            </a:endParaRPr>
          </a:p>
        </p:txBody>
      </p:sp>
      <p:sp>
        <p:nvSpPr>
          <p:cNvPr id="12352" name="Rectangle 64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81075"/>
            <a:ext cx="8353425" cy="47529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i="1" u="sng" smtClean="0">
                <a:latin typeface="Arial" charset="0"/>
              </a:rPr>
              <a:t>Событийный подход: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Одиночные и кратные константные неисправности </a:t>
            </a:r>
            <a:r>
              <a:rPr lang="en-US" smtClean="0">
                <a:latin typeface="Arial" charset="0"/>
              </a:rPr>
              <a:t>	</a:t>
            </a:r>
            <a:r>
              <a:rPr lang="ru-RU" smtClean="0">
                <a:latin typeface="Arial" charset="0"/>
              </a:rPr>
              <a:t>типа залипания (КНЗ) на выходах элементов.</a:t>
            </a: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i="1" u="sng" smtClean="0">
                <a:latin typeface="Arial" charset="0"/>
              </a:rPr>
              <a:t>Функциональный подход: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КНЗ на выходах элементов,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КНЗ на входах элементов (эквивалент задержкам 	после разветвлений)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Выносные и невыносные мутантные 	неисправности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Простая возможность построения 	диагностирующих тестов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D70DE541-66BC-4AF1-8DB6-40F06893FACE}" type="slidenum">
              <a:rPr lang="ru-RU"/>
              <a:pPr/>
              <a:t>12</a:t>
            </a:fld>
            <a:endParaRPr lang="ru-RU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15888"/>
            <a:ext cx="8001000" cy="571500"/>
          </a:xfrm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Оптимизация и синтез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08050"/>
            <a:ext cx="8151812" cy="54006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i="1" u="sng" smtClean="0">
                <a:latin typeface="Arial" charset="0"/>
              </a:rPr>
              <a:t>Событийный подход: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Схемы практически не поддаются оптимизации (кроме минимизации булевых функций).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Синтез по ДИ  содержательно возложен на разработчика.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Синтез на сетях Петри (контроллеры)</a:t>
            </a:r>
          </a:p>
          <a:p>
            <a:pPr algn="ctr">
              <a:buFontTx/>
              <a:buNone/>
            </a:pPr>
            <a:r>
              <a:rPr lang="ru-RU" i="1" u="sng" smtClean="0">
                <a:latin typeface="Arial" charset="0"/>
              </a:rPr>
              <a:t>Функциональный подход: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Оптимизация по критериям быстродействия и затратам в транзисторах: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	- массовая индикация,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	- синтез небольших комбинационных схем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	  на заданной библиотеке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Возможен синтез в естественной (</a:t>
            </a:r>
            <a:r>
              <a:rPr lang="ru-RU" i="1" smtClean="0">
                <a:latin typeface="Arial" charset="0"/>
              </a:rPr>
              <a:t>монофазной</a:t>
            </a:r>
            <a:r>
              <a:rPr lang="ru-RU" smtClean="0">
                <a:latin typeface="Arial" charset="0"/>
              </a:rPr>
              <a:t>) постановке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8148FC73-D30B-4BCE-829C-0BD8ED8B8C9D}" type="slidenum">
              <a:rPr lang="ru-RU"/>
              <a:pPr/>
              <a:t>13</a:t>
            </a:fld>
            <a:endParaRPr lang="ru-RU"/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Заключение</a:t>
            </a:r>
            <a:endParaRPr lang="en-GB" smtClean="0">
              <a:latin typeface="Arial" charset="0"/>
            </a:endParaRPr>
          </a:p>
        </p:txBody>
      </p:sp>
      <p:sp>
        <p:nvSpPr>
          <p:cNvPr id="389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5"/>
            <a:ext cx="8355013" cy="4752975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latin typeface="Arial" charset="0"/>
              </a:rPr>
              <a:t>Подход более близок разработчикам схем (основные понятия – гонки и индикация)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Разработан функциональный метод анализа и программа ФАЗАН: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	- язык </a:t>
            </a:r>
            <a:r>
              <a:rPr lang="en-US" smtClean="0">
                <a:latin typeface="Arial" charset="0"/>
              </a:rPr>
              <a:t>VHDL </a:t>
            </a:r>
            <a:r>
              <a:rPr lang="ru-RU" smtClean="0">
                <a:latin typeface="Arial" charset="0"/>
              </a:rPr>
              <a:t>(уровень </a:t>
            </a:r>
            <a:r>
              <a:rPr lang="en-US" i="1" smtClean="0">
                <a:latin typeface="Arial" charset="0"/>
              </a:rPr>
              <a:t>structure</a:t>
            </a:r>
            <a:r>
              <a:rPr lang="en-US" smtClean="0"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и</a:t>
            </a:r>
            <a:r>
              <a:rPr lang="en-US" smtClean="0">
                <a:latin typeface="Arial" charset="0"/>
              </a:rPr>
              <a:t> </a:t>
            </a:r>
            <a:r>
              <a:rPr lang="en-US" i="1" smtClean="0">
                <a:latin typeface="Arial" charset="0"/>
              </a:rPr>
              <a:t>data flow</a:t>
            </a:r>
            <a:r>
              <a:rPr lang="en-US" smtClean="0">
                <a:latin typeface="Arial" charset="0"/>
              </a:rPr>
              <a:t>)</a:t>
            </a:r>
            <a:r>
              <a:rPr lang="ru-RU" smtClean="0">
                <a:latin typeface="Arial" charset="0"/>
              </a:rPr>
              <a:t>,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	- исчерпывающая полнота,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	- обнаружение широкого класса неисправностей,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	- подготовка данных для иерархического анализа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Метод оптимального синтеза небольших комбинационных схем и программа СИНТАБИБ</a:t>
            </a: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Оптимизация массовой индикации</a:t>
            </a:r>
            <a:endParaRPr lang="en-GB" smtClean="0">
              <a:latin typeface="Arial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7BEDAB6-CA39-4470-8A99-D6CAD9751F90}" type="slidenum">
              <a:rPr lang="ru-RU"/>
              <a:pPr/>
              <a:t>14</a:t>
            </a:fld>
            <a:endParaRPr lang="ru-RU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15888"/>
            <a:ext cx="8001000" cy="571500"/>
          </a:xfrm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Заключение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1534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>
                <a:latin typeface="Arial" charset="0"/>
              </a:rPr>
              <a:t>Перспективы</a:t>
            </a: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Иерархический анализ</a:t>
            </a: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Средства проектирования надёжных схем</a:t>
            </a: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Синтез в </a:t>
            </a:r>
            <a:r>
              <a:rPr lang="ru-RU" i="1" smtClean="0">
                <a:latin typeface="Arial" charset="0"/>
              </a:rPr>
              <a:t>монофазной</a:t>
            </a:r>
            <a:r>
              <a:rPr lang="ru-RU" smtClean="0">
                <a:latin typeface="Arial" charset="0"/>
              </a:rPr>
              <a:t> постановке</a:t>
            </a: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17A7F466-A4B6-4E62-8332-FC76C80531EC}" type="slidenum">
              <a:rPr lang="ru-RU"/>
              <a:pPr/>
              <a:t>2</a:t>
            </a:fld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 eaLnBrk="1" hangingPunct="1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>
                <a:latin typeface="Arial" charset="0"/>
              </a:rPr>
              <a:t>Содержание</a:t>
            </a:r>
            <a:endParaRPr lang="en-GB" smtClean="0">
              <a:latin typeface="Arial" charset="0"/>
            </a:endParaRPr>
          </a:p>
        </p:txBody>
      </p:sp>
      <p:sp>
        <p:nvSpPr>
          <p:cNvPr id="512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412875"/>
            <a:ext cx="8153400" cy="3455988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Введение</a:t>
            </a:r>
            <a:endParaRPr lang="en-GB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Событийный и функциональный подходы</a:t>
            </a:r>
            <a:endParaRPr lang="en-GB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Самосинхронные схемы (СС-схемы)</a:t>
            </a:r>
            <a:endParaRPr lang="en-GB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Анализ СС-схем</a:t>
            </a:r>
            <a:endParaRPr lang="en-GB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Обнаружение неисправностей</a:t>
            </a:r>
            <a:endParaRPr lang="en-GB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Оптимизация и синтез</a:t>
            </a:r>
          </a:p>
          <a:p>
            <a:r>
              <a:rPr lang="ru-RU" smtClean="0">
                <a:latin typeface="Arial" charset="0"/>
              </a:rPr>
              <a:t>Заключение</a:t>
            </a:r>
          </a:p>
          <a:p>
            <a:pPr>
              <a:buFontTx/>
              <a:buNone/>
            </a:pPr>
            <a:endParaRPr lang="en-GB" smtClean="0">
              <a:latin typeface="Arial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188E750C-3F50-4033-9572-53CA2C8512CA}" type="slidenum">
              <a:rPr lang="ru-RU"/>
              <a:pPr/>
              <a:t>3</a:t>
            </a:fld>
            <a:endParaRPr lang="ru-RU"/>
          </a:p>
        </p:txBody>
      </p:sp>
      <p:sp>
        <p:nvSpPr>
          <p:cNvPr id="614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Введение</a:t>
            </a:r>
            <a:endParaRPr lang="en-GB" smtClean="0">
              <a:latin typeface="Arial" charset="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052513"/>
            <a:ext cx="7721600" cy="5029200"/>
          </a:xfrm>
        </p:spPr>
        <p:txBody>
          <a:bodyPr/>
          <a:lstStyle/>
          <a:p>
            <a:pPr marL="444500" indent="-444500" algn="ctr"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Сбои и самосинхронные схемы</a:t>
            </a:r>
          </a:p>
          <a:p>
            <a:pPr marL="444500" indent="-444500">
              <a:lnSpc>
                <a:spcPct val="80000"/>
              </a:lnSpc>
              <a:buFontTx/>
              <a:buNone/>
            </a:pPr>
            <a:r>
              <a:rPr lang="ru-RU" i="1" u="sng" smtClean="0">
                <a:latin typeface="Arial" charset="0"/>
              </a:rPr>
              <a:t>Сбой</a:t>
            </a:r>
            <a:r>
              <a:rPr lang="ru-RU" smtClean="0">
                <a:latin typeface="Arial" charset="0"/>
              </a:rPr>
              <a:t> – возникновение нештатных значений на 		  выходах схемы</a:t>
            </a:r>
          </a:p>
          <a:p>
            <a:pPr marL="444500" indent="-444500"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Причины сбоев:</a:t>
            </a:r>
          </a:p>
          <a:p>
            <a:pPr marL="444500" indent="-444500">
              <a:lnSpc>
                <a:spcPct val="80000"/>
              </a:lnSpc>
            </a:pPr>
            <a:r>
              <a:rPr lang="ru-RU" smtClean="0">
                <a:latin typeface="Arial" charset="0"/>
              </a:rPr>
              <a:t>Внешние: наводки, энергичные частицы и т.д. 				(здесь не рассматриваются)</a:t>
            </a:r>
          </a:p>
          <a:p>
            <a:pPr marL="444500" indent="-444500">
              <a:lnSpc>
                <a:spcPct val="80000"/>
              </a:lnSpc>
            </a:pPr>
            <a:r>
              <a:rPr lang="ru-RU" smtClean="0">
                <a:latin typeface="Arial" charset="0"/>
              </a:rPr>
              <a:t>Внутренние (схемные):</a:t>
            </a:r>
          </a:p>
          <a:p>
            <a:pPr marL="444500" indent="-444500"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			- состязания,</a:t>
            </a:r>
          </a:p>
          <a:p>
            <a:pPr marL="444500" indent="-444500"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			- неисправности.</a:t>
            </a:r>
          </a:p>
          <a:p>
            <a:pPr marL="444500" indent="-444500">
              <a:lnSpc>
                <a:spcPct val="80000"/>
              </a:lnSpc>
              <a:buFontTx/>
              <a:buNone/>
            </a:pPr>
            <a:r>
              <a:rPr lang="ru-RU" i="1" u="sng" smtClean="0">
                <a:latin typeface="Arial" charset="0"/>
              </a:rPr>
              <a:t>Самосинхронные схемы:</a:t>
            </a:r>
          </a:p>
          <a:p>
            <a:pPr marL="444500" indent="-444500"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			- полное отсутствие состязаний,</a:t>
            </a:r>
          </a:p>
          <a:p>
            <a:pPr marL="444500" indent="-444500"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			- останов при большинстве 							  неисправностей</a:t>
            </a:r>
            <a:r>
              <a:rPr lang="en-US" smtClean="0"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(самопроверяемость).</a:t>
            </a:r>
          </a:p>
          <a:p>
            <a:pPr marL="444500" indent="-444500">
              <a:lnSpc>
                <a:spcPct val="8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D8153303-7386-4F13-9111-019EE0DB16F0}" type="slidenum">
              <a:rPr lang="ru-RU"/>
              <a:pPr/>
              <a:t>4</a:t>
            </a:fld>
            <a:endParaRPr lang="ru-RU"/>
          </a:p>
        </p:txBody>
      </p:sp>
      <p:sp>
        <p:nvSpPr>
          <p:cNvPr id="7170" name="Rectangle 103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Введение</a:t>
            </a:r>
            <a:endParaRPr lang="en-GB" smtClean="0">
              <a:latin typeface="Arial" charset="0"/>
            </a:endParaRPr>
          </a:p>
        </p:txBody>
      </p:sp>
      <p:sp>
        <p:nvSpPr>
          <p:cNvPr id="13320" name="Rectangle 103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55875" y="981075"/>
            <a:ext cx="6281738" cy="52562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>
                <a:latin typeface="Arial" charset="0"/>
              </a:rPr>
              <a:t>Учёные, внёсшие решающий вклад в развитие СС-схем</a:t>
            </a: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Д.Е.Маллер (</a:t>
            </a:r>
            <a:r>
              <a:rPr lang="en-US" smtClean="0">
                <a:latin typeface="Arial" charset="0"/>
              </a:rPr>
              <a:t>D.E.Muller) (1924-2008)</a:t>
            </a:r>
          </a:p>
          <a:p>
            <a:pPr>
              <a:buFontTx/>
              <a:buNone/>
            </a:pPr>
            <a:r>
              <a:rPr lang="en-US" sz="1200" smtClean="0">
                <a:latin typeface="Arial" charset="0"/>
              </a:rPr>
              <a:t>(</a:t>
            </a:r>
            <a:r>
              <a:rPr lang="ru-RU" sz="1200" smtClean="0">
                <a:latin typeface="Arial" charset="0"/>
              </a:rPr>
              <a:t>фото 1959 г. с разрешения архива Иллинойского университета)</a:t>
            </a: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  <a:p>
            <a:pPr>
              <a:buFontTx/>
              <a:buNone/>
            </a:pPr>
            <a:endParaRPr lang="ru-RU" smtClean="0">
              <a:latin typeface="Arial" charset="0"/>
            </a:endParaRPr>
          </a:p>
          <a:p>
            <a:pPr>
              <a:buFontTx/>
              <a:buNone/>
            </a:pPr>
            <a:r>
              <a:rPr lang="ru-RU" smtClean="0">
                <a:latin typeface="Arial" charset="0"/>
              </a:rPr>
              <a:t>В.И.Варшавский (1933-2005)</a:t>
            </a:r>
          </a:p>
        </p:txBody>
      </p:sp>
      <p:pic>
        <p:nvPicPr>
          <p:cNvPr id="7178" name="Picture 10" descr="D_Muller_22_05_195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1557338"/>
            <a:ext cx="1490662" cy="2189162"/>
          </a:xfrm>
        </p:spPr>
      </p:pic>
      <p:pic>
        <p:nvPicPr>
          <p:cNvPr id="7179" name="Picture 11" descr="1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827088" y="4005263"/>
            <a:ext cx="1482725" cy="1978025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12ED09E5-764B-49CB-A713-0382CF45B7AD}" type="slidenum">
              <a:rPr lang="ru-RU"/>
              <a:pPr/>
              <a:t>5</a:t>
            </a:fld>
            <a:endParaRPr lang="ru-RU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28600"/>
            <a:ext cx="8283575" cy="571500"/>
          </a:xfrm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Введение</a:t>
            </a:r>
            <a:endParaRPr lang="en-GB" smtClean="0"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08050"/>
            <a:ext cx="8153400" cy="53181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i="1" smtClean="0">
                <a:latin typeface="Arial" charset="0"/>
              </a:rPr>
              <a:t>Модель Маллера: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1 уравнение = 1 элемент (вентиль) = 1 задержка,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задержки трасс после разветвлений – пренебрежимо малы.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i="1" u="sng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i="1" u="sng" smtClean="0">
                <a:latin typeface="Arial" charset="0"/>
              </a:rPr>
              <a:t>Самосинхронная схема</a:t>
            </a:r>
            <a:r>
              <a:rPr lang="ru-RU" smtClean="0">
                <a:latin typeface="Arial" charset="0"/>
              </a:rPr>
              <a:t> – схема, правильное функционирование которой не зависит от выходных задержек элементов (вентилей)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(</a:t>
            </a:r>
            <a:r>
              <a:rPr lang="en-US" i="1" smtClean="0">
                <a:latin typeface="Arial" charset="0"/>
              </a:rPr>
              <a:t>Speed-independent</a:t>
            </a:r>
            <a:r>
              <a:rPr lang="ru-RU" i="1" smtClean="0">
                <a:latin typeface="Arial" charset="0"/>
              </a:rPr>
              <a:t>, </a:t>
            </a:r>
            <a:r>
              <a:rPr lang="en-US" i="1" smtClean="0">
                <a:latin typeface="Arial" charset="0"/>
              </a:rPr>
              <a:t>Delay-insensitive</a:t>
            </a:r>
            <a:r>
              <a:rPr lang="ru-RU" i="1" smtClean="0">
                <a:latin typeface="Arial" charset="0"/>
              </a:rPr>
              <a:t>, </a:t>
            </a:r>
            <a:r>
              <a:rPr lang="en-US" i="1" smtClean="0">
                <a:latin typeface="Arial" charset="0"/>
              </a:rPr>
              <a:t>Self-timed</a:t>
            </a:r>
            <a:r>
              <a:rPr lang="ru-RU" i="1" smtClean="0">
                <a:latin typeface="Arial" charset="0"/>
              </a:rPr>
              <a:t>)</a:t>
            </a:r>
            <a:endParaRPr lang="ru-RU" smtClean="0"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i="1" u="sng" smtClean="0">
                <a:latin typeface="Arial" charset="0"/>
              </a:rPr>
              <a:t>Потребительские свойства СС-схем: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- предельно широкий диапазон правильной работы</a:t>
            </a:r>
            <a:endParaRPr lang="en-US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- пониженное энергопотребление</a:t>
            </a:r>
            <a:endParaRPr lang="en-US" i="1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- надёжность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</a:rPr>
              <a:t>- повышенный выход годных чипов и др.</a:t>
            </a:r>
            <a:endParaRPr lang="en-US" i="1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i="1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2B0DE1B2-B86F-4EE1-B8CB-F52ABC550038}" type="slidenum">
              <a:rPr lang="ru-RU"/>
              <a:pPr/>
              <a:t>6</a:t>
            </a:fld>
            <a:endParaRPr lang="ru-RU"/>
          </a:p>
        </p:txBody>
      </p:sp>
      <p:sp>
        <p:nvSpPr>
          <p:cNvPr id="9218" name="Rectangle 307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Введение</a:t>
            </a:r>
            <a:endParaRPr lang="en-GB" smtClean="0">
              <a:latin typeface="Arial" charset="0"/>
            </a:endParaRP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39750" y="1700213"/>
          <a:ext cx="4260850" cy="4121150"/>
        </p:xfrm>
        <a:graphic>
          <a:graphicData uri="http://schemas.openxmlformats.org/presentationml/2006/ole">
            <p:oleObj spid="_x0000_s9221" name="Документ" r:id="rId3" imgW="6054932" imgH="5855970" progId="Word.Document.8">
              <p:embed/>
            </p:oleObj>
          </a:graphicData>
        </a:graphic>
      </p:graphicFrame>
      <p:sp>
        <p:nvSpPr>
          <p:cNvPr id="19462" name="Rectangle 307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5949950"/>
            <a:ext cx="8153400" cy="358775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smtClean="0">
                <a:latin typeface="Arial" charset="0"/>
              </a:rPr>
              <a:t>			3 мкм								1.6 мкм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71550" y="1052513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Экспериментальная проверка свойств СС-схем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1452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4787900" y="1773238"/>
          <a:ext cx="3905250" cy="3960812"/>
        </p:xfrm>
        <a:graphic>
          <a:graphicData uri="http://schemas.openxmlformats.org/presentationml/2006/ole">
            <p:oleObj spid="_x0000_s9227" name="Рисунок" r:id="rId4" imgW="5577417" imgH="5656138" progId="Word.Picture.8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3A9C5DA7-5A55-4DB7-AE19-3125412BB14A}" type="slidenum">
              <a:rPr lang="ru-RU"/>
              <a:pPr/>
              <a:t>7</a:t>
            </a:fld>
            <a:endParaRPr lang="ru-RU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001000" cy="1101725"/>
          </a:xfrm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Событийный и функциональный подходы</a:t>
            </a: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2555875" y="1916113"/>
          <a:ext cx="3673475" cy="2251075"/>
        </p:xfrm>
        <a:graphic>
          <a:graphicData uri="http://schemas.openxmlformats.org/presentationml/2006/ole">
            <p:oleObj spid="_x0000_s69636" name="Документ" r:id="rId3" imgW="5940443" imgH="3007188" progId="Word.Document.8">
              <p:embed/>
            </p:oleObj>
          </a:graphicData>
        </a:graphic>
      </p:graphicFrame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268538" y="4221163"/>
            <a:ext cx="4464050" cy="15525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x - </a:t>
            </a:r>
            <a:r>
              <a:rPr lang="ru-RU" b="1">
                <a:latin typeface="Arial" charset="0"/>
              </a:rPr>
              <a:t>информационный вход</a:t>
            </a:r>
            <a:r>
              <a:rPr lang="en-US" b="1">
                <a:latin typeface="Arial" charset="0"/>
              </a:rPr>
              <a:t>,</a:t>
            </a:r>
          </a:p>
          <a:p>
            <a:r>
              <a:rPr lang="en-US" b="1">
                <a:latin typeface="Arial" charset="0"/>
              </a:rPr>
              <a:t>a - </a:t>
            </a:r>
            <a:r>
              <a:rPr lang="ru-RU" b="1">
                <a:latin typeface="Arial" charset="0"/>
              </a:rPr>
              <a:t>управляющий вход,</a:t>
            </a:r>
          </a:p>
          <a:p>
            <a:r>
              <a:rPr lang="en-US" b="1">
                <a:latin typeface="Arial" charset="0"/>
              </a:rPr>
              <a:t>b - </a:t>
            </a:r>
            <a:r>
              <a:rPr lang="ru-RU" b="1">
                <a:latin typeface="Arial" charset="0"/>
              </a:rPr>
              <a:t>индикатор</a:t>
            </a:r>
            <a:r>
              <a:rPr lang="en-US" b="1">
                <a:latin typeface="Arial" charset="0"/>
              </a:rPr>
              <a:t>,</a:t>
            </a:r>
          </a:p>
          <a:p>
            <a:r>
              <a:rPr lang="en-US" b="1">
                <a:latin typeface="Arial" charset="0"/>
              </a:rPr>
              <a:t>Z </a:t>
            </a:r>
            <a:r>
              <a:rPr lang="ru-RU" b="1">
                <a:latin typeface="Arial" charset="0"/>
              </a:rPr>
              <a:t>-</a:t>
            </a:r>
            <a:r>
              <a:rPr lang="en-US" b="1">
                <a:latin typeface="Arial" charset="0"/>
              </a:rPr>
              <a:t> </a:t>
            </a:r>
            <a:r>
              <a:rPr lang="ru-RU" b="1">
                <a:latin typeface="Arial" charset="0"/>
              </a:rPr>
              <a:t>сложное замыкание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124075" y="1412875"/>
            <a:ext cx="4752975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D-</a:t>
            </a:r>
            <a:r>
              <a:rPr lang="ru-RU" b="1">
                <a:latin typeface="Arial" charset="0"/>
              </a:rPr>
              <a:t>триггер с унарным входом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E630AAA0-E20C-4138-BF41-EEF9F35B1ADE}" type="slidenum">
              <a:rPr lang="ru-RU"/>
              <a:pPr/>
              <a:t>8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001000" cy="1101725"/>
          </a:xfrm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Событийный и функциональный подходы</a:t>
            </a:r>
            <a:endParaRPr lang="en-GB" smtClean="0">
              <a:latin typeface="Arial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71550" y="1412875"/>
            <a:ext cx="6840538" cy="5032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>
                <a:latin typeface="Arial" charset="0"/>
              </a:rPr>
              <a:t>Событийный подход</a:t>
            </a: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 algn="ctr">
              <a:buFontTx/>
              <a:buNone/>
            </a:pPr>
            <a:endParaRPr lang="ru-RU" sz="2000" smtClean="0">
              <a:latin typeface="Arial" charset="0"/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1916113"/>
            <a:ext cx="8151812" cy="4103687"/>
          </a:xfrm>
        </p:spPr>
        <p:txBody>
          <a:bodyPr/>
          <a:lstStyle/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  <a:p>
            <a:pPr>
              <a:buFontTx/>
              <a:buNone/>
            </a:pPr>
            <a:endParaRPr lang="ru-RU" sz="2000" smtClean="0">
              <a:latin typeface="Arial" charset="0"/>
            </a:endParaRPr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755650" y="1844675"/>
          <a:ext cx="3960813" cy="2971800"/>
        </p:xfrm>
        <a:graphic>
          <a:graphicData uri="http://schemas.openxmlformats.org/presentationml/2006/ole">
            <p:oleObj spid="_x0000_s10256" name="Документ" r:id="rId4" imgW="5940443" imgH="2971547" progId="Word.Document.8">
              <p:embed/>
            </p:oleObj>
          </a:graphicData>
        </a:graphic>
      </p:graphicFrame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684213" y="5049838"/>
            <a:ext cx="8208962" cy="11874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b="1"/>
              <a:t> схема и диаграммы – замкнуты,</a:t>
            </a:r>
          </a:p>
          <a:p>
            <a:r>
              <a:rPr lang="ru-RU" b="1"/>
              <a:t>- информационные входы – отсутствуют (заменены 					   константами 0 или 1)</a:t>
            </a:r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4892675" y="2420938"/>
          <a:ext cx="3687763" cy="2297112"/>
        </p:xfrm>
        <a:graphic>
          <a:graphicData uri="http://schemas.openxmlformats.org/presentationml/2006/ole">
            <p:oleObj spid="_x0000_s10259" name="Документ" r:id="rId5" imgW="5940443" imgH="3015828" progId="Word.Document.8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624CD11C-75A8-4D3B-A64E-7EFA2228D234}" type="slidenum">
              <a:rPr lang="ru-RU"/>
              <a:pPr/>
              <a:t>9</a:t>
            </a:fld>
            <a:endParaRPr lang="ru-RU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283575" cy="1101725"/>
          </a:xfrm>
        </p:spPr>
        <p:txBody>
          <a:bodyPr/>
          <a:lstStyle/>
          <a:p>
            <a:pPr algn="ctr"/>
            <a:r>
              <a:rPr lang="ru-RU" smtClean="0">
                <a:latin typeface="Arial" charset="0"/>
              </a:rPr>
              <a:t>Событийный и функциональный подходы</a:t>
            </a:r>
            <a:endParaRPr lang="en-GB" smtClean="0">
              <a:latin typeface="Arial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12875"/>
            <a:ext cx="8078787" cy="5032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>
                <a:latin typeface="Arial" charset="0"/>
              </a:rPr>
              <a:t>Функциональный подход</a:t>
            </a:r>
          </a:p>
          <a:p>
            <a:pPr algn="ctr">
              <a:buFontTx/>
              <a:buNone/>
            </a:pPr>
            <a:endParaRPr lang="ru-RU" smtClean="0">
              <a:latin typeface="Arial" charset="0"/>
            </a:endParaRPr>
          </a:p>
        </p:txBody>
      </p:sp>
      <p:pic>
        <p:nvPicPr>
          <p:cNvPr id="36874" name="Picture 10" descr="D_tri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47838" y="1844675"/>
            <a:ext cx="5848350" cy="4914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theme/theme1.xml><?xml version="1.0" encoding="utf-8"?>
<a:theme xmlns:a="http://schemas.openxmlformats.org/drawingml/2006/main" name="2_AVParis010921">
  <a:themeElements>
    <a:clrScheme name="">
      <a:dk1>
        <a:srgbClr val="000000"/>
      </a:dk1>
      <a:lt1>
        <a:srgbClr val="FFFFFF"/>
      </a:lt1>
      <a:dk2>
        <a:srgbClr val="FF9933"/>
      </a:dk2>
      <a:lt2>
        <a:srgbClr val="919191"/>
      </a:lt2>
      <a:accent1>
        <a:srgbClr val="FC0128"/>
      </a:accent1>
      <a:accent2>
        <a:srgbClr val="000099"/>
      </a:accent2>
      <a:accent3>
        <a:srgbClr val="FFFFFF"/>
      </a:accent3>
      <a:accent4>
        <a:srgbClr val="000000"/>
      </a:accent4>
      <a:accent5>
        <a:srgbClr val="FDAAAC"/>
      </a:accent5>
      <a:accent6>
        <a:srgbClr val="00008A"/>
      </a:accent6>
      <a:hlink>
        <a:srgbClr val="00FFFF"/>
      </a:hlink>
      <a:folHlink>
        <a:srgbClr val="339933"/>
      </a:folHlink>
    </a:clrScheme>
    <a:fontScheme name="2_AVParis01092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VParis01092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Paris01092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</TotalTime>
  <Words>358</Words>
  <Application>Microsoft Office PowerPoint</Application>
  <PresentationFormat>Экран (4:3)</PresentationFormat>
  <Paragraphs>138</Paragraphs>
  <Slides>14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Wingdings</vt:lpstr>
      <vt:lpstr>2_AVParis010921</vt:lpstr>
      <vt:lpstr>Документ Microsoft Word</vt:lpstr>
      <vt:lpstr>Рисунок Microsoft Word</vt:lpstr>
      <vt:lpstr>Проектирование самосинхронных схем: функциональный подход</vt:lpstr>
      <vt:lpstr>Содержание</vt:lpstr>
      <vt:lpstr>Введение</vt:lpstr>
      <vt:lpstr>Введение</vt:lpstr>
      <vt:lpstr>Введение</vt:lpstr>
      <vt:lpstr>Введение</vt:lpstr>
      <vt:lpstr>Событийный и функциональный подходы</vt:lpstr>
      <vt:lpstr>Событийный и функциональный подходы</vt:lpstr>
      <vt:lpstr>Событийный и функциональный подходы</vt:lpstr>
      <vt:lpstr>Анализ СС-схем</vt:lpstr>
      <vt:lpstr>Обнаружение неисправностей</vt:lpstr>
      <vt:lpstr>Оптимизация и синтез</vt:lpstr>
      <vt:lpstr>Заключение</vt:lpstr>
      <vt:lpstr>Заключение</vt:lpstr>
    </vt:vector>
  </TitlesOfParts>
  <Company>IPPM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>MES2006</dc:subject>
  <dc:creator>Alma Mater</dc:creator>
  <cp:lastModifiedBy>Степченков Дмитрий Юрьевич</cp:lastModifiedBy>
  <cp:revision>66</cp:revision>
  <dcterms:created xsi:type="dcterms:W3CDTF">2000-11-06T16:35:25Z</dcterms:created>
  <dcterms:modified xsi:type="dcterms:W3CDTF">2015-11-11T11:46:25Z</dcterms:modified>
</cp:coreProperties>
</file>