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21"/>
  </p:notesMasterIdLst>
  <p:sldIdLst>
    <p:sldId id="267" r:id="rId2"/>
    <p:sldId id="258" r:id="rId3"/>
    <p:sldId id="283" r:id="rId4"/>
    <p:sldId id="275" r:id="rId5"/>
    <p:sldId id="286" r:id="rId6"/>
    <p:sldId id="284" r:id="rId7"/>
    <p:sldId id="273" r:id="rId8"/>
    <p:sldId id="287" r:id="rId9"/>
    <p:sldId id="285" r:id="rId10"/>
    <p:sldId id="260" r:id="rId11"/>
    <p:sldId id="288" r:id="rId12"/>
    <p:sldId id="289" r:id="rId13"/>
    <p:sldId id="290" r:id="rId14"/>
    <p:sldId id="291" r:id="rId15"/>
    <p:sldId id="280" r:id="rId16"/>
    <p:sldId id="293" r:id="rId17"/>
    <p:sldId id="292" r:id="rId18"/>
    <p:sldId id="274" r:id="rId19"/>
    <p:sldId id="272" r:id="rId20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  <a:srgbClr val="0033CC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40" autoAdjust="0"/>
    <p:restoredTop sz="98741" autoAdjust="0"/>
  </p:normalViewPr>
  <p:slideViewPr>
    <p:cSldViewPr>
      <p:cViewPr varScale="1">
        <p:scale>
          <a:sx n="120" d="100"/>
          <a:sy n="12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327113E-B57A-4B87-979D-1A0C7B813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1F29A-36A1-4537-97F0-1C6D5BC45964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C5236-738E-47C3-B9BF-E87E12CAEA13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A0A3814-70B5-4029-B75C-9999EC47FF3C}" type="slidenum">
              <a:rPr lang="en-GB" sz="1200"/>
              <a:pPr algn="r" eaLnBrk="0" hangingPunct="0"/>
              <a:t>7</a:t>
            </a:fld>
            <a:endParaRPr lang="en-GB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6B8A-8949-4FB2-9525-236E3159FE1B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0AC8-1A1F-4F1C-8494-BF761DA63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90CE-5502-4E1F-9848-DFCCAED47C16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5D83-3147-45AB-8005-9B61C110C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87A8-2275-414C-81C0-D5EB2C325D6D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7961-BADF-4CC8-ABBA-7D6D56DA5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012B-84FD-476B-9070-B7A293819F5F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5D2E-4A3C-407B-A65E-8C089919B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8D7C-D633-4F8A-944E-1E505FC5ABF1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06B1-236D-4D4D-9253-FCC22C1C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5301-CCE7-4C77-AABA-CED1259332B5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7FB1-37D9-41F2-B614-4E48255D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BDB2-0520-43FF-8B74-AE181A28F712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51E-086E-4CF1-B190-EA9087F9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CB57-E612-4DD6-B899-3FEC3D694E3A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510A-676F-4156-9D38-AD177432C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687A-1736-4ACE-8DC4-3EFFD796C3BC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5593-5D1B-436A-B55A-1F4BFC898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AD5-759D-49DD-8FCD-82D5A9820908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F1A1-D065-4394-A35A-A57CBEAFD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3F20-8746-4D2D-ACD0-A103ED386580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933EC-0DCF-4F17-9ABA-502BB7E94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B0FA08-C8A8-4C0D-BA36-FAA8F0EDFAA9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E0292CE-4796-4E2B-B4B6-3CA91ECCD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1" r:id="rId2"/>
    <p:sldLayoutId id="2147483812" r:id="rId3"/>
    <p:sldLayoutId id="2147483813" r:id="rId4"/>
    <p:sldLayoutId id="2147483814" r:id="rId5"/>
    <p:sldLayoutId id="2147483810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10" y="1357298"/>
            <a:ext cx="7772400" cy="18177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Самосинхронное устройство умножения-сложения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err="1" smtClean="0">
                <a:solidFill>
                  <a:srgbClr val="FFC000"/>
                </a:solidFill>
              </a:rPr>
              <a:t>гигафлопсного</a:t>
            </a:r>
            <a:r>
              <a:rPr lang="ru-RU" sz="3600" dirty="0" smtClean="0">
                <a:solidFill>
                  <a:srgbClr val="FFC000"/>
                </a:solidFill>
              </a:rPr>
              <a:t> класса: варианты реализации</a:t>
            </a:r>
            <a:endParaRPr lang="en-GB" sz="3600" dirty="0" smtClean="0">
              <a:solidFill>
                <a:srgbClr val="FFC000"/>
              </a:solidFill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357563"/>
            <a:ext cx="7478713" cy="12954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/>
              <a:t>Ю.А. Степченков, Ю.В. Рождественский, </a:t>
            </a:r>
            <a:r>
              <a:rPr lang="ru-RU" sz="3000" u="sng" dirty="0" smtClean="0"/>
              <a:t>Ю.Г. Дьяченко</a:t>
            </a:r>
            <a:r>
              <a:rPr lang="ru-RU" sz="3000" dirty="0" smtClean="0"/>
              <a:t>,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/>
              <a:t> Н.В. Морозов, Д.Ю. Степченков, А.В.Сурков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 smtClean="0">
              <a:solidFill>
                <a:srgbClr val="7030A0"/>
              </a:solidFill>
            </a:endParaRP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611188" y="5013325"/>
            <a:ext cx="1223962" cy="1296988"/>
            <a:chOff x="12" y="12"/>
            <a:chExt cx="331" cy="330"/>
          </a:xfrm>
        </p:grpSpPr>
        <p:sp>
          <p:nvSpPr>
            <p:cNvPr id="12294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4 w 475"/>
                <a:gd name="T1" fmla="*/ 15 h 313"/>
                <a:gd name="T2" fmla="*/ 14 w 475"/>
                <a:gd name="T3" fmla="*/ 17 h 313"/>
                <a:gd name="T4" fmla="*/ 39 w 475"/>
                <a:gd name="T5" fmla="*/ 17 h 313"/>
                <a:gd name="T6" fmla="*/ 55 w 475"/>
                <a:gd name="T7" fmla="*/ 0 h 313"/>
                <a:gd name="T8" fmla="*/ 71 w 475"/>
                <a:gd name="T9" fmla="*/ 0 h 313"/>
                <a:gd name="T10" fmla="*/ 77 w 475"/>
                <a:gd name="T11" fmla="*/ 0 h 313"/>
                <a:gd name="T12" fmla="*/ 77 w 475"/>
                <a:gd name="T13" fmla="*/ 15 h 313"/>
                <a:gd name="T14" fmla="*/ 55 w 475"/>
                <a:gd name="T15" fmla="*/ 15 h 313"/>
                <a:gd name="T16" fmla="*/ 39 w 475"/>
                <a:gd name="T17" fmla="*/ 31 h 313"/>
                <a:gd name="T18" fmla="*/ 14 w 475"/>
                <a:gd name="T19" fmla="*/ 31 h 313"/>
                <a:gd name="T20" fmla="*/ 14 w 475"/>
                <a:gd name="T21" fmla="*/ 32 h 313"/>
                <a:gd name="T22" fmla="*/ 0 w 475"/>
                <a:gd name="T23" fmla="*/ 24 h 313"/>
                <a:gd name="T24" fmla="*/ 14 w 475"/>
                <a:gd name="T25" fmla="*/ 15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6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4 h 297"/>
                <a:gd name="T2" fmla="*/ 4 w 374"/>
                <a:gd name="T3" fmla="*/ 14 h 297"/>
                <a:gd name="T4" fmla="*/ 27 w 374"/>
                <a:gd name="T5" fmla="*/ 14 h 297"/>
                <a:gd name="T6" fmla="*/ 46 w 374"/>
                <a:gd name="T7" fmla="*/ 1 h 297"/>
                <a:gd name="T8" fmla="*/ 64 w 374"/>
                <a:gd name="T9" fmla="*/ 1 h 297"/>
                <a:gd name="T10" fmla="*/ 70 w 374"/>
                <a:gd name="T11" fmla="*/ 0 h 297"/>
                <a:gd name="T12" fmla="*/ 70 w 374"/>
                <a:gd name="T13" fmla="*/ 12 h 297"/>
                <a:gd name="T14" fmla="*/ 47 w 374"/>
                <a:gd name="T15" fmla="*/ 12 h 297"/>
                <a:gd name="T16" fmla="*/ 27 w 374"/>
                <a:gd name="T17" fmla="*/ 27 h 297"/>
                <a:gd name="T18" fmla="*/ 4 w 374"/>
                <a:gd name="T19" fmla="*/ 27 h 297"/>
                <a:gd name="T20" fmla="*/ 0 w 374"/>
                <a:gd name="T21" fmla="*/ 27 h 297"/>
                <a:gd name="T22" fmla="*/ 0 w 374"/>
                <a:gd name="T23" fmla="*/ 21 h 297"/>
                <a:gd name="T24" fmla="*/ 0 w 374"/>
                <a:gd name="T25" fmla="*/ 14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051050" y="5084763"/>
            <a:ext cx="664368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dirty="0">
                <a:solidFill>
                  <a:srgbClr val="FFFF00"/>
                </a:solidFill>
                <a:latin typeface="+mn-lt"/>
                <a:cs typeface="+mn-cs"/>
              </a:rPr>
              <a:t>Институт </a:t>
            </a:r>
            <a:r>
              <a:rPr lang="ru-RU" b="1" kern="0" dirty="0">
                <a:solidFill>
                  <a:srgbClr val="FFFF00"/>
                </a:solidFill>
                <a:latin typeface="+mn-lt"/>
                <a:cs typeface="+mn-cs"/>
              </a:rPr>
              <a:t>проблем информатики </a:t>
            </a:r>
            <a:r>
              <a:rPr lang="ru-RU" b="1" kern="0" dirty="0">
                <a:solidFill>
                  <a:srgbClr val="FFFF00"/>
                </a:solidFill>
                <a:latin typeface="+mn-lt"/>
                <a:cs typeface="+mn-cs"/>
              </a:rPr>
              <a:t>РАН</a:t>
            </a:r>
          </a:p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dirty="0">
                <a:solidFill>
                  <a:srgbClr val="FFFF00"/>
                </a:solidFill>
                <a:latin typeface="+mn-lt"/>
                <a:cs typeface="+mn-cs"/>
              </a:rPr>
              <a:t>Научно-исследовательский институт системных исследований</a:t>
            </a:r>
            <a:endParaRPr lang="en-GB" b="1" kern="0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2" y="228600"/>
            <a:ext cx="8283575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Троичное дерево Уоллеса</a:t>
            </a:r>
            <a:endParaRPr lang="en-GB" sz="4400" dirty="0" smtClean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28625" y="5357813"/>
            <a:ext cx="8229600" cy="13081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rgbClr val="FFFF00"/>
                </a:solidFill>
                <a:latin typeface="+mn-lt"/>
                <a:cs typeface="+mn-cs"/>
              </a:rPr>
              <a:t>Частичные произведения – парафазные, </a:t>
            </a:r>
            <a:br>
              <a:rPr lang="ru-RU" sz="2800" dirty="0">
                <a:solidFill>
                  <a:srgbClr val="FFFF00"/>
                </a:solidFill>
                <a:latin typeface="+mn-lt"/>
                <a:cs typeface="+mn-cs"/>
              </a:rPr>
            </a:br>
            <a:r>
              <a:rPr lang="ru-RU" sz="2800" dirty="0">
                <a:solidFill>
                  <a:srgbClr val="FFFF00"/>
                </a:solidFill>
                <a:latin typeface="+mn-lt"/>
                <a:cs typeface="+mn-cs"/>
              </a:rPr>
              <a:t>остальные сигналы – троичные. </a:t>
            </a:r>
            <a:r>
              <a:rPr lang="en-US" sz="2800" dirty="0">
                <a:solidFill>
                  <a:srgbClr val="FFFF00"/>
                </a:solidFill>
                <a:latin typeface="+mn-lt"/>
                <a:cs typeface="+mn-cs"/>
              </a:rPr>
              <a:t/>
            </a:r>
            <a:br>
              <a:rPr lang="en-US" sz="2800" dirty="0">
                <a:solidFill>
                  <a:srgbClr val="FFFF00"/>
                </a:solidFill>
                <a:latin typeface="+mn-lt"/>
                <a:cs typeface="+mn-cs"/>
              </a:rPr>
            </a:br>
            <a:r>
              <a:rPr lang="ru-RU" sz="2800" dirty="0">
                <a:solidFill>
                  <a:srgbClr val="FFFF00"/>
                </a:solidFill>
                <a:latin typeface="+mn-lt"/>
                <a:cs typeface="+mn-cs"/>
              </a:rPr>
              <a:t>С</a:t>
            </a:r>
            <a:r>
              <a:rPr lang="en-US" sz="2800" dirty="0">
                <a:solidFill>
                  <a:srgbClr val="FFFF00"/>
                </a:solidFill>
                <a:latin typeface="+mn-lt"/>
                <a:cs typeface="+mn-cs"/>
              </a:rPr>
              <a:t>S</a:t>
            </a:r>
            <a:r>
              <a:rPr lang="ru-RU" sz="2800" dirty="0">
                <a:solidFill>
                  <a:srgbClr val="FFFF00"/>
                </a:solidFill>
                <a:latin typeface="+mn-lt"/>
                <a:cs typeface="+mn-cs"/>
              </a:rPr>
              <a:t> – корректирующее слагаемое</a:t>
            </a:r>
            <a:endParaRPr lang="ru-RU" sz="28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1508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071563"/>
            <a:ext cx="7339012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Индикация конвейера УС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928688" y="1357313"/>
            <a:ext cx="7500937" cy="523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FFFF00"/>
                </a:solidFill>
              </a:rPr>
              <a:t>Классическая схема индикации в конвейере</a:t>
            </a:r>
            <a:r>
              <a:rPr lang="ru-RU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2532" name="Содержимое 4"/>
          <p:cNvSpPr>
            <a:spLocks noGrp="1"/>
          </p:cNvSpPr>
          <p:nvPr>
            <p:ph idx="1"/>
          </p:nvPr>
        </p:nvSpPr>
        <p:spPr>
          <a:xfrm>
            <a:off x="457200" y="3857625"/>
            <a:ext cx="8229600" cy="10001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rgbClr val="FFFF00"/>
                </a:solidFill>
              </a:rPr>
              <a:t>Реализация одной ступени конвейера</a:t>
            </a:r>
            <a:endParaRPr lang="ru-RU" smtClean="0">
              <a:solidFill>
                <a:srgbClr val="FFFF00"/>
              </a:solidFill>
            </a:endParaRPr>
          </a:p>
          <a:p>
            <a:endParaRPr lang="ru-RU" smtClean="0"/>
          </a:p>
        </p:txBody>
      </p:sp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4643438"/>
            <a:ext cx="53625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2071688"/>
            <a:ext cx="86137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Индикация конвейера УС</a:t>
            </a:r>
          </a:p>
        </p:txBody>
      </p:sp>
      <p:sp>
        <p:nvSpPr>
          <p:cNvPr id="23555" name="Содержимое 4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785813"/>
          </a:xfrm>
        </p:spPr>
        <p:txBody>
          <a:bodyPr/>
          <a:lstStyle/>
          <a:p>
            <a:pPr algn="ctr" eaLnBrk="0" hangingPunct="0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FFFF00"/>
                </a:solidFill>
              </a:rPr>
              <a:t>Реализованная схема индикации в конвейере </a:t>
            </a:r>
          </a:p>
          <a:p>
            <a:endParaRPr lang="ru-RU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714500"/>
            <a:ext cx="7046913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4"/>
          <p:cNvSpPr txBox="1">
            <a:spLocks/>
          </p:cNvSpPr>
          <p:nvPr/>
        </p:nvSpPr>
        <p:spPr>
          <a:xfrm>
            <a:off x="500063" y="4214813"/>
            <a:ext cx="8072437" cy="1000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algn="ctr" eaLnBrk="0" hangingPunct="0"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b="1" dirty="0">
                <a:solidFill>
                  <a:srgbClr val="FFFF00"/>
                </a:solidFill>
                <a:cs typeface="+mn-cs"/>
              </a:rPr>
              <a:t>Одна ступень конвейера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ru-RU" sz="2800" dirty="0">
              <a:latin typeface="+mn-lt"/>
              <a:cs typeface="+mn-cs"/>
            </a:endParaRP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54150" y="4786313"/>
            <a:ext cx="61642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Индикация конвейера УС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>
          <a:xfrm>
            <a:off x="857250" y="4786313"/>
            <a:ext cx="7729538" cy="1357312"/>
          </a:xfrm>
        </p:spPr>
        <p:txBody>
          <a:bodyPr/>
          <a:lstStyle/>
          <a:p>
            <a:pPr algn="ctr" eaLnBrk="0" hangingPunc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FFFF00"/>
                </a:solidFill>
              </a:rPr>
              <a:t> (а)                                                     (б)</a:t>
            </a:r>
          </a:p>
          <a:p>
            <a:pPr algn="ctr" eaLnBrk="0" hangingPunct="0">
              <a:lnSpc>
                <a:spcPct val="11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FFFF00"/>
                </a:solidFill>
              </a:rPr>
              <a:t>Схема одного разряда регистра РХ (а) </a:t>
            </a:r>
            <a:br>
              <a:rPr lang="ru-RU" b="1" smtClean="0">
                <a:solidFill>
                  <a:srgbClr val="FFFF00"/>
                </a:solidFill>
              </a:rPr>
            </a:br>
            <a:r>
              <a:rPr lang="ru-RU" b="1" smtClean="0">
                <a:solidFill>
                  <a:srgbClr val="FFFF00"/>
                </a:solidFill>
              </a:rPr>
              <a:t>и РИХ (б)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214563"/>
            <a:ext cx="84391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9397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Особенности индикации конвейера УС</a:t>
            </a:r>
          </a:p>
        </p:txBody>
      </p:sp>
      <p:sp>
        <p:nvSpPr>
          <p:cNvPr id="25603" name="Содержимое 4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5000625"/>
          </a:xfrm>
        </p:spPr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Спекулятивный  ответ предыдущей ступени</a:t>
            </a:r>
          </a:p>
          <a:p>
            <a:r>
              <a:rPr lang="ru-RU" b="1" smtClean="0">
                <a:solidFill>
                  <a:srgbClr val="FFFF00"/>
                </a:solidFill>
              </a:rPr>
              <a:t>Полная индикация входного регистра</a:t>
            </a:r>
          </a:p>
          <a:p>
            <a:r>
              <a:rPr lang="ru-RU" b="1" smtClean="0">
                <a:solidFill>
                  <a:srgbClr val="FFFF00"/>
                </a:solidFill>
              </a:rPr>
              <a:t>Поразрядная индикация комбинационной части ступени</a:t>
            </a:r>
          </a:p>
          <a:p>
            <a:r>
              <a:rPr lang="ru-RU" b="1" smtClean="0">
                <a:solidFill>
                  <a:srgbClr val="FFFF00"/>
                </a:solidFill>
              </a:rPr>
              <a:t>Учет поразрядных индикаторов в выходном регистре</a:t>
            </a:r>
          </a:p>
          <a:p>
            <a:r>
              <a:rPr lang="ru-RU" b="1" smtClean="0">
                <a:solidFill>
                  <a:srgbClr val="FFFF00"/>
                </a:solidFill>
              </a:rPr>
              <a:t>Входной и выходной регистры хранят как рабочее, так и спейсерное состояния данных</a:t>
            </a:r>
          </a:p>
          <a:p>
            <a:r>
              <a:rPr lang="ru-RU" b="1" smtClean="0">
                <a:solidFill>
                  <a:srgbClr val="FFFF00"/>
                </a:solidFill>
              </a:rPr>
              <a:t>Полностью индицируется только спейсер</a:t>
            </a:r>
          </a:p>
          <a:p>
            <a:endParaRPr lang="ru-RU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571480"/>
            <a:ext cx="8001000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Анализ на самосинхронность</a:t>
            </a: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357188" y="1643063"/>
            <a:ext cx="8229600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Программа анализа – АСПЕКТ: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Количество элементов в схеме	- 256 000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Количество переменных		- 512 000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ru-RU" sz="2800" b="1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Проанализированные объекты: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Троичный сумматор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Троичное дерево Уоллеса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Умножитель</a:t>
            </a:r>
          </a:p>
          <a:p>
            <a:pPr marL="1005840" lvl="1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  <a:cs typeface="+mn-cs"/>
              </a:rPr>
              <a:t>Конвейер блока УН</a:t>
            </a:r>
            <a:endParaRPr lang="ru-RU" sz="28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9397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Базис реализации УС</a:t>
            </a:r>
          </a:p>
        </p:txBody>
      </p:sp>
      <p:sp>
        <p:nvSpPr>
          <p:cNvPr id="27651" name="Содержимое 4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5000625"/>
          </a:xfrm>
        </p:spPr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Неизбыточная КМОП логика, обеспечивающая независимость от задержек элементов, а в пределах эквихронной зоны – и от задержек в цепях межсоединений</a:t>
            </a:r>
          </a:p>
          <a:p>
            <a:r>
              <a:rPr lang="ru-RU" b="1" smtClean="0">
                <a:solidFill>
                  <a:srgbClr val="FFFF00"/>
                </a:solidFill>
              </a:rPr>
              <a:t>65-нм КМОП технология</a:t>
            </a:r>
          </a:p>
          <a:p>
            <a:r>
              <a:rPr lang="ru-RU" b="1" smtClean="0">
                <a:solidFill>
                  <a:srgbClr val="FFFF00"/>
                </a:solidFill>
              </a:rPr>
              <a:t>6 слоев металлизации</a:t>
            </a:r>
          </a:p>
          <a:p>
            <a:r>
              <a:rPr lang="ru-RU" b="1" smtClean="0">
                <a:solidFill>
                  <a:srgbClr val="FFFF00"/>
                </a:solidFill>
              </a:rPr>
              <a:t>Библиотека стандартных элементов </a:t>
            </a:r>
            <a:r>
              <a:rPr lang="en-US" b="1" smtClean="0">
                <a:solidFill>
                  <a:srgbClr val="FFFF00"/>
                </a:solidFill>
              </a:rPr>
              <a:t>Dolphin</a:t>
            </a:r>
            <a:endParaRPr lang="ru-RU" b="1" smtClean="0">
              <a:solidFill>
                <a:srgbClr val="FFFF00"/>
              </a:solidFill>
            </a:endParaRPr>
          </a:p>
          <a:p>
            <a:r>
              <a:rPr lang="ru-RU" b="1" smtClean="0">
                <a:solidFill>
                  <a:srgbClr val="FFFF00"/>
                </a:solidFill>
              </a:rPr>
              <a:t>Библиотека самосинхронных элементов </a:t>
            </a:r>
            <a:r>
              <a:rPr lang="en-US" b="1" smtClean="0">
                <a:solidFill>
                  <a:srgbClr val="FFFF00"/>
                </a:solidFill>
              </a:rPr>
              <a:t>IPI65</a:t>
            </a:r>
            <a:r>
              <a:rPr lang="ru-RU" b="1" smtClean="0">
                <a:solidFill>
                  <a:srgbClr val="FFFF00"/>
                </a:solidFill>
              </a:rPr>
              <a:t> (25 элементов)</a:t>
            </a:r>
          </a:p>
          <a:p>
            <a:endParaRPr lang="ru-RU" b="1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571480"/>
            <a:ext cx="8001000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Характеристики УС</a:t>
            </a: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357188" y="1643063"/>
            <a:ext cx="8229600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ru-RU" sz="2800" b="1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75" y="1397000"/>
          <a:ext cx="7786688" cy="5045075"/>
        </p:xfrm>
        <a:graphic>
          <a:graphicData uri="http://schemas.openxmlformats.org/drawingml/2006/table">
            <a:tbl>
              <a:tblPr/>
              <a:tblGrid>
                <a:gridCol w="4857750"/>
                <a:gridCol w="1500188"/>
                <a:gridCol w="1428750"/>
              </a:tblGrid>
              <a:tr h="708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Параметр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Сложность реализации, транзисторы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Площадь, мм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Производительность, Гфлопс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выполнения операции, нС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738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Энергопотребление, мДж/ГГц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8001000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Заключение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143000"/>
            <a:ext cx="8355012" cy="5041900"/>
          </a:xfrm>
        </p:spPr>
        <p:txBody>
          <a:bodyPr/>
          <a:lstStyle/>
          <a:p>
            <a:r>
              <a:rPr lang="ru-RU" sz="2600" smtClean="0">
                <a:solidFill>
                  <a:srgbClr val="FFFF00"/>
                </a:solidFill>
              </a:rPr>
              <a:t>Представленные варианты устройства умножения-сложения выполняют операции в соответствии со стандартом IEEE 754 и относятся к классу устройств, поведение которых не зависит от задержек элементов</a:t>
            </a:r>
            <a:endParaRPr lang="en-US" sz="2600" smtClean="0">
              <a:solidFill>
                <a:srgbClr val="FFFF00"/>
              </a:solidFill>
            </a:endParaRPr>
          </a:p>
          <a:p>
            <a:r>
              <a:rPr lang="ru-RU" sz="2600" smtClean="0">
                <a:solidFill>
                  <a:srgbClr val="FFFF00"/>
                </a:solidFill>
              </a:rPr>
              <a:t>Средняя производительность обоих вариантов при типовых условиях равна 1,0 Гфлопс</a:t>
            </a:r>
          </a:p>
          <a:p>
            <a:r>
              <a:rPr lang="ru-RU" sz="2600" smtClean="0">
                <a:solidFill>
                  <a:srgbClr val="FFFF00"/>
                </a:solidFill>
              </a:rPr>
              <a:t>Энергопотребление вариантов для асинхронного и синхронного окружения составляет 970 и 1140 мДж/ГГц соответственно</a:t>
            </a:r>
          </a:p>
          <a:p>
            <a:r>
              <a:rPr lang="ru-RU" sz="2600" smtClean="0">
                <a:solidFill>
                  <a:srgbClr val="FFFF00"/>
                </a:solidFill>
              </a:rPr>
              <a:t>В настоящее время варианты устройства умножения-сложения готовятся к запуску на изготовление в составе тестовой БИС</a:t>
            </a:r>
            <a:endParaRPr lang="en-GB" sz="26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1"/>
            <a:ext cx="8001000" cy="5778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Контакты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3072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412875"/>
            <a:ext cx="8355012" cy="4968875"/>
          </a:xfrm>
        </p:spPr>
        <p:txBody>
          <a:bodyPr/>
          <a:lstStyle/>
          <a:p>
            <a:pPr marL="482600" lvl="1" indent="-482600">
              <a:buClr>
                <a:schemeClr val="accent1"/>
              </a:buClr>
            </a:pPr>
            <a:r>
              <a:rPr lang="ru-RU" smtClean="0">
                <a:solidFill>
                  <a:srgbClr val="FFFF00"/>
                </a:solidFill>
              </a:rPr>
              <a:t>Директор</a:t>
            </a:r>
            <a:r>
              <a:rPr lang="en-US" smtClean="0">
                <a:solidFill>
                  <a:srgbClr val="FFFF00"/>
                </a:solidFill>
              </a:rPr>
              <a:t>: </a:t>
            </a:r>
            <a:r>
              <a:rPr lang="ru-RU" smtClean="0">
                <a:solidFill>
                  <a:srgbClr val="FFFF00"/>
                </a:solidFill>
              </a:rPr>
              <a:t>Академик Соколов И. А.</a:t>
            </a:r>
            <a:endParaRPr lang="en-US" smtClean="0">
              <a:solidFill>
                <a:srgbClr val="FFFF00"/>
              </a:solidFill>
            </a:endParaRPr>
          </a:p>
          <a:p>
            <a:pPr marL="482600" lvl="1" indent="-482600">
              <a:buClr>
                <a:schemeClr val="accent1"/>
              </a:buClr>
            </a:pPr>
            <a:r>
              <a:rPr lang="ru-RU" smtClean="0">
                <a:solidFill>
                  <a:srgbClr val="FFFF00"/>
                </a:solidFill>
              </a:rPr>
              <a:t>Адрес</a:t>
            </a:r>
            <a:r>
              <a:rPr lang="en-US" smtClean="0">
                <a:solidFill>
                  <a:srgbClr val="FFFF00"/>
                </a:solidFill>
              </a:rPr>
              <a:t>: </a:t>
            </a:r>
            <a:r>
              <a:rPr lang="ru-RU" smtClean="0">
                <a:solidFill>
                  <a:srgbClr val="FFFF00"/>
                </a:solidFill>
              </a:rPr>
              <a:t>Институт проблем информатики РАН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ru-RU" smtClean="0">
                <a:solidFill>
                  <a:srgbClr val="FFFF00"/>
                </a:solidFill>
              </a:rPr>
              <a:t>ул</a:t>
            </a:r>
            <a:r>
              <a:rPr lang="en-US" smtClean="0">
                <a:solidFill>
                  <a:srgbClr val="FFFF00"/>
                </a:solidFill>
              </a:rPr>
              <a:t>. 			  </a:t>
            </a:r>
            <a:r>
              <a:rPr lang="ru-RU" smtClean="0">
                <a:solidFill>
                  <a:srgbClr val="FFFF00"/>
                </a:solidFill>
              </a:rPr>
              <a:t>Вавилова 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ru-RU" smtClean="0">
                <a:solidFill>
                  <a:srgbClr val="FFFF00"/>
                </a:solidFill>
              </a:rPr>
              <a:t>д</a:t>
            </a:r>
            <a:r>
              <a:rPr lang="en-US" smtClean="0">
                <a:solidFill>
                  <a:srgbClr val="FFFF00"/>
                </a:solidFill>
              </a:rPr>
              <a:t>. 44</a:t>
            </a:r>
            <a:r>
              <a:rPr lang="ru-RU" smtClean="0">
                <a:solidFill>
                  <a:srgbClr val="FFFF00"/>
                </a:solidFill>
              </a:rPr>
              <a:t>, корпус 2, </a:t>
            </a:r>
            <a:r>
              <a:rPr lang="en-US" smtClean="0">
                <a:solidFill>
                  <a:srgbClr val="FFFF00"/>
                </a:solidFill>
              </a:rPr>
              <a:t>117900  </a:t>
            </a:r>
            <a:r>
              <a:rPr lang="ru-RU" smtClean="0">
                <a:solidFill>
                  <a:srgbClr val="FFFF00"/>
                </a:solidFill>
              </a:rPr>
              <a:t>Москва</a:t>
            </a:r>
            <a:r>
              <a:rPr lang="en-US" smtClean="0">
                <a:solidFill>
                  <a:srgbClr val="FFFF00"/>
                </a:solidFill>
              </a:rPr>
              <a:t>,   		  </a:t>
            </a:r>
            <a:r>
              <a:rPr lang="ru-RU" smtClean="0">
                <a:solidFill>
                  <a:srgbClr val="FFFF00"/>
                </a:solidFill>
              </a:rPr>
              <a:t>Россия</a:t>
            </a:r>
            <a:endParaRPr lang="en-US" smtClean="0">
              <a:solidFill>
                <a:srgbClr val="FFFF00"/>
              </a:solidFill>
            </a:endParaRPr>
          </a:p>
          <a:p>
            <a:r>
              <a:rPr lang="ru-RU" smtClean="0">
                <a:solidFill>
                  <a:srgbClr val="FFFF00"/>
                </a:solidFill>
              </a:rPr>
              <a:t>Телефон</a:t>
            </a:r>
            <a:r>
              <a:rPr lang="en-US" smtClean="0">
                <a:solidFill>
                  <a:srgbClr val="FFFF00"/>
                </a:solidFill>
              </a:rPr>
              <a:t>: 7 (495) 137 34 94</a:t>
            </a:r>
          </a:p>
          <a:p>
            <a:r>
              <a:rPr lang="en-US" smtClean="0">
                <a:solidFill>
                  <a:srgbClr val="FFFF00"/>
                </a:solidFill>
              </a:rPr>
              <a:t>Fax: 7 (495) 930 45 05</a:t>
            </a:r>
          </a:p>
          <a:p>
            <a:r>
              <a:rPr lang="en-US" smtClean="0">
                <a:solidFill>
                  <a:srgbClr val="FFFF00"/>
                </a:solidFill>
              </a:rPr>
              <a:t>E-mail: ISokolov@ipiran.ru</a:t>
            </a:r>
          </a:p>
          <a:p>
            <a:endParaRPr lang="ru-RU" smtClean="0">
              <a:solidFill>
                <a:srgbClr val="FFFF00"/>
              </a:solidFill>
            </a:endParaRPr>
          </a:p>
          <a:p>
            <a:r>
              <a:rPr lang="ru-RU" smtClean="0">
                <a:solidFill>
                  <a:srgbClr val="FFFF00"/>
                </a:solidFill>
              </a:rPr>
              <a:t>Докладчик</a:t>
            </a:r>
            <a:r>
              <a:rPr lang="en-US" smtClean="0">
                <a:solidFill>
                  <a:srgbClr val="FFFF00"/>
                </a:solidFill>
              </a:rPr>
              <a:t>:  </a:t>
            </a:r>
            <a:r>
              <a:rPr lang="ru-RU" smtClean="0">
                <a:solidFill>
                  <a:srgbClr val="FFFF00"/>
                </a:solidFill>
              </a:rPr>
              <a:t>Дьяченко Ю. Г., (495)381-45-21, </a:t>
            </a:r>
            <a:r>
              <a:rPr lang="en-US" smtClean="0">
                <a:solidFill>
                  <a:srgbClr val="FFFF00"/>
                </a:solidFill>
              </a:rPr>
              <a:t>					    diaura</a:t>
            </a:r>
            <a:r>
              <a:rPr lang="en-GB" smtClean="0">
                <a:solidFill>
                  <a:srgbClr val="FFFF00"/>
                </a:solidFill>
              </a:rPr>
              <a:t>@mail.ru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Содержание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928813"/>
            <a:ext cx="8153400" cy="4598987"/>
          </a:xfrm>
        </p:spPr>
        <p:txBody>
          <a:bodyPr/>
          <a:lstStyle/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b="1" smtClean="0">
                <a:solidFill>
                  <a:srgbClr val="FFFF00"/>
                </a:solidFill>
              </a:rPr>
              <a:t>Самосинхронное устройство умножения</a:t>
            </a:r>
            <a:r>
              <a:rPr lang="en-US" b="1" smtClean="0">
                <a:solidFill>
                  <a:srgbClr val="FFFF00"/>
                </a:solidFill>
              </a:rPr>
              <a:t>-</a:t>
            </a:r>
            <a:r>
              <a:rPr lang="ru-RU" b="1" smtClean="0">
                <a:solidFill>
                  <a:srgbClr val="FFFF00"/>
                </a:solidFill>
              </a:rPr>
              <a:t>сложения (УС): варианты реализации</a:t>
            </a:r>
          </a:p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b="1" smtClean="0">
                <a:solidFill>
                  <a:srgbClr val="FFFF00"/>
                </a:solidFill>
              </a:rPr>
              <a:t>Умножитель с троичным кодированием операндов</a:t>
            </a:r>
            <a:endParaRPr lang="en-GB" b="1" smtClean="0">
              <a:solidFill>
                <a:srgbClr val="FFFF00"/>
              </a:solidFill>
            </a:endParaRPr>
          </a:p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b="1" smtClean="0">
                <a:solidFill>
                  <a:srgbClr val="FFFF00"/>
                </a:solidFill>
              </a:rPr>
              <a:t>Особенности индикации конвейера УС</a:t>
            </a:r>
          </a:p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b="1" smtClean="0">
                <a:solidFill>
                  <a:srgbClr val="FFFF00"/>
                </a:solidFill>
              </a:rPr>
              <a:t>Базис реализации и характеристики УС</a:t>
            </a:r>
          </a:p>
          <a:p>
            <a:pPr>
              <a:spcBef>
                <a:spcPct val="40000"/>
              </a:spcBef>
            </a:pPr>
            <a:r>
              <a:rPr lang="ru-RU" b="1" smtClean="0">
                <a:solidFill>
                  <a:srgbClr val="FFFF00"/>
                </a:solidFill>
              </a:rPr>
              <a:t>Заключение</a:t>
            </a:r>
          </a:p>
          <a:p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Особенности УС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14340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357313"/>
            <a:ext cx="8153400" cy="5170487"/>
          </a:xfrm>
        </p:spPr>
        <p:txBody>
          <a:bodyPr/>
          <a:lstStyle/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sz="3600" b="1" smtClean="0">
                <a:solidFill>
                  <a:srgbClr val="FFFF00"/>
                </a:solidFill>
              </a:rPr>
              <a:t>Формат входных операндов соответствует стандарту </a:t>
            </a:r>
            <a:r>
              <a:rPr lang="en-US" sz="3600" b="1" smtClean="0">
                <a:solidFill>
                  <a:srgbClr val="FFFF00"/>
                </a:solidFill>
              </a:rPr>
              <a:t>IEEE</a:t>
            </a:r>
            <a:r>
              <a:rPr lang="ru-RU" sz="3600" b="1" smtClean="0">
                <a:solidFill>
                  <a:srgbClr val="FFFF00"/>
                </a:solidFill>
              </a:rPr>
              <a:t>754</a:t>
            </a:r>
          </a:p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sz="3600" b="1" smtClean="0">
                <a:solidFill>
                  <a:srgbClr val="FFFF00"/>
                </a:solidFill>
              </a:rPr>
              <a:t>Выполняется одна операция двойной точности или сразу две операции одинарной точности</a:t>
            </a:r>
          </a:p>
          <a:p>
            <a:pPr>
              <a:spcBef>
                <a:spcPct val="40000"/>
              </a:spcBef>
              <a:spcAft>
                <a:spcPct val="10000"/>
              </a:spcAft>
            </a:pPr>
            <a:r>
              <a:rPr lang="ru-RU" sz="3600" b="1" smtClean="0">
                <a:solidFill>
                  <a:srgbClr val="FFFF00"/>
                </a:solidFill>
              </a:rPr>
              <a:t>Результат – сумма и разность третьего операнда и произведения двух операндов</a:t>
            </a:r>
          </a:p>
          <a:p>
            <a:pPr>
              <a:spcBef>
                <a:spcPct val="40000"/>
              </a:spcBef>
              <a:spcAft>
                <a:spcPct val="10000"/>
              </a:spcAft>
            </a:pPr>
            <a:endParaRPr lang="ru-RU" sz="3600" b="1" smtClean="0"/>
          </a:p>
          <a:p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Варианты УС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2976" y="5857893"/>
            <a:ext cx="3214711" cy="785834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А-окружения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857753" y="5857893"/>
            <a:ext cx="3214711" cy="785834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С-окружения</a:t>
            </a:r>
          </a:p>
        </p:txBody>
      </p:sp>
      <p:sp>
        <p:nvSpPr>
          <p:cNvPr id="1536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357313"/>
            <a:ext cx="69818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Самосинхронное </a:t>
            </a:r>
            <a:r>
              <a:rPr lang="en-US" sz="4400" dirty="0" smtClean="0">
                <a:solidFill>
                  <a:srgbClr val="FFC000"/>
                </a:solidFill>
              </a:rPr>
              <a:t>FIFO</a:t>
            </a:r>
            <a:endParaRPr lang="ru-RU" sz="4400" dirty="0">
              <a:solidFill>
                <a:srgbClr val="FFC000"/>
              </a:solidFill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143125"/>
            <a:ext cx="8229600" cy="3357563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Структурная схема ядра УС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88" y="1085850"/>
            <a:ext cx="5214937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0426" y="228600"/>
            <a:ext cx="8283575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Умножитель</a:t>
            </a:r>
            <a:r>
              <a:rPr lang="en-US" sz="4400" dirty="0" smtClean="0">
                <a:solidFill>
                  <a:srgbClr val="FFC000"/>
                </a:solidFill>
              </a:rPr>
              <a:t> 53x53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928688"/>
            <a:ext cx="8143875" cy="5715000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38" y="1382713"/>
            <a:ext cx="6951662" cy="51117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2" y="228600"/>
            <a:ext cx="8283575" cy="571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Двоичное дерево Уоллеса</a:t>
            </a:r>
            <a:endParaRPr lang="en-GB" sz="4400" dirty="0" smtClean="0"/>
          </a:p>
        </p:txBody>
      </p:sp>
      <p:sp>
        <p:nvSpPr>
          <p:cNvPr id="19459" name="Содержимое 3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5937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Все сигналы – парафазные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575" y="1708150"/>
            <a:ext cx="8818563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2" y="228600"/>
            <a:ext cx="8283575" cy="12715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Самосинхронное троичное кодирование</a:t>
            </a:r>
            <a:endParaRPr lang="en-GB" sz="4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2500313"/>
          <a:ext cx="8153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Состояние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Am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An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/>
                        <a:t>+1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/>
                        <a:t>−1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спейсер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3094</TotalTime>
  <Words>399</Words>
  <Application>Microsoft Office PowerPoint</Application>
  <PresentationFormat>Экран (4:3)</PresentationFormat>
  <Paragraphs>116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SimSun</vt:lpstr>
      <vt:lpstr>Апекс</vt:lpstr>
      <vt:lpstr>Самосинхронное устройство умножения-сложения  гигафлопсного класса: варианты реализации</vt:lpstr>
      <vt:lpstr>Содержание</vt:lpstr>
      <vt:lpstr>Особенности УС</vt:lpstr>
      <vt:lpstr>Варианты УС</vt:lpstr>
      <vt:lpstr>Самосинхронное FIFO</vt:lpstr>
      <vt:lpstr>Структурная схема ядра УС</vt:lpstr>
      <vt:lpstr>Умножитель 53x53</vt:lpstr>
      <vt:lpstr>Двоичное дерево Уоллеса</vt:lpstr>
      <vt:lpstr>Самосинхронное троичное кодирование</vt:lpstr>
      <vt:lpstr>Троичное дерево Уоллеса</vt:lpstr>
      <vt:lpstr>Индикация конвейера УС</vt:lpstr>
      <vt:lpstr>Индикация конвейера УС</vt:lpstr>
      <vt:lpstr>Индикация конвейера УС</vt:lpstr>
      <vt:lpstr>Особенности индикации конвейера УС</vt:lpstr>
      <vt:lpstr>Анализ на самосинхронность</vt:lpstr>
      <vt:lpstr>Базис реализации УС</vt:lpstr>
      <vt:lpstr>Характеристики УС</vt:lpstr>
      <vt:lpstr>Заключение</vt:lpstr>
      <vt:lpstr>Контакты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122</cp:revision>
  <dcterms:created xsi:type="dcterms:W3CDTF">2000-11-06T16:35:25Z</dcterms:created>
  <dcterms:modified xsi:type="dcterms:W3CDTF">2015-11-11T11:44:06Z</dcterms:modified>
</cp:coreProperties>
</file>