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943" r:id="rId1"/>
  </p:sldMasterIdLst>
  <p:notesMasterIdLst>
    <p:notesMasterId r:id="rId25"/>
  </p:notesMasterIdLst>
  <p:sldIdLst>
    <p:sldId id="267" r:id="rId2"/>
    <p:sldId id="258" r:id="rId3"/>
    <p:sldId id="368" r:id="rId4"/>
    <p:sldId id="384" r:id="rId5"/>
    <p:sldId id="369" r:id="rId6"/>
    <p:sldId id="385" r:id="rId7"/>
    <p:sldId id="367" r:id="rId8"/>
    <p:sldId id="370" r:id="rId9"/>
    <p:sldId id="386" r:id="rId10"/>
    <p:sldId id="332" r:id="rId11"/>
    <p:sldId id="372" r:id="rId12"/>
    <p:sldId id="373" r:id="rId13"/>
    <p:sldId id="375" r:id="rId14"/>
    <p:sldId id="376" r:id="rId15"/>
    <p:sldId id="387" r:id="rId16"/>
    <p:sldId id="388" r:id="rId17"/>
    <p:sldId id="391" r:id="rId18"/>
    <p:sldId id="390" r:id="rId19"/>
    <p:sldId id="389" r:id="rId20"/>
    <p:sldId id="377" r:id="rId21"/>
    <p:sldId id="378" r:id="rId22"/>
    <p:sldId id="355" r:id="rId23"/>
    <p:sldId id="365" r:id="rId24"/>
  </p:sldIdLst>
  <p:sldSz cx="9144000" cy="6858000" type="screen4x3"/>
  <p:notesSz cx="6856413" cy="97504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1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009900"/>
    <a:srgbClr val="F98007"/>
    <a:srgbClr val="0033CC"/>
    <a:srgbClr val="57D3FF"/>
    <a:srgbClr val="90E294"/>
    <a:srgbClr val="000099"/>
    <a:srgbClr val="007E3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663" autoAdjust="0"/>
    <p:restoredTop sz="98757" autoAdjust="0"/>
  </p:normalViewPr>
  <p:slideViewPr>
    <p:cSldViewPr>
      <p:cViewPr varScale="1">
        <p:scale>
          <a:sx n="85" d="100"/>
          <a:sy n="85" d="100"/>
        </p:scale>
        <p:origin x="60" y="3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31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-3139" y="-91"/>
      </p:cViewPr>
      <p:guideLst>
        <p:guide orient="horz" pos="3071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6081871345029239E-2"/>
          <c:y val="4.6535825268319328E-2"/>
          <c:w val="0.98391812550149693"/>
          <c:h val="0.8512282638697212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F08D-4FEB-A858-927E19AE8BA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76DD-4780-AD38-5F0FA57526F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76DD-4780-AD38-5F0FA57526F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76DD-4780-AD38-5F0FA57526F9}"/>
              </c:ext>
            </c:extLst>
          </c:dPt>
          <c:cat>
            <c:strRef>
              <c:f>Лист1!$A$2:$A$5</c:f>
              <c:strCache>
                <c:ptCount val="2"/>
                <c:pt idx="0">
                  <c:v>Логический сбой</c:v>
                </c:pt>
                <c:pt idx="1">
                  <c:v>Отказ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99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8D-4FEB-A858-927E19AE8B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31838"/>
            <a:ext cx="4875213" cy="36560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30738"/>
            <a:ext cx="5027613" cy="438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Klicken Sie, um die Textformatierung des Masters zu bearbeiten.</a:t>
            </a:r>
          </a:p>
          <a:p>
            <a:pPr lvl="1"/>
            <a:r>
              <a:rPr lang="en-GB" noProof="0" smtClean="0"/>
              <a:t>Zweite Ebene</a:t>
            </a:r>
          </a:p>
          <a:p>
            <a:pPr lvl="2"/>
            <a:r>
              <a:rPr lang="en-GB" noProof="0" smtClean="0"/>
              <a:t>Dritte Ebene</a:t>
            </a:r>
          </a:p>
          <a:p>
            <a:pPr lvl="3"/>
            <a:r>
              <a:rPr lang="en-GB" noProof="0" smtClean="0"/>
              <a:t>Vierte Ebene</a:t>
            </a:r>
          </a:p>
          <a:p>
            <a:pPr lvl="4"/>
            <a:r>
              <a:rPr lang="en-GB" noProof="0" smtClean="0"/>
              <a:t>Fünfte Ebene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63063"/>
            <a:ext cx="297180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263063"/>
            <a:ext cx="297180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E9903CE7-55D1-4AED-BF6D-F5FFA9EF943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735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2188" y="731838"/>
            <a:ext cx="4872037" cy="3656012"/>
          </a:xfrm>
          <a:ln/>
        </p:spPr>
      </p:sp>
      <p:sp>
        <p:nvSpPr>
          <p:cNvPr id="3993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32C4819-CD0A-40C2-9A77-AFCE611D15AC}" type="slidenum">
              <a:rPr lang="en-GB" smtClean="0"/>
              <a:pPr>
                <a:defRPr/>
              </a:pPr>
              <a:t>2</a:t>
            </a:fld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2188" y="731838"/>
            <a:ext cx="4872037" cy="3656012"/>
          </a:xfrm>
          <a:ln/>
        </p:spPr>
      </p:sp>
      <p:sp>
        <p:nvSpPr>
          <p:cNvPr id="4096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F8D132-B345-41D8-BDA2-48EBEF922241}" type="slidenum">
              <a:rPr lang="en-GB" smtClean="0"/>
              <a:pPr>
                <a:defRPr/>
              </a:pPr>
              <a:t>11</a:t>
            </a:fld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17757412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2188" y="731838"/>
            <a:ext cx="4872037" cy="3656012"/>
          </a:xfrm>
          <a:ln/>
        </p:spPr>
      </p:sp>
      <p:sp>
        <p:nvSpPr>
          <p:cNvPr id="4096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F8D132-B345-41D8-BDA2-48EBEF922241}" type="slidenum">
              <a:rPr lang="en-GB" smtClean="0"/>
              <a:pPr>
                <a:defRPr/>
              </a:pPr>
              <a:t>12</a:t>
            </a:fld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36393602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2188" y="731838"/>
            <a:ext cx="4872037" cy="3656012"/>
          </a:xfrm>
          <a:ln/>
        </p:spPr>
      </p:sp>
      <p:sp>
        <p:nvSpPr>
          <p:cNvPr id="4096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F8D132-B345-41D8-BDA2-48EBEF922241}" type="slidenum">
              <a:rPr lang="en-GB" smtClean="0"/>
              <a:pPr>
                <a:defRPr/>
              </a:pPr>
              <a:t>13</a:t>
            </a:fld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14797895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2188" y="731838"/>
            <a:ext cx="4872037" cy="3656012"/>
          </a:xfrm>
          <a:ln/>
        </p:spPr>
      </p:sp>
      <p:sp>
        <p:nvSpPr>
          <p:cNvPr id="4096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F8D132-B345-41D8-BDA2-48EBEF922241}" type="slidenum">
              <a:rPr lang="en-GB" smtClean="0"/>
              <a:pPr>
                <a:defRPr/>
              </a:pPr>
              <a:t>14</a:t>
            </a:fld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41852126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2188" y="731838"/>
            <a:ext cx="4872037" cy="3656012"/>
          </a:xfrm>
          <a:ln/>
        </p:spPr>
      </p:sp>
      <p:sp>
        <p:nvSpPr>
          <p:cNvPr id="4096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F8D132-B345-41D8-BDA2-48EBEF922241}" type="slidenum">
              <a:rPr lang="en-GB" smtClean="0"/>
              <a:pPr>
                <a:defRPr/>
              </a:pPr>
              <a:t>15</a:t>
            </a:fld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41630899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2188" y="731838"/>
            <a:ext cx="4872037" cy="3656012"/>
          </a:xfrm>
          <a:ln/>
        </p:spPr>
      </p:sp>
      <p:sp>
        <p:nvSpPr>
          <p:cNvPr id="4096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F8D132-B345-41D8-BDA2-48EBEF922241}" type="slidenum">
              <a:rPr lang="en-GB" smtClean="0"/>
              <a:pPr>
                <a:defRPr/>
              </a:pPr>
              <a:t>16</a:t>
            </a:fld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225139057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2188" y="731838"/>
            <a:ext cx="4872037" cy="3656012"/>
          </a:xfrm>
          <a:ln/>
        </p:spPr>
      </p:sp>
      <p:sp>
        <p:nvSpPr>
          <p:cNvPr id="4096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F8D132-B345-41D8-BDA2-48EBEF922241}" type="slidenum">
              <a:rPr lang="en-GB" smtClean="0"/>
              <a:pPr>
                <a:defRPr/>
              </a:pPr>
              <a:t>17</a:t>
            </a:fld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29331630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2188" y="731838"/>
            <a:ext cx="4872037" cy="3656012"/>
          </a:xfrm>
          <a:ln/>
        </p:spPr>
      </p:sp>
      <p:sp>
        <p:nvSpPr>
          <p:cNvPr id="4096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F8D132-B345-41D8-BDA2-48EBEF922241}" type="slidenum">
              <a:rPr lang="en-GB" smtClean="0"/>
              <a:pPr>
                <a:defRPr/>
              </a:pPr>
              <a:t>18</a:t>
            </a:fld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34946255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2188" y="731838"/>
            <a:ext cx="4872037" cy="3656012"/>
          </a:xfrm>
          <a:ln/>
        </p:spPr>
      </p:sp>
      <p:sp>
        <p:nvSpPr>
          <p:cNvPr id="4096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F8D132-B345-41D8-BDA2-48EBEF922241}" type="slidenum">
              <a:rPr lang="en-GB" smtClean="0"/>
              <a:pPr>
                <a:defRPr/>
              </a:pPr>
              <a:t>19</a:t>
            </a:fld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85665745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2188" y="731838"/>
            <a:ext cx="4872037" cy="3656012"/>
          </a:xfrm>
          <a:ln/>
        </p:spPr>
      </p:sp>
      <p:sp>
        <p:nvSpPr>
          <p:cNvPr id="4096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F8D132-B345-41D8-BDA2-48EBEF922241}" type="slidenum">
              <a:rPr lang="en-GB" smtClean="0"/>
              <a:pPr>
                <a:defRPr/>
              </a:pPr>
              <a:t>20</a:t>
            </a:fld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9125979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2188" y="731838"/>
            <a:ext cx="4872037" cy="3656012"/>
          </a:xfrm>
          <a:ln/>
        </p:spPr>
      </p:sp>
      <p:sp>
        <p:nvSpPr>
          <p:cNvPr id="3993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32C4819-CD0A-40C2-9A77-AFCE611D15AC}" type="slidenum">
              <a:rPr lang="en-GB" smtClean="0"/>
              <a:pPr>
                <a:defRPr/>
              </a:pPr>
              <a:t>3</a:t>
            </a:fld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11289386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2188" y="731838"/>
            <a:ext cx="4872037" cy="3656012"/>
          </a:xfrm>
          <a:ln/>
        </p:spPr>
      </p:sp>
      <p:sp>
        <p:nvSpPr>
          <p:cNvPr id="4096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F8D132-B345-41D8-BDA2-48EBEF922241}" type="slidenum">
              <a:rPr lang="en-GB" smtClean="0"/>
              <a:pPr>
                <a:defRPr/>
              </a:pPr>
              <a:t>21</a:t>
            </a:fld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6480011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88BE481-2BB7-49C5-ACF7-E4BBCA450453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17664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2188" y="731838"/>
            <a:ext cx="4872037" cy="3656012"/>
          </a:xfrm>
          <a:ln/>
        </p:spPr>
      </p:sp>
      <p:sp>
        <p:nvSpPr>
          <p:cNvPr id="3993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32C4819-CD0A-40C2-9A77-AFCE611D15AC}" type="slidenum">
              <a:rPr lang="en-GB" smtClean="0"/>
              <a:pPr>
                <a:defRPr/>
              </a:pPr>
              <a:t>5</a:t>
            </a:fld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31461861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2188" y="731838"/>
            <a:ext cx="4872037" cy="3656012"/>
          </a:xfrm>
          <a:ln/>
        </p:spPr>
      </p:sp>
      <p:sp>
        <p:nvSpPr>
          <p:cNvPr id="4096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F8D132-B345-41D8-BDA2-48EBEF922241}" type="slidenum">
              <a:rPr lang="en-GB" smtClean="0"/>
              <a:pPr>
                <a:defRPr/>
              </a:pPr>
              <a:t>6</a:t>
            </a:fld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11129871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88BE481-2BB7-49C5-ACF7-E4BBCA450453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89634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2188" y="731838"/>
            <a:ext cx="4872037" cy="3656012"/>
          </a:xfrm>
          <a:ln/>
        </p:spPr>
      </p:sp>
      <p:sp>
        <p:nvSpPr>
          <p:cNvPr id="41987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E77385F-2747-4D66-9B2A-F8630558FBA0}" type="slidenum">
              <a:rPr lang="en-GB" smtClean="0"/>
              <a:pPr>
                <a:defRPr/>
              </a:pPr>
              <a:t>8</a:t>
            </a:fld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38947935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2188" y="731838"/>
            <a:ext cx="4872037" cy="3656012"/>
          </a:xfrm>
          <a:ln/>
        </p:spPr>
      </p:sp>
      <p:sp>
        <p:nvSpPr>
          <p:cNvPr id="4096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F8D132-B345-41D8-BDA2-48EBEF922241}" type="slidenum">
              <a:rPr lang="en-GB" smtClean="0"/>
              <a:pPr>
                <a:defRPr/>
              </a:pPr>
              <a:t>9</a:t>
            </a:fld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36369695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2188" y="731838"/>
            <a:ext cx="4872037" cy="3656012"/>
          </a:xfrm>
          <a:ln/>
        </p:spPr>
      </p:sp>
      <p:sp>
        <p:nvSpPr>
          <p:cNvPr id="4096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F8D132-B345-41D8-BDA2-48EBEF922241}" type="slidenum">
              <a:rPr lang="en-GB" smtClean="0"/>
              <a:pPr>
                <a:defRPr/>
              </a:pPr>
              <a:t>10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Arial" pitchFamily="34" charset="0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ИПИ РАН</a:t>
            </a:r>
            <a:endParaRPr lang="en-US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           ИПИ ФИЦ ИУ РАН           МЭС-2020                                              из 26</a:t>
            </a: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72A59-8755-4E22-B5E1-0E257FA61D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ИПИ РАН</a:t>
            </a: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           ИПИ ФИЦ ИУ РАН           МЭС-2020                                              из 26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E6EFD-FEA4-44BA-808A-0282223A30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ИПИ РАН</a:t>
            </a: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           ИПИ ФИЦ ИУ РАН           МЭС-2020                                              из 26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F98C60-9998-4F35-A6AA-57DDBD08A4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ИПИ РАН</a:t>
            </a:r>
            <a:endParaRPr lang="en-US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           ИПИ ФИЦ ИУ РАН           МЭС-2020                                              из 26</a:t>
            </a:r>
            <a:endParaRPr lang="en-US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FCB38-5580-48B8-B03B-3D49D8C6A8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Arial" pitchFamily="34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ИПИ РАН</a:t>
            </a:r>
            <a:endParaRPr lang="en-US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           ИПИ ФИЦ ИУ РАН           МЭС-2020                                              из 26</a:t>
            </a:r>
            <a:endParaRPr lang="en-US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F2962C-6A81-409A-AA30-64E23E8EF0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ИПИ РАН</a:t>
            </a:r>
            <a:endParaRPr lang="en-US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           ИПИ ФИЦ ИУ РАН           МЭС-2020                                              из 26</a:t>
            </a:r>
            <a:endParaRPr lang="en-US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0576EF-E3D7-4C8F-808C-D7DD0DFAE0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Arial" pitchFamily="34" charset="0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ИПИ РАН</a:t>
            </a:r>
            <a:endParaRPr lang="en-US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           ИПИ ФИЦ ИУ РАН           МЭС-2020                                              из 26</a:t>
            </a:r>
            <a:endParaRPr lang="en-US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AC6135-B03E-4B93-A58D-2D80B28615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ИПИ РАН</a:t>
            </a:r>
            <a:endParaRPr lang="en-US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           ИПИ ФИЦ ИУ РАН           МЭС-2020                                              из 26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FFD5E-5EA1-410E-8B98-9F4E7A7C40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ИПИ РАН</a:t>
            </a:r>
            <a:endParaRPr lang="en-US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           ИПИ ФИЦ ИУ РАН           МЭС-2020                                              из 26</a:t>
            </a:r>
            <a:endParaRPr lang="en-US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660A6-5E65-43D8-B23F-A88AF2459D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Arial" pitchFamily="34" charset="0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ИПИ РАН</a:t>
            </a:r>
            <a:endParaRPr lang="en-US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           ИПИ ФИЦ ИУ РАН           МЭС-2020                                              из 26</a:t>
            </a:r>
            <a:endParaRPr lang="en-US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D0B87-1DD0-480C-8E88-F35C231D26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ИПИ РАН</a:t>
            </a:r>
            <a:endParaRPr lang="en-US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           ИПИ ФИЦ ИУ РАН           МЭС-2020                                              из 26</a:t>
            </a:r>
            <a:endParaRPr lang="en-US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0AF2B9-61BE-4470-95B9-B3C219CE89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Arial" pitchFamily="34" charset="0"/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cs typeface="Arial" pitchFamily="34" charset="0"/>
              </a:defRPr>
            </a:lvl1pPr>
          </a:lstStyle>
          <a:p>
            <a:pPr>
              <a:defRPr/>
            </a:pPr>
            <a:r>
              <a:rPr lang="ru-RU" smtClean="0"/>
              <a:t>ИПИ РАН</a:t>
            </a:r>
            <a:endParaRPr lang="en-US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cs typeface="Arial" pitchFamily="34" charset="0"/>
              </a:defRPr>
            </a:lvl1pPr>
          </a:lstStyle>
          <a:p>
            <a:pPr>
              <a:defRPr/>
            </a:pPr>
            <a:r>
              <a:rPr lang="ru-RU" smtClean="0"/>
              <a:t>           ИПИ ФИЦ ИУ РАН           МЭС-2020                                              из 26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397086FA-9061-4733-87E8-A745E0F43D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Arial" pitchFamily="34" charset="0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50" r:id="rId1"/>
    <p:sldLayoutId id="2147484451" r:id="rId2"/>
    <p:sldLayoutId id="2147484452" r:id="rId3"/>
    <p:sldLayoutId id="2147484453" r:id="rId4"/>
    <p:sldLayoutId id="2147484454" r:id="rId5"/>
    <p:sldLayoutId id="2147484449" r:id="rId6"/>
    <p:sldLayoutId id="2147484455" r:id="rId7"/>
    <p:sldLayoutId id="2147484456" r:id="rId8"/>
    <p:sldLayoutId id="2147484457" r:id="rId9"/>
    <p:sldLayoutId id="2147484458" r:id="rId10"/>
    <p:sldLayoutId id="2147484459" r:id="rId11"/>
    <p:sldLayoutId id="2147484460" r:id="rId12"/>
  </p:sldLayoutIdLst>
  <p:transition>
    <p:zoom/>
  </p:transition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42910" y="1340768"/>
            <a:ext cx="8215370" cy="2731174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effectLst/>
              </a:rPr>
              <a:t>Отказоустойчивые </a:t>
            </a:r>
            <a:r>
              <a:rPr lang="ru-RU" b="1" dirty="0" err="1" smtClean="0">
                <a:effectLst/>
              </a:rPr>
              <a:t>самосинхронные</a:t>
            </a:r>
            <a:r>
              <a:rPr lang="ru-RU" b="1" dirty="0" smtClean="0">
                <a:effectLst/>
              </a:rPr>
              <a:t> схемы</a:t>
            </a:r>
            <a:endParaRPr lang="en-GB" b="1" dirty="0" smtClean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777708" y="3645024"/>
            <a:ext cx="8080572" cy="1712802"/>
          </a:xfrm>
        </p:spPr>
        <p:txBody>
          <a:bodyPr>
            <a:normAutofit fontScale="55000" lnSpcReduction="2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sz="2000" dirty="0" smtClean="0"/>
          </a:p>
          <a:p>
            <a:pPr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defRPr/>
            </a:pPr>
            <a:r>
              <a:rPr lang="ru-RU" sz="51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Зацаринный</a:t>
            </a:r>
            <a:r>
              <a:rPr lang="ru-RU" sz="51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А.А.,</a:t>
            </a:r>
            <a:r>
              <a:rPr lang="en-US" sz="51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51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Степченков Ю.А.</a:t>
            </a:r>
            <a:r>
              <a:rPr lang="en-US" sz="51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, </a:t>
            </a:r>
            <a:br>
              <a:rPr lang="en-US" sz="51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</a:br>
            <a:r>
              <a:rPr lang="ru-RU" sz="5100" b="1" u="sng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Дьяченко Ю.Г.</a:t>
            </a:r>
            <a:r>
              <a:rPr lang="en-US" sz="51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51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Рождественский Ю.В., Плеханов Л.П.</a:t>
            </a:r>
            <a:r>
              <a:rPr lang="ru-RU" sz="5100" dirty="0" smtClean="0">
                <a:solidFill>
                  <a:srgbClr val="000099"/>
                </a:solidFill>
                <a:latin typeface="+mj-lt"/>
              </a:rPr>
              <a:t/>
            </a:r>
            <a:br>
              <a:rPr lang="ru-RU" sz="5100" dirty="0" smtClean="0">
                <a:solidFill>
                  <a:srgbClr val="000099"/>
                </a:solidFill>
                <a:latin typeface="+mj-lt"/>
              </a:rPr>
            </a:br>
            <a:r>
              <a:rPr lang="ru-RU" dirty="0" smtClean="0">
                <a:solidFill>
                  <a:srgbClr val="7030A0"/>
                </a:solidFill>
                <a:latin typeface="+mj-lt"/>
              </a:rPr>
              <a:t/>
            </a:r>
            <a:br>
              <a:rPr lang="ru-RU" dirty="0" smtClean="0">
                <a:solidFill>
                  <a:srgbClr val="7030A0"/>
                </a:solidFill>
                <a:latin typeface="+mj-lt"/>
              </a:rPr>
            </a:br>
            <a:endParaRPr lang="ru-RU" dirty="0" smtClean="0">
              <a:solidFill>
                <a:srgbClr val="7030A0"/>
              </a:solidFill>
              <a:latin typeface="+mj-lt"/>
            </a:endParaRPr>
          </a:p>
        </p:txBody>
      </p:sp>
      <p:grpSp>
        <p:nvGrpSpPr>
          <p:cNvPr id="13316" name="Group 6"/>
          <p:cNvGrpSpPr>
            <a:grpSpLocks/>
          </p:cNvGrpSpPr>
          <p:nvPr/>
        </p:nvGrpSpPr>
        <p:grpSpPr bwMode="auto">
          <a:xfrm>
            <a:off x="611188" y="5429250"/>
            <a:ext cx="889000" cy="881063"/>
            <a:chOff x="12" y="12"/>
            <a:chExt cx="331" cy="330"/>
          </a:xfrm>
        </p:grpSpPr>
        <p:sp>
          <p:nvSpPr>
            <p:cNvPr id="13318" name="Freeform 7"/>
            <p:cNvSpPr>
              <a:spLocks/>
            </p:cNvSpPr>
            <p:nvPr/>
          </p:nvSpPr>
          <p:spPr bwMode="auto">
            <a:xfrm>
              <a:off x="12" y="42"/>
              <a:ext cx="331" cy="199"/>
            </a:xfrm>
            <a:custGeom>
              <a:avLst/>
              <a:gdLst>
                <a:gd name="T0" fmla="*/ 1 w 475"/>
                <a:gd name="T1" fmla="*/ 1 h 313"/>
                <a:gd name="T2" fmla="*/ 1 w 475"/>
                <a:gd name="T3" fmla="*/ 1 h 313"/>
                <a:gd name="T4" fmla="*/ 1 w 475"/>
                <a:gd name="T5" fmla="*/ 1 h 313"/>
                <a:gd name="T6" fmla="*/ 1 w 475"/>
                <a:gd name="T7" fmla="*/ 0 h 313"/>
                <a:gd name="T8" fmla="*/ 1 w 475"/>
                <a:gd name="T9" fmla="*/ 0 h 313"/>
                <a:gd name="T10" fmla="*/ 1 w 475"/>
                <a:gd name="T11" fmla="*/ 0 h 313"/>
                <a:gd name="T12" fmla="*/ 1 w 475"/>
                <a:gd name="T13" fmla="*/ 1 h 313"/>
                <a:gd name="T14" fmla="*/ 1 w 475"/>
                <a:gd name="T15" fmla="*/ 1 h 313"/>
                <a:gd name="T16" fmla="*/ 1 w 475"/>
                <a:gd name="T17" fmla="*/ 1 h 313"/>
                <a:gd name="T18" fmla="*/ 1 w 475"/>
                <a:gd name="T19" fmla="*/ 1 h 313"/>
                <a:gd name="T20" fmla="*/ 1 w 475"/>
                <a:gd name="T21" fmla="*/ 1 h 313"/>
                <a:gd name="T22" fmla="*/ 0 w 475"/>
                <a:gd name="T23" fmla="*/ 1 h 313"/>
                <a:gd name="T24" fmla="*/ 1 w 475"/>
                <a:gd name="T25" fmla="*/ 1 h 31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75"/>
                <a:gd name="T40" fmla="*/ 0 h 313"/>
                <a:gd name="T41" fmla="*/ 475 w 475"/>
                <a:gd name="T42" fmla="*/ 313 h 31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75" h="313">
                  <a:moveTo>
                    <a:pt x="83" y="145"/>
                  </a:moveTo>
                  <a:lnTo>
                    <a:pt x="83" y="169"/>
                  </a:lnTo>
                  <a:lnTo>
                    <a:pt x="240" y="168"/>
                  </a:lnTo>
                  <a:lnTo>
                    <a:pt x="335" y="0"/>
                  </a:lnTo>
                  <a:lnTo>
                    <a:pt x="431" y="0"/>
                  </a:lnTo>
                  <a:lnTo>
                    <a:pt x="474" y="0"/>
                  </a:lnTo>
                  <a:lnTo>
                    <a:pt x="474" y="141"/>
                  </a:lnTo>
                  <a:lnTo>
                    <a:pt x="339" y="140"/>
                  </a:lnTo>
                  <a:lnTo>
                    <a:pt x="240" y="294"/>
                  </a:lnTo>
                  <a:lnTo>
                    <a:pt x="84" y="294"/>
                  </a:lnTo>
                  <a:lnTo>
                    <a:pt x="84" y="312"/>
                  </a:lnTo>
                  <a:lnTo>
                    <a:pt x="0" y="228"/>
                  </a:lnTo>
                  <a:lnTo>
                    <a:pt x="83" y="145"/>
                  </a:lnTo>
                </a:path>
              </a:pathLst>
            </a:custGeom>
            <a:solidFill>
              <a:srgbClr val="3366FF"/>
            </a:soli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ru-RU"/>
            </a:p>
          </p:txBody>
        </p:sp>
        <p:sp>
          <p:nvSpPr>
            <p:cNvPr id="13319" name="Rectangle 8"/>
            <p:cNvSpPr>
              <a:spLocks noChangeArrowheads="1"/>
            </p:cNvSpPr>
            <p:nvPr/>
          </p:nvSpPr>
          <p:spPr bwMode="auto">
            <a:xfrm>
              <a:off x="56" y="12"/>
              <a:ext cx="122" cy="122"/>
            </a:xfrm>
            <a:prstGeom prst="rect">
              <a:avLst/>
            </a:prstGeom>
            <a:solidFill>
              <a:srgbClr val="3366FF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ru-RU"/>
            </a:p>
          </p:txBody>
        </p:sp>
        <p:sp>
          <p:nvSpPr>
            <p:cNvPr id="13320" name="Freeform 9"/>
            <p:cNvSpPr>
              <a:spLocks/>
            </p:cNvSpPr>
            <p:nvPr/>
          </p:nvSpPr>
          <p:spPr bwMode="auto">
            <a:xfrm>
              <a:off x="74" y="158"/>
              <a:ext cx="268" cy="184"/>
            </a:xfrm>
            <a:custGeom>
              <a:avLst/>
              <a:gdLst>
                <a:gd name="T0" fmla="*/ 0 w 374"/>
                <a:gd name="T1" fmla="*/ 1 h 297"/>
                <a:gd name="T2" fmla="*/ 1 w 374"/>
                <a:gd name="T3" fmla="*/ 1 h 297"/>
                <a:gd name="T4" fmla="*/ 1 w 374"/>
                <a:gd name="T5" fmla="*/ 1 h 297"/>
                <a:gd name="T6" fmla="*/ 1 w 374"/>
                <a:gd name="T7" fmla="*/ 1 h 297"/>
                <a:gd name="T8" fmla="*/ 1 w 374"/>
                <a:gd name="T9" fmla="*/ 1 h 297"/>
                <a:gd name="T10" fmla="*/ 1 w 374"/>
                <a:gd name="T11" fmla="*/ 0 h 297"/>
                <a:gd name="T12" fmla="*/ 1 w 374"/>
                <a:gd name="T13" fmla="*/ 1 h 297"/>
                <a:gd name="T14" fmla="*/ 1 w 374"/>
                <a:gd name="T15" fmla="*/ 1 h 297"/>
                <a:gd name="T16" fmla="*/ 1 w 374"/>
                <a:gd name="T17" fmla="*/ 1 h 297"/>
                <a:gd name="T18" fmla="*/ 1 w 374"/>
                <a:gd name="T19" fmla="*/ 1 h 297"/>
                <a:gd name="T20" fmla="*/ 0 w 374"/>
                <a:gd name="T21" fmla="*/ 1 h 297"/>
                <a:gd name="T22" fmla="*/ 0 w 374"/>
                <a:gd name="T23" fmla="*/ 1 h 297"/>
                <a:gd name="T24" fmla="*/ 0 w 374"/>
                <a:gd name="T25" fmla="*/ 1 h 29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74"/>
                <a:gd name="T40" fmla="*/ 0 h 297"/>
                <a:gd name="T41" fmla="*/ 374 w 374"/>
                <a:gd name="T42" fmla="*/ 297 h 29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74" h="297">
                  <a:moveTo>
                    <a:pt x="0" y="156"/>
                  </a:moveTo>
                  <a:lnTo>
                    <a:pt x="20" y="156"/>
                  </a:lnTo>
                  <a:lnTo>
                    <a:pt x="141" y="156"/>
                  </a:lnTo>
                  <a:lnTo>
                    <a:pt x="244" y="2"/>
                  </a:lnTo>
                  <a:lnTo>
                    <a:pt x="340" y="2"/>
                  </a:lnTo>
                  <a:lnTo>
                    <a:pt x="373" y="0"/>
                  </a:lnTo>
                  <a:lnTo>
                    <a:pt x="373" y="132"/>
                  </a:lnTo>
                  <a:lnTo>
                    <a:pt x="249" y="131"/>
                  </a:lnTo>
                  <a:lnTo>
                    <a:pt x="139" y="296"/>
                  </a:lnTo>
                  <a:lnTo>
                    <a:pt x="21" y="296"/>
                  </a:lnTo>
                  <a:lnTo>
                    <a:pt x="0" y="296"/>
                  </a:lnTo>
                  <a:lnTo>
                    <a:pt x="0" y="231"/>
                  </a:lnTo>
                  <a:lnTo>
                    <a:pt x="0" y="156"/>
                  </a:lnTo>
                </a:path>
              </a:pathLst>
            </a:custGeom>
            <a:solidFill>
              <a:srgbClr val="3366FF"/>
            </a:soli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ru-RU"/>
            </a:p>
          </p:txBody>
        </p:sp>
      </p:grpSp>
      <p:sp>
        <p:nvSpPr>
          <p:cNvPr id="8" name="Rectangle 7"/>
          <p:cNvSpPr txBox="1">
            <a:spLocks noChangeArrowheads="1"/>
          </p:cNvSpPr>
          <p:nvPr/>
        </p:nvSpPr>
        <p:spPr bwMode="auto">
          <a:xfrm>
            <a:off x="1643063" y="5429264"/>
            <a:ext cx="6643687" cy="1273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3025" tIns="36512" rIns="73025" bIns="36512"/>
          <a:lstStyle/>
          <a:p>
            <a:pPr algn="ctr" defTabSz="479425" eaLnBrk="0" hangingPunct="0">
              <a:lnSpc>
                <a:spcPct val="90000"/>
              </a:lnSpc>
              <a:spcBef>
                <a:spcPct val="30000"/>
              </a:spcBef>
              <a:buClr>
                <a:schemeClr val="accent1"/>
              </a:buClr>
              <a:buSzPct val="100000"/>
              <a:defRPr/>
            </a:pPr>
            <a:r>
              <a:rPr lang="ru-RU" b="1" kern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Федеральный Исследовательский Центр «Информатика и Управление» </a:t>
            </a:r>
            <a:br>
              <a:rPr lang="ru-RU" b="1" kern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</a:br>
            <a:r>
              <a:rPr lang="ru-RU" b="1" kern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Российской Академии Наук</a:t>
            </a:r>
            <a:endParaRPr lang="ru-RU" b="1" kern="0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 advTm="11776">
    <p:zoom/>
  </p:transition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2"/>
        <p14:stopEvt time="11036" objId="2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4056063" y="1371600"/>
            <a:ext cx="3825875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85763" indent="-385763">
              <a:lnSpc>
                <a:spcPct val="87000"/>
              </a:lnSpc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l"/>
            </a:pPr>
            <a:endParaRPr lang="de-DE">
              <a:latin typeface="Arial" charset="0"/>
            </a:endParaRPr>
          </a:p>
        </p:txBody>
      </p:sp>
      <p:sp>
        <p:nvSpPr>
          <p:cNvPr id="13316" name="Rectangle 7"/>
          <p:cNvSpPr>
            <a:spLocks noGrp="1" noChangeArrowheads="1"/>
          </p:cNvSpPr>
          <p:nvPr>
            <p:ph type="title"/>
          </p:nvPr>
        </p:nvSpPr>
        <p:spPr>
          <a:xfrm>
            <a:off x="285720" y="214290"/>
            <a:ext cx="8686800" cy="8382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 err="1" smtClean="0">
                <a:solidFill>
                  <a:srgbClr val="0033CC"/>
                </a:solidFill>
                <a:cs typeface="Arial" pitchFamily="34" charset="0"/>
              </a:rPr>
              <a:t>Самосинхронный</a:t>
            </a:r>
            <a:r>
              <a:rPr lang="ru-RU" sz="4000" b="1" dirty="0" smtClean="0">
                <a:solidFill>
                  <a:srgbClr val="0033CC"/>
                </a:solidFill>
                <a:cs typeface="Arial" pitchFamily="34" charset="0"/>
              </a:rPr>
              <a:t> конвейер</a:t>
            </a:r>
            <a:endParaRPr lang="en-GB" sz="4000" b="1" dirty="0" smtClean="0">
              <a:solidFill>
                <a:srgbClr val="0033CC"/>
              </a:solidFill>
              <a:cs typeface="Arial" pitchFamily="34" charset="0"/>
            </a:endParaRPr>
          </a:p>
        </p:txBody>
      </p:sp>
      <p:sp>
        <p:nvSpPr>
          <p:cNvPr id="13315" name="Rectangle 8"/>
          <p:cNvSpPr>
            <a:spLocks noGrp="1" noChangeArrowheads="1"/>
          </p:cNvSpPr>
          <p:nvPr>
            <p:ph idx="1"/>
          </p:nvPr>
        </p:nvSpPr>
        <p:spPr>
          <a:xfrm>
            <a:off x="0" y="3872983"/>
            <a:ext cx="9144000" cy="2627560"/>
          </a:xfrm>
        </p:spPr>
        <p:txBody>
          <a:bodyPr>
            <a:normAutofit fontScale="85000" lnSpcReduction="20000"/>
          </a:bodyPr>
          <a:lstStyle/>
          <a:p>
            <a:pPr marL="90720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b="1" dirty="0" smtClean="0">
                <a:solidFill>
                  <a:srgbClr val="000099"/>
                </a:solidFill>
                <a:latin typeface="+mj-lt"/>
              </a:rPr>
              <a:t>КЧ – комбинационная часть,</a:t>
            </a:r>
          </a:p>
          <a:p>
            <a:pPr marL="90720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b="1" dirty="0" smtClean="0">
                <a:solidFill>
                  <a:srgbClr val="000099"/>
                </a:solidFill>
                <a:latin typeface="+mj-lt"/>
              </a:rPr>
              <a:t>ВР – выходной регистр,</a:t>
            </a:r>
          </a:p>
          <a:p>
            <a:pPr marL="90720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b="1" dirty="0" smtClean="0">
                <a:solidFill>
                  <a:srgbClr val="000099"/>
                </a:solidFill>
                <a:latin typeface="+mj-lt"/>
              </a:rPr>
              <a:t>ИКЧ – индикаторная подсхема КЧ,</a:t>
            </a:r>
          </a:p>
          <a:p>
            <a:pPr marL="90720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b="1" dirty="0" smtClean="0">
                <a:solidFill>
                  <a:srgbClr val="000099"/>
                </a:solidFill>
                <a:latin typeface="+mj-lt"/>
              </a:rPr>
              <a:t>ИВР – индикаторная подсхема ВР,</a:t>
            </a:r>
          </a:p>
          <a:p>
            <a:pPr marL="90720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b="1" dirty="0" smtClean="0">
                <a:solidFill>
                  <a:srgbClr val="000099"/>
                </a:solidFill>
                <a:latin typeface="+mj-lt"/>
              </a:rPr>
              <a:t>С – С-элемент Маллера (гистерезисный триггер):</a:t>
            </a:r>
          </a:p>
          <a:p>
            <a:pPr marL="495720" indent="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ru-RU" b="1" dirty="0">
                <a:solidFill>
                  <a:srgbClr val="000099"/>
                </a:solidFill>
                <a:latin typeface="+mj-lt"/>
              </a:rPr>
              <a:t>	</a:t>
            </a:r>
            <a:r>
              <a:rPr lang="ru-RU" b="1" dirty="0" smtClean="0">
                <a:solidFill>
                  <a:srgbClr val="000099"/>
                </a:solidFill>
                <a:latin typeface="+mj-lt"/>
              </a:rPr>
              <a:t>	</a:t>
            </a:r>
            <a:r>
              <a:rPr lang="en-US" b="1" dirty="0" smtClean="0">
                <a:solidFill>
                  <a:srgbClr val="000099"/>
                </a:solidFill>
                <a:latin typeface="+mj-lt"/>
              </a:rPr>
              <a:t>Y</a:t>
            </a:r>
            <a:r>
              <a:rPr lang="en-US" b="1" baseline="30000" dirty="0" smtClean="0">
                <a:solidFill>
                  <a:srgbClr val="000099"/>
                </a:solidFill>
                <a:latin typeface="+mj-lt"/>
              </a:rPr>
              <a:t>+</a:t>
            </a:r>
            <a:r>
              <a:rPr lang="en-US" b="1" dirty="0" smtClean="0">
                <a:solidFill>
                  <a:srgbClr val="000099"/>
                </a:solidFill>
                <a:latin typeface="+mj-lt"/>
              </a:rPr>
              <a:t> = I0*I1 + Y*(I0 + I1)</a:t>
            </a:r>
            <a:endParaRPr lang="en-GB" b="1" dirty="0" smtClean="0">
              <a:solidFill>
                <a:srgbClr val="000099"/>
              </a:solidFill>
              <a:latin typeface="+mj-lt"/>
            </a:endParaRPr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>
          <a:xfrm>
            <a:off x="0" y="6380435"/>
            <a:ext cx="9144000" cy="288925"/>
          </a:xfrm>
        </p:spPr>
        <p:txBody>
          <a:bodyPr/>
          <a:lstStyle/>
          <a:p>
            <a:pPr algn="l">
              <a:defRPr/>
            </a:pPr>
            <a:r>
              <a:rPr lang="en-US" sz="2000" dirty="0" smtClean="0">
                <a:solidFill>
                  <a:srgbClr val="0033CC"/>
                </a:solidFill>
                <a:latin typeface="+mn-lt"/>
              </a:rPr>
              <a:t>           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ФИЦ ИУ РАН</a:t>
            </a:r>
            <a:r>
              <a:rPr lang="en-US" sz="2000" dirty="0" smtClean="0">
                <a:solidFill>
                  <a:srgbClr val="0033CC"/>
                </a:solidFill>
                <a:latin typeface="Arial" pitchFamily="34" charset="0"/>
              </a:rPr>
              <a:t>		  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МММЭК-2022                              10 из 23</a:t>
            </a:r>
            <a:endParaRPr lang="en-US" sz="2000" dirty="0">
              <a:solidFill>
                <a:srgbClr val="0033CC"/>
              </a:solidFill>
              <a:latin typeface="Arial" pitchFamily="34" charset="0"/>
            </a:endParaRPr>
          </a:p>
        </p:txBody>
      </p:sp>
      <p:grpSp>
        <p:nvGrpSpPr>
          <p:cNvPr id="7" name="Group 2"/>
          <p:cNvGrpSpPr>
            <a:grpSpLocks/>
          </p:cNvGrpSpPr>
          <p:nvPr/>
        </p:nvGrpSpPr>
        <p:grpSpPr bwMode="auto">
          <a:xfrm>
            <a:off x="357158" y="1428736"/>
            <a:ext cx="8429684" cy="2357454"/>
            <a:chOff x="1065" y="4632"/>
            <a:chExt cx="10272" cy="2689"/>
          </a:xfrm>
        </p:grpSpPr>
        <p:sp>
          <p:nvSpPr>
            <p:cNvPr id="8" name="AutoShape 3"/>
            <p:cNvSpPr>
              <a:spLocks noChangeArrowheads="1"/>
            </p:cNvSpPr>
            <p:nvPr/>
          </p:nvSpPr>
          <p:spPr bwMode="auto">
            <a:xfrm>
              <a:off x="7554" y="4632"/>
              <a:ext cx="2584" cy="2689"/>
            </a:xfrm>
            <a:prstGeom prst="roundRect">
              <a:avLst>
                <a:gd name="adj" fmla="val 16667"/>
              </a:avLst>
            </a:prstGeom>
            <a:solidFill>
              <a:srgbClr val="D6E3BC"/>
            </a:solidFill>
            <a:ln w="9525">
              <a:solidFill>
                <a:srgbClr val="76923C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Text Box 4"/>
            <p:cNvSpPr txBox="1">
              <a:spLocks noChangeArrowheads="1"/>
            </p:cNvSpPr>
            <p:nvPr/>
          </p:nvSpPr>
          <p:spPr bwMode="auto">
            <a:xfrm>
              <a:off x="8204" y="4632"/>
              <a:ext cx="1433" cy="50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vert="horz" wrap="square" lIns="18000" tIns="10800" rIns="18000" bIns="10800" numCol="1" anchor="t" anchorCtr="0" compatLnSpc="1">
              <a:prstTxWarp prst="textNoShape">
                <a:avLst/>
              </a:prstTxWarp>
            </a:bodyPr>
            <a:lstStyle/>
            <a:p>
              <a:pPr lvl="0" algn="ctr"/>
              <a:r>
                <a:rPr lang="ru-RU" sz="1600" b="1" i="1" dirty="0">
                  <a:latin typeface="Calibri" pitchFamily="34" charset="0"/>
                  <a:cs typeface="Arial" pitchFamily="34" charset="0"/>
                </a:rPr>
                <a:t>Ступень</a:t>
              </a:r>
              <a:r>
                <a:rPr kumimoji="0" lang="en-US" sz="16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3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AutoShape 5"/>
            <p:cNvSpPr>
              <a:spLocks noChangeArrowheads="1"/>
            </p:cNvSpPr>
            <p:nvPr/>
          </p:nvSpPr>
          <p:spPr bwMode="auto">
            <a:xfrm>
              <a:off x="4828" y="4632"/>
              <a:ext cx="2584" cy="2689"/>
            </a:xfrm>
            <a:prstGeom prst="roundRect">
              <a:avLst>
                <a:gd name="adj" fmla="val 16667"/>
              </a:avLst>
            </a:prstGeom>
            <a:solidFill>
              <a:srgbClr val="D6E3BC"/>
            </a:solidFill>
            <a:ln w="9525">
              <a:solidFill>
                <a:srgbClr val="76923C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Text Box 6"/>
            <p:cNvSpPr txBox="1">
              <a:spLocks noChangeArrowheads="1"/>
            </p:cNvSpPr>
            <p:nvPr/>
          </p:nvSpPr>
          <p:spPr bwMode="auto">
            <a:xfrm>
              <a:off x="5478" y="4632"/>
              <a:ext cx="1433" cy="50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vert="horz" wrap="square" lIns="18000" tIns="10800" rIns="18000" bIns="108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1600" b="1" i="1" dirty="0" smtClean="0">
                  <a:latin typeface="Calibri" pitchFamily="34" charset="0"/>
                  <a:cs typeface="Arial" pitchFamily="34" charset="0"/>
                </a:rPr>
                <a:t>Ступень</a:t>
              </a:r>
              <a:r>
                <a:rPr kumimoji="0" lang="en-US" sz="16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2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AutoShape 7"/>
            <p:cNvSpPr>
              <a:spLocks noChangeArrowheads="1"/>
            </p:cNvSpPr>
            <p:nvPr/>
          </p:nvSpPr>
          <p:spPr bwMode="auto">
            <a:xfrm>
              <a:off x="2075" y="4632"/>
              <a:ext cx="2584" cy="2689"/>
            </a:xfrm>
            <a:prstGeom prst="roundRect">
              <a:avLst>
                <a:gd name="adj" fmla="val 16667"/>
              </a:avLst>
            </a:prstGeom>
            <a:solidFill>
              <a:srgbClr val="D6E3BC"/>
            </a:solidFill>
            <a:ln w="9525">
              <a:solidFill>
                <a:srgbClr val="76923C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Text Box 8"/>
            <p:cNvSpPr txBox="1">
              <a:spLocks noChangeArrowheads="1"/>
            </p:cNvSpPr>
            <p:nvPr/>
          </p:nvSpPr>
          <p:spPr bwMode="auto">
            <a:xfrm>
              <a:off x="5046" y="5012"/>
              <a:ext cx="882" cy="1204"/>
            </a:xfrm>
            <a:prstGeom prst="rect">
              <a:avLst/>
            </a:prstGeom>
            <a:solidFill>
              <a:srgbClr val="CCC0D9"/>
            </a:solidFill>
            <a:ln w="19050">
              <a:solidFill>
                <a:srgbClr val="5F497A"/>
              </a:solidFill>
              <a:miter lim="800000"/>
              <a:headEnd/>
              <a:tailEnd/>
            </a:ln>
          </p:spPr>
          <p:txBody>
            <a:bodyPr vert="horz" wrap="square" lIns="18000" tIns="10800" rIns="18000" bIns="108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12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dirty="0" smtClean="0">
                  <a:latin typeface="+mj-lt"/>
                  <a:cs typeface="Arial" pitchFamily="34" charset="0"/>
                </a:rPr>
                <a:t>КЧ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cs typeface="Arial" pitchFamily="34" charset="0"/>
                </a:rPr>
                <a:t>2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endParaRPr>
            </a:p>
          </p:txBody>
        </p:sp>
        <p:sp>
          <p:nvSpPr>
            <p:cNvPr id="14" name="Text Box 9"/>
            <p:cNvSpPr txBox="1">
              <a:spLocks noChangeArrowheads="1"/>
            </p:cNvSpPr>
            <p:nvPr/>
          </p:nvSpPr>
          <p:spPr bwMode="auto">
            <a:xfrm>
              <a:off x="5373" y="5780"/>
              <a:ext cx="698" cy="700"/>
            </a:xfrm>
            <a:prstGeom prst="rect">
              <a:avLst/>
            </a:prstGeom>
            <a:solidFill>
              <a:srgbClr val="92D050"/>
            </a:solidFill>
            <a:ln w="25400" cmpd="thinThick">
              <a:solidFill>
                <a:srgbClr val="76923C"/>
              </a:solidFill>
              <a:miter lim="800000"/>
              <a:headEnd/>
              <a:tailEnd/>
            </a:ln>
          </p:spPr>
          <p:txBody>
            <a:bodyPr vert="horz" wrap="square" lIns="18000" tIns="10800" rIns="18000" bIns="108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1800" dirty="0" smtClean="0">
                  <a:latin typeface="+mj-lt"/>
                </a:rPr>
                <a:t>ИКЧ</a:t>
              </a:r>
              <a:r>
                <a:rPr lang="en-US" sz="1800" dirty="0" smtClean="0">
                  <a:latin typeface="+mj-lt"/>
                </a:rPr>
                <a:t>2</a:t>
              </a:r>
              <a:endParaRPr lang="ru-RU" sz="1800" dirty="0" smtClean="0">
                <a:latin typeface="+mj-lt"/>
              </a:endParaRPr>
            </a:p>
          </p:txBody>
        </p:sp>
        <p:sp>
          <p:nvSpPr>
            <p:cNvPr id="15" name="Text Box 10"/>
            <p:cNvSpPr txBox="1">
              <a:spLocks noChangeArrowheads="1"/>
            </p:cNvSpPr>
            <p:nvPr/>
          </p:nvSpPr>
          <p:spPr bwMode="auto">
            <a:xfrm>
              <a:off x="6416" y="5012"/>
              <a:ext cx="882" cy="1204"/>
            </a:xfrm>
            <a:prstGeom prst="rect">
              <a:avLst/>
            </a:prstGeom>
            <a:solidFill>
              <a:srgbClr val="FBD4B4"/>
            </a:solidFill>
            <a:ln w="19050">
              <a:solidFill>
                <a:srgbClr val="E36C0A"/>
              </a:solidFill>
              <a:miter lim="800000"/>
              <a:headEnd/>
              <a:tailEnd/>
            </a:ln>
          </p:spPr>
          <p:txBody>
            <a:bodyPr vert="horz" wrap="square" lIns="18000" tIns="10800" rIns="18000" bIns="108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12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dirty="0" smtClean="0">
                  <a:latin typeface="+mj-lt"/>
                  <a:cs typeface="Arial" pitchFamily="34" charset="0"/>
                </a:rPr>
                <a:t>ВР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cs typeface="Arial" pitchFamily="34" charset="0"/>
                </a:rPr>
                <a:t>2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endParaRPr>
            </a:p>
          </p:txBody>
        </p:sp>
        <p:sp>
          <p:nvSpPr>
            <p:cNvPr id="16" name="Text Box 11"/>
            <p:cNvSpPr txBox="1">
              <a:spLocks noChangeArrowheads="1"/>
            </p:cNvSpPr>
            <p:nvPr/>
          </p:nvSpPr>
          <p:spPr bwMode="auto">
            <a:xfrm>
              <a:off x="6191" y="5780"/>
              <a:ext cx="698" cy="700"/>
            </a:xfrm>
            <a:prstGeom prst="rect">
              <a:avLst/>
            </a:prstGeom>
            <a:solidFill>
              <a:srgbClr val="92D050"/>
            </a:solidFill>
            <a:ln w="25400" cmpd="thinThick">
              <a:solidFill>
                <a:srgbClr val="76923C"/>
              </a:solidFill>
              <a:miter lim="800000"/>
              <a:headEnd/>
              <a:tailEnd/>
            </a:ln>
          </p:spPr>
          <p:txBody>
            <a:bodyPr vert="horz" wrap="square" lIns="18000" tIns="10800" rIns="18000" bIns="108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1800" dirty="0" smtClean="0">
                  <a:latin typeface="+mj-lt"/>
                </a:rPr>
                <a:t>ИВР</a:t>
              </a:r>
              <a:r>
                <a:rPr lang="en-US" sz="1800" dirty="0" smtClean="0">
                  <a:latin typeface="+mj-lt"/>
                </a:rPr>
                <a:t>2</a:t>
              </a:r>
              <a:endParaRPr lang="ru-RU" sz="1800" dirty="0" smtClean="0">
                <a:latin typeface="+mj-lt"/>
              </a:endParaRPr>
            </a:p>
          </p:txBody>
        </p:sp>
        <p:sp>
          <p:nvSpPr>
            <p:cNvPr id="17" name="AutoShape 12"/>
            <p:cNvSpPr>
              <a:spLocks noChangeArrowheads="1"/>
            </p:cNvSpPr>
            <p:nvPr/>
          </p:nvSpPr>
          <p:spPr bwMode="auto">
            <a:xfrm>
              <a:off x="5928" y="5352"/>
              <a:ext cx="458" cy="376"/>
            </a:xfrm>
            <a:prstGeom prst="rightArrow">
              <a:avLst>
                <a:gd name="adj1" fmla="val 50000"/>
                <a:gd name="adj2" fmla="val 30452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Oval 13"/>
            <p:cNvSpPr>
              <a:spLocks noChangeArrowheads="1"/>
            </p:cNvSpPr>
            <p:nvPr/>
          </p:nvSpPr>
          <p:spPr bwMode="auto">
            <a:xfrm>
              <a:off x="5006" y="6716"/>
              <a:ext cx="487" cy="480"/>
            </a:xfrm>
            <a:prstGeom prst="ellipse">
              <a:avLst/>
            </a:prstGeom>
            <a:solidFill>
              <a:srgbClr val="92D050"/>
            </a:solidFill>
            <a:ln w="19050">
              <a:solidFill>
                <a:srgbClr val="76923C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Text Box 14"/>
            <p:cNvSpPr txBox="1">
              <a:spLocks noChangeArrowheads="1"/>
            </p:cNvSpPr>
            <p:nvPr/>
          </p:nvSpPr>
          <p:spPr bwMode="auto">
            <a:xfrm>
              <a:off x="5100" y="6796"/>
              <a:ext cx="285" cy="3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vert="horz" wrap="square" lIns="18000" tIns="10800" rIns="18000" bIns="1080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800" dirty="0" smtClean="0">
                  <a:latin typeface="+mj-lt"/>
                </a:rPr>
                <a:t>C</a:t>
              </a:r>
              <a:endParaRPr lang="ru-RU" sz="1800" dirty="0" smtClean="0">
                <a:latin typeface="+mj-lt"/>
              </a:endParaRPr>
            </a:p>
          </p:txBody>
        </p:sp>
        <p:sp>
          <p:nvSpPr>
            <p:cNvPr id="20" name="AutoShape 15"/>
            <p:cNvSpPr>
              <a:spLocks noChangeArrowheads="1"/>
            </p:cNvSpPr>
            <p:nvPr/>
          </p:nvSpPr>
          <p:spPr bwMode="auto">
            <a:xfrm>
              <a:off x="7298" y="5352"/>
              <a:ext cx="458" cy="376"/>
            </a:xfrm>
            <a:prstGeom prst="rightArrow">
              <a:avLst>
                <a:gd name="adj1" fmla="val 50000"/>
                <a:gd name="adj2" fmla="val 30452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Arc 16"/>
            <p:cNvSpPr>
              <a:spLocks/>
            </p:cNvSpPr>
            <p:nvPr/>
          </p:nvSpPr>
          <p:spPr bwMode="auto">
            <a:xfrm rot="-5400000" flipH="1" flipV="1">
              <a:off x="5400" y="6573"/>
              <a:ext cx="411" cy="22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" name="Arc 17"/>
            <p:cNvSpPr>
              <a:spLocks/>
            </p:cNvSpPr>
            <p:nvPr/>
          </p:nvSpPr>
          <p:spPr bwMode="auto">
            <a:xfrm rot="-5400000" flipH="1" flipV="1">
              <a:off x="5704" y="6227"/>
              <a:ext cx="621" cy="1043"/>
            </a:xfrm>
            <a:custGeom>
              <a:avLst/>
              <a:gdLst>
                <a:gd name="G0" fmla="+- 0 0 0"/>
                <a:gd name="G1" fmla="+- 21538 0 0"/>
                <a:gd name="G2" fmla="+- 21600 0 0"/>
                <a:gd name="T0" fmla="*/ 1632 w 21600"/>
                <a:gd name="T1" fmla="*/ 0 h 21538"/>
                <a:gd name="T2" fmla="*/ 21600 w 21600"/>
                <a:gd name="T3" fmla="*/ 21538 h 21538"/>
                <a:gd name="T4" fmla="*/ 0 w 21600"/>
                <a:gd name="T5" fmla="*/ 21538 h 21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538" fill="none" extrusionOk="0">
                  <a:moveTo>
                    <a:pt x="1632" y="-1"/>
                  </a:moveTo>
                  <a:cubicBezTo>
                    <a:pt x="12896" y="853"/>
                    <a:pt x="21600" y="10241"/>
                    <a:pt x="21600" y="21538"/>
                  </a:cubicBezTo>
                </a:path>
                <a:path w="21600" h="21538" stroke="0" extrusionOk="0">
                  <a:moveTo>
                    <a:pt x="1632" y="-1"/>
                  </a:moveTo>
                  <a:cubicBezTo>
                    <a:pt x="12896" y="853"/>
                    <a:pt x="21600" y="10241"/>
                    <a:pt x="21600" y="21538"/>
                  </a:cubicBezTo>
                  <a:lnTo>
                    <a:pt x="0" y="21538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" name="Arc 18"/>
            <p:cNvSpPr>
              <a:spLocks/>
            </p:cNvSpPr>
            <p:nvPr/>
          </p:nvSpPr>
          <p:spPr bwMode="auto">
            <a:xfrm flipH="1" flipV="1">
              <a:off x="7105" y="6216"/>
              <a:ext cx="668" cy="75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" name="Text Box 19"/>
            <p:cNvSpPr txBox="1">
              <a:spLocks noChangeArrowheads="1"/>
            </p:cNvSpPr>
            <p:nvPr/>
          </p:nvSpPr>
          <p:spPr bwMode="auto">
            <a:xfrm>
              <a:off x="7768" y="5012"/>
              <a:ext cx="882" cy="1204"/>
            </a:xfrm>
            <a:prstGeom prst="rect">
              <a:avLst/>
            </a:prstGeom>
            <a:solidFill>
              <a:srgbClr val="CCC0D9"/>
            </a:solidFill>
            <a:ln w="19050">
              <a:solidFill>
                <a:srgbClr val="5F497A"/>
              </a:solidFill>
              <a:miter lim="800000"/>
              <a:headEnd/>
              <a:tailEnd/>
            </a:ln>
          </p:spPr>
          <p:txBody>
            <a:bodyPr vert="horz" wrap="square" lIns="18000" tIns="10800" rIns="18000" bIns="108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12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dirty="0" smtClean="0">
                  <a:latin typeface="+mj-lt"/>
                  <a:cs typeface="Arial" pitchFamily="34" charset="0"/>
                </a:rPr>
                <a:t>КЧ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cs typeface="Arial" pitchFamily="34" charset="0"/>
                </a:rPr>
                <a:t>3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endParaRPr>
            </a:p>
          </p:txBody>
        </p:sp>
        <p:sp>
          <p:nvSpPr>
            <p:cNvPr id="25" name="Text Box 20"/>
            <p:cNvSpPr txBox="1">
              <a:spLocks noChangeArrowheads="1"/>
            </p:cNvSpPr>
            <p:nvPr/>
          </p:nvSpPr>
          <p:spPr bwMode="auto">
            <a:xfrm>
              <a:off x="8095" y="5780"/>
              <a:ext cx="698" cy="700"/>
            </a:xfrm>
            <a:prstGeom prst="rect">
              <a:avLst/>
            </a:prstGeom>
            <a:solidFill>
              <a:srgbClr val="92D050"/>
            </a:solidFill>
            <a:ln w="25400" cmpd="thinThick">
              <a:solidFill>
                <a:srgbClr val="76923C"/>
              </a:solidFill>
              <a:miter lim="800000"/>
              <a:headEnd/>
              <a:tailEnd/>
            </a:ln>
          </p:spPr>
          <p:txBody>
            <a:bodyPr vert="horz" wrap="square" lIns="18000" tIns="10800" rIns="18000" bIns="108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1800" dirty="0" smtClean="0">
                  <a:latin typeface="+mj-lt"/>
                </a:rPr>
                <a:t>ИКЧ</a:t>
              </a:r>
              <a:r>
                <a:rPr lang="en-US" sz="1800" dirty="0" smtClean="0">
                  <a:latin typeface="+mj-lt"/>
                </a:rPr>
                <a:t>3</a:t>
              </a:r>
              <a:endParaRPr lang="ru-RU" sz="1800" dirty="0" smtClean="0">
                <a:latin typeface="+mj-lt"/>
              </a:endParaRPr>
            </a:p>
          </p:txBody>
        </p:sp>
        <p:sp>
          <p:nvSpPr>
            <p:cNvPr id="26" name="Text Box 21"/>
            <p:cNvSpPr txBox="1">
              <a:spLocks noChangeArrowheads="1"/>
            </p:cNvSpPr>
            <p:nvPr/>
          </p:nvSpPr>
          <p:spPr bwMode="auto">
            <a:xfrm>
              <a:off x="9138" y="5012"/>
              <a:ext cx="882" cy="1204"/>
            </a:xfrm>
            <a:prstGeom prst="rect">
              <a:avLst/>
            </a:prstGeom>
            <a:solidFill>
              <a:srgbClr val="FBD4B4"/>
            </a:solidFill>
            <a:ln w="19050">
              <a:solidFill>
                <a:srgbClr val="E36C0A"/>
              </a:solidFill>
              <a:miter lim="800000"/>
              <a:headEnd/>
              <a:tailEnd/>
            </a:ln>
          </p:spPr>
          <p:txBody>
            <a:bodyPr vert="horz" wrap="square" lIns="18000" tIns="10800" rIns="18000" bIns="108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12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dirty="0" smtClean="0">
                  <a:latin typeface="+mj-lt"/>
                  <a:cs typeface="Arial" pitchFamily="34" charset="0"/>
                </a:rPr>
                <a:t>ВР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cs typeface="Arial" pitchFamily="34" charset="0"/>
                </a:rPr>
                <a:t>3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endParaRPr>
            </a:p>
          </p:txBody>
        </p:sp>
        <p:sp>
          <p:nvSpPr>
            <p:cNvPr id="27" name="Text Box 22"/>
            <p:cNvSpPr txBox="1">
              <a:spLocks noChangeArrowheads="1"/>
            </p:cNvSpPr>
            <p:nvPr/>
          </p:nvSpPr>
          <p:spPr bwMode="auto">
            <a:xfrm>
              <a:off x="8913" y="5780"/>
              <a:ext cx="698" cy="700"/>
            </a:xfrm>
            <a:prstGeom prst="rect">
              <a:avLst/>
            </a:prstGeom>
            <a:solidFill>
              <a:srgbClr val="92D050"/>
            </a:solidFill>
            <a:ln w="25400" cmpd="thinThick">
              <a:solidFill>
                <a:srgbClr val="76923C"/>
              </a:solidFill>
              <a:miter lim="800000"/>
              <a:headEnd/>
              <a:tailEnd/>
            </a:ln>
          </p:spPr>
          <p:txBody>
            <a:bodyPr vert="horz" wrap="square" lIns="18000" tIns="10800" rIns="18000" bIns="108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1800" dirty="0" smtClean="0">
                  <a:latin typeface="+mj-lt"/>
                </a:rPr>
                <a:t>ИВР</a:t>
              </a:r>
              <a:r>
                <a:rPr lang="en-US" sz="1800" dirty="0" smtClean="0">
                  <a:latin typeface="+mj-lt"/>
                </a:rPr>
                <a:t>3</a:t>
              </a:r>
              <a:endParaRPr lang="ru-RU" sz="1800" dirty="0" smtClean="0">
                <a:latin typeface="+mj-lt"/>
              </a:endParaRPr>
            </a:p>
          </p:txBody>
        </p:sp>
        <p:sp>
          <p:nvSpPr>
            <p:cNvPr id="28" name="AutoShape 23"/>
            <p:cNvSpPr>
              <a:spLocks noChangeArrowheads="1"/>
            </p:cNvSpPr>
            <p:nvPr/>
          </p:nvSpPr>
          <p:spPr bwMode="auto">
            <a:xfrm>
              <a:off x="8650" y="5352"/>
              <a:ext cx="458" cy="376"/>
            </a:xfrm>
            <a:prstGeom prst="rightArrow">
              <a:avLst>
                <a:gd name="adj1" fmla="val 50000"/>
                <a:gd name="adj2" fmla="val 30452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9" name="Oval 24"/>
            <p:cNvSpPr>
              <a:spLocks noChangeArrowheads="1"/>
            </p:cNvSpPr>
            <p:nvPr/>
          </p:nvSpPr>
          <p:spPr bwMode="auto">
            <a:xfrm>
              <a:off x="7728" y="6716"/>
              <a:ext cx="487" cy="480"/>
            </a:xfrm>
            <a:prstGeom prst="ellipse">
              <a:avLst/>
            </a:prstGeom>
            <a:solidFill>
              <a:srgbClr val="92D050"/>
            </a:solidFill>
            <a:ln w="19050">
              <a:solidFill>
                <a:srgbClr val="76923C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" name="Text Box 25"/>
            <p:cNvSpPr txBox="1">
              <a:spLocks noChangeArrowheads="1"/>
            </p:cNvSpPr>
            <p:nvPr/>
          </p:nvSpPr>
          <p:spPr bwMode="auto">
            <a:xfrm>
              <a:off x="7822" y="6796"/>
              <a:ext cx="285" cy="3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vert="horz" wrap="square" lIns="18000" tIns="10800" rIns="18000" bIns="108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cs typeface="Arial" pitchFamily="34" charset="0"/>
                </a:rPr>
                <a:t>C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endParaRPr>
            </a:p>
          </p:txBody>
        </p:sp>
        <p:sp>
          <p:nvSpPr>
            <p:cNvPr id="31" name="AutoShape 26"/>
            <p:cNvSpPr>
              <a:spLocks noChangeArrowheads="1"/>
            </p:cNvSpPr>
            <p:nvPr/>
          </p:nvSpPr>
          <p:spPr bwMode="auto">
            <a:xfrm>
              <a:off x="10020" y="5352"/>
              <a:ext cx="458" cy="376"/>
            </a:xfrm>
            <a:prstGeom prst="rightArrow">
              <a:avLst>
                <a:gd name="adj1" fmla="val 50000"/>
                <a:gd name="adj2" fmla="val 30452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2" name="Arc 27"/>
            <p:cNvSpPr>
              <a:spLocks/>
            </p:cNvSpPr>
            <p:nvPr/>
          </p:nvSpPr>
          <p:spPr bwMode="auto">
            <a:xfrm rot="-5400000" flipH="1" flipV="1">
              <a:off x="8122" y="6573"/>
              <a:ext cx="411" cy="22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3" name="Arc 28"/>
            <p:cNvSpPr>
              <a:spLocks/>
            </p:cNvSpPr>
            <p:nvPr/>
          </p:nvSpPr>
          <p:spPr bwMode="auto">
            <a:xfrm rot="-5400000" flipH="1" flipV="1">
              <a:off x="8426" y="6227"/>
              <a:ext cx="621" cy="1043"/>
            </a:xfrm>
            <a:custGeom>
              <a:avLst/>
              <a:gdLst>
                <a:gd name="G0" fmla="+- 0 0 0"/>
                <a:gd name="G1" fmla="+- 21538 0 0"/>
                <a:gd name="G2" fmla="+- 21600 0 0"/>
                <a:gd name="T0" fmla="*/ 1632 w 21600"/>
                <a:gd name="T1" fmla="*/ 0 h 21538"/>
                <a:gd name="T2" fmla="*/ 21600 w 21600"/>
                <a:gd name="T3" fmla="*/ 21538 h 21538"/>
                <a:gd name="T4" fmla="*/ 0 w 21600"/>
                <a:gd name="T5" fmla="*/ 21538 h 21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538" fill="none" extrusionOk="0">
                  <a:moveTo>
                    <a:pt x="1632" y="-1"/>
                  </a:moveTo>
                  <a:cubicBezTo>
                    <a:pt x="12896" y="853"/>
                    <a:pt x="21600" y="10241"/>
                    <a:pt x="21600" y="21538"/>
                  </a:cubicBezTo>
                </a:path>
                <a:path w="21600" h="21538" stroke="0" extrusionOk="0">
                  <a:moveTo>
                    <a:pt x="1632" y="-1"/>
                  </a:moveTo>
                  <a:cubicBezTo>
                    <a:pt x="12896" y="853"/>
                    <a:pt x="21600" y="10241"/>
                    <a:pt x="21600" y="21538"/>
                  </a:cubicBezTo>
                  <a:lnTo>
                    <a:pt x="0" y="21538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" name="Arc 29"/>
            <p:cNvSpPr>
              <a:spLocks/>
            </p:cNvSpPr>
            <p:nvPr/>
          </p:nvSpPr>
          <p:spPr bwMode="auto">
            <a:xfrm flipH="1" flipV="1">
              <a:off x="9827" y="6216"/>
              <a:ext cx="668" cy="75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5" name="Text Box 30"/>
            <p:cNvSpPr txBox="1">
              <a:spLocks noChangeArrowheads="1"/>
            </p:cNvSpPr>
            <p:nvPr/>
          </p:nvSpPr>
          <p:spPr bwMode="auto">
            <a:xfrm>
              <a:off x="2315" y="5012"/>
              <a:ext cx="882" cy="1204"/>
            </a:xfrm>
            <a:prstGeom prst="rect">
              <a:avLst/>
            </a:prstGeom>
            <a:solidFill>
              <a:srgbClr val="CCC0D9"/>
            </a:solidFill>
            <a:ln w="19050">
              <a:solidFill>
                <a:srgbClr val="5F497A"/>
              </a:solidFill>
              <a:miter lim="800000"/>
              <a:headEnd/>
              <a:tailEnd/>
            </a:ln>
          </p:spPr>
          <p:txBody>
            <a:bodyPr vert="horz" wrap="square" lIns="18000" tIns="10800" rIns="18000" bIns="108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dirty="0" smtClean="0">
                  <a:latin typeface="+mj-lt"/>
                  <a:cs typeface="Arial" pitchFamily="34" charset="0"/>
                </a:rPr>
                <a:t>КЧ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cs typeface="Arial" pitchFamily="34" charset="0"/>
                </a:rPr>
                <a:t>1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endParaRPr>
            </a:p>
          </p:txBody>
        </p:sp>
        <p:sp>
          <p:nvSpPr>
            <p:cNvPr id="36" name="Text Box 31"/>
            <p:cNvSpPr txBox="1">
              <a:spLocks noChangeArrowheads="1"/>
            </p:cNvSpPr>
            <p:nvPr/>
          </p:nvSpPr>
          <p:spPr bwMode="auto">
            <a:xfrm>
              <a:off x="2642" y="5780"/>
              <a:ext cx="698" cy="700"/>
            </a:xfrm>
            <a:prstGeom prst="rect">
              <a:avLst/>
            </a:prstGeom>
            <a:solidFill>
              <a:srgbClr val="92D050"/>
            </a:solidFill>
            <a:ln w="25400" cmpd="thinThick">
              <a:solidFill>
                <a:srgbClr val="76923C"/>
              </a:solidFill>
              <a:miter lim="800000"/>
              <a:headEnd/>
              <a:tailEnd/>
            </a:ln>
          </p:spPr>
          <p:txBody>
            <a:bodyPr vert="horz" wrap="square" lIns="18000" tIns="10800" rIns="18000" bIns="108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1800" dirty="0" smtClean="0">
                  <a:latin typeface="+mj-lt"/>
                  <a:cs typeface="Arial" pitchFamily="34" charset="0"/>
                </a:rPr>
                <a:t>ИКЧ</a:t>
              </a: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cs typeface="Arial" pitchFamily="34" charset="0"/>
                </a:rPr>
                <a:t>1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endParaRPr>
            </a:p>
          </p:txBody>
        </p:sp>
        <p:sp>
          <p:nvSpPr>
            <p:cNvPr id="37" name="Text Box 32"/>
            <p:cNvSpPr txBox="1">
              <a:spLocks noChangeArrowheads="1"/>
            </p:cNvSpPr>
            <p:nvPr/>
          </p:nvSpPr>
          <p:spPr bwMode="auto">
            <a:xfrm>
              <a:off x="3685" y="5012"/>
              <a:ext cx="882" cy="1204"/>
            </a:xfrm>
            <a:prstGeom prst="rect">
              <a:avLst/>
            </a:prstGeom>
            <a:solidFill>
              <a:srgbClr val="FBD4B4"/>
            </a:solidFill>
            <a:ln w="19050">
              <a:solidFill>
                <a:srgbClr val="E36C0A"/>
              </a:solidFill>
              <a:miter lim="800000"/>
              <a:headEnd/>
              <a:tailEnd/>
            </a:ln>
          </p:spPr>
          <p:txBody>
            <a:bodyPr vert="horz" wrap="square" lIns="18000" tIns="10800" rIns="18000" bIns="108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12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dirty="0" smtClean="0">
                  <a:latin typeface="+mj-lt"/>
                  <a:cs typeface="Arial" pitchFamily="34" charset="0"/>
                </a:rPr>
                <a:t>ВР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cs typeface="Arial" pitchFamily="34" charset="0"/>
                </a:rPr>
                <a:t>1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endParaRPr>
            </a:p>
          </p:txBody>
        </p:sp>
        <p:sp>
          <p:nvSpPr>
            <p:cNvPr id="38" name="Text Box 33"/>
            <p:cNvSpPr txBox="1">
              <a:spLocks noChangeArrowheads="1"/>
            </p:cNvSpPr>
            <p:nvPr/>
          </p:nvSpPr>
          <p:spPr bwMode="auto">
            <a:xfrm>
              <a:off x="3460" y="5780"/>
              <a:ext cx="698" cy="700"/>
            </a:xfrm>
            <a:prstGeom prst="rect">
              <a:avLst/>
            </a:prstGeom>
            <a:solidFill>
              <a:srgbClr val="92D050"/>
            </a:solidFill>
            <a:ln w="25400" cmpd="thinThick">
              <a:solidFill>
                <a:srgbClr val="76923C"/>
              </a:solidFill>
              <a:miter lim="800000"/>
              <a:headEnd/>
              <a:tailEnd/>
            </a:ln>
          </p:spPr>
          <p:txBody>
            <a:bodyPr vert="horz" wrap="square" lIns="18000" tIns="10800" rIns="18000" bIns="108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1800" dirty="0" smtClean="0">
                  <a:latin typeface="+mj-lt"/>
                </a:rPr>
                <a:t>ИВР</a:t>
              </a:r>
              <a:r>
                <a:rPr lang="en-US" sz="1800" dirty="0" smtClean="0">
                  <a:latin typeface="+mj-lt"/>
                </a:rPr>
                <a:t>1</a:t>
              </a:r>
              <a:endParaRPr lang="ru-RU" sz="1800" dirty="0" smtClean="0">
                <a:latin typeface="+mj-lt"/>
              </a:endParaRPr>
            </a:p>
          </p:txBody>
        </p:sp>
        <p:sp>
          <p:nvSpPr>
            <p:cNvPr id="39" name="AutoShape 34"/>
            <p:cNvSpPr>
              <a:spLocks noChangeArrowheads="1"/>
            </p:cNvSpPr>
            <p:nvPr/>
          </p:nvSpPr>
          <p:spPr bwMode="auto">
            <a:xfrm>
              <a:off x="3197" y="5352"/>
              <a:ext cx="458" cy="376"/>
            </a:xfrm>
            <a:prstGeom prst="rightArrow">
              <a:avLst>
                <a:gd name="adj1" fmla="val 50000"/>
                <a:gd name="adj2" fmla="val 30452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" name="Oval 35"/>
            <p:cNvSpPr>
              <a:spLocks noChangeArrowheads="1"/>
            </p:cNvSpPr>
            <p:nvPr/>
          </p:nvSpPr>
          <p:spPr bwMode="auto">
            <a:xfrm>
              <a:off x="2275" y="6716"/>
              <a:ext cx="487" cy="480"/>
            </a:xfrm>
            <a:prstGeom prst="ellipse">
              <a:avLst/>
            </a:prstGeom>
            <a:solidFill>
              <a:srgbClr val="92D050"/>
            </a:solidFill>
            <a:ln w="19050">
              <a:solidFill>
                <a:srgbClr val="76923C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" name="Text Box 36"/>
            <p:cNvSpPr txBox="1">
              <a:spLocks noChangeArrowheads="1"/>
            </p:cNvSpPr>
            <p:nvPr/>
          </p:nvSpPr>
          <p:spPr bwMode="auto">
            <a:xfrm>
              <a:off x="2369" y="6796"/>
              <a:ext cx="285" cy="3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vert="horz" wrap="square" lIns="18000" tIns="10800" rIns="18000" bIns="1080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lang="en-US" sz="1800" dirty="0" smtClean="0">
                  <a:latin typeface="+mj-lt"/>
                </a:rPr>
                <a:t>C</a:t>
              </a:r>
              <a:endParaRPr lang="ru-RU" sz="1800" dirty="0" smtClean="0">
                <a:latin typeface="+mj-lt"/>
              </a:endParaRPr>
            </a:p>
          </p:txBody>
        </p:sp>
        <p:sp>
          <p:nvSpPr>
            <p:cNvPr id="42" name="AutoShape 37"/>
            <p:cNvSpPr>
              <a:spLocks noChangeArrowheads="1"/>
            </p:cNvSpPr>
            <p:nvPr/>
          </p:nvSpPr>
          <p:spPr bwMode="auto">
            <a:xfrm>
              <a:off x="4567" y="5352"/>
              <a:ext cx="458" cy="376"/>
            </a:xfrm>
            <a:prstGeom prst="rightArrow">
              <a:avLst>
                <a:gd name="adj1" fmla="val 50000"/>
                <a:gd name="adj2" fmla="val 30452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3" name="Arc 38"/>
            <p:cNvSpPr>
              <a:spLocks/>
            </p:cNvSpPr>
            <p:nvPr/>
          </p:nvSpPr>
          <p:spPr bwMode="auto">
            <a:xfrm rot="-5400000" flipH="1" flipV="1">
              <a:off x="2669" y="6573"/>
              <a:ext cx="411" cy="22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4" name="Arc 39"/>
            <p:cNvSpPr>
              <a:spLocks/>
            </p:cNvSpPr>
            <p:nvPr/>
          </p:nvSpPr>
          <p:spPr bwMode="auto">
            <a:xfrm rot="-5400000" flipH="1" flipV="1">
              <a:off x="2973" y="6227"/>
              <a:ext cx="621" cy="1043"/>
            </a:xfrm>
            <a:custGeom>
              <a:avLst/>
              <a:gdLst>
                <a:gd name="G0" fmla="+- 0 0 0"/>
                <a:gd name="G1" fmla="+- 21538 0 0"/>
                <a:gd name="G2" fmla="+- 21600 0 0"/>
                <a:gd name="T0" fmla="*/ 1632 w 21600"/>
                <a:gd name="T1" fmla="*/ 0 h 21538"/>
                <a:gd name="T2" fmla="*/ 21600 w 21600"/>
                <a:gd name="T3" fmla="*/ 21538 h 21538"/>
                <a:gd name="T4" fmla="*/ 0 w 21600"/>
                <a:gd name="T5" fmla="*/ 21538 h 21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538" fill="none" extrusionOk="0">
                  <a:moveTo>
                    <a:pt x="1632" y="-1"/>
                  </a:moveTo>
                  <a:cubicBezTo>
                    <a:pt x="12896" y="853"/>
                    <a:pt x="21600" y="10241"/>
                    <a:pt x="21600" y="21538"/>
                  </a:cubicBezTo>
                </a:path>
                <a:path w="21600" h="21538" stroke="0" extrusionOk="0">
                  <a:moveTo>
                    <a:pt x="1632" y="-1"/>
                  </a:moveTo>
                  <a:cubicBezTo>
                    <a:pt x="12896" y="853"/>
                    <a:pt x="21600" y="10241"/>
                    <a:pt x="21600" y="21538"/>
                  </a:cubicBezTo>
                  <a:lnTo>
                    <a:pt x="0" y="21538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5" name="Arc 40"/>
            <p:cNvSpPr>
              <a:spLocks/>
            </p:cNvSpPr>
            <p:nvPr/>
          </p:nvSpPr>
          <p:spPr bwMode="auto">
            <a:xfrm flipH="1" flipV="1">
              <a:off x="4374" y="6216"/>
              <a:ext cx="632" cy="75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6" name="Arc 41"/>
            <p:cNvSpPr>
              <a:spLocks/>
            </p:cNvSpPr>
            <p:nvPr/>
          </p:nvSpPr>
          <p:spPr bwMode="auto">
            <a:xfrm flipH="1" flipV="1">
              <a:off x="1607" y="6216"/>
              <a:ext cx="668" cy="75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7" name="AutoShape 42"/>
            <p:cNvSpPr>
              <a:spLocks noChangeArrowheads="1"/>
            </p:cNvSpPr>
            <p:nvPr/>
          </p:nvSpPr>
          <p:spPr bwMode="auto">
            <a:xfrm>
              <a:off x="1817" y="5352"/>
              <a:ext cx="458" cy="376"/>
            </a:xfrm>
            <a:prstGeom prst="rightArrow">
              <a:avLst>
                <a:gd name="adj1" fmla="val 50000"/>
                <a:gd name="adj2" fmla="val 30452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8" name="Text Box 43"/>
            <p:cNvSpPr txBox="1">
              <a:spLocks noChangeArrowheads="1"/>
            </p:cNvSpPr>
            <p:nvPr/>
          </p:nvSpPr>
          <p:spPr bwMode="auto">
            <a:xfrm>
              <a:off x="2725" y="4632"/>
              <a:ext cx="1433" cy="35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vert="horz" wrap="square" lIns="18000" tIns="10800" rIns="18000" bIns="10800" numCol="1" anchor="t" anchorCtr="0" compatLnSpc="1">
              <a:prstTxWarp prst="textNoShape">
                <a:avLst/>
              </a:prstTxWarp>
            </a:bodyPr>
            <a:lstStyle/>
            <a:p>
              <a:pPr lvl="0" algn="ctr"/>
              <a:r>
                <a:rPr lang="ru-RU" sz="1600" b="1" i="1" dirty="0">
                  <a:latin typeface="Calibri" pitchFamily="34" charset="0"/>
                  <a:cs typeface="Arial" pitchFamily="34" charset="0"/>
                </a:rPr>
                <a:t>Ступень</a:t>
              </a:r>
              <a:r>
                <a:rPr kumimoji="0" lang="en-US" sz="16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1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Text Box 44"/>
            <p:cNvSpPr txBox="1">
              <a:spLocks noChangeArrowheads="1"/>
            </p:cNvSpPr>
            <p:nvPr/>
          </p:nvSpPr>
          <p:spPr bwMode="auto">
            <a:xfrm>
              <a:off x="1190" y="5303"/>
              <a:ext cx="627" cy="42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vert="horz" wrap="square" lIns="18000" tIns="10800" rIns="18000" bIns="108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D</a:t>
              </a:r>
              <a:r>
                <a:rPr kumimoji="0" lang="en-US" b="1" i="1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in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Text Box 45"/>
            <p:cNvSpPr txBox="1">
              <a:spLocks noChangeArrowheads="1"/>
            </p:cNvSpPr>
            <p:nvPr/>
          </p:nvSpPr>
          <p:spPr bwMode="auto">
            <a:xfrm>
              <a:off x="10495" y="5303"/>
              <a:ext cx="627" cy="42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vert="horz" wrap="square" lIns="18000" tIns="10800" rIns="18000" bIns="108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D</a:t>
              </a:r>
              <a:r>
                <a:rPr kumimoji="0" lang="en-US" b="1" i="1" u="none" strike="noStrike" cap="none" normalizeH="0" baseline="-25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out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Text Box 46"/>
            <p:cNvSpPr txBox="1">
              <a:spLocks noChangeArrowheads="1"/>
            </p:cNvSpPr>
            <p:nvPr/>
          </p:nvSpPr>
          <p:spPr bwMode="auto">
            <a:xfrm>
              <a:off x="1065" y="5780"/>
              <a:ext cx="945" cy="42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vert="horz" wrap="square" lIns="18000" tIns="10800" rIns="18000" bIns="108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Ack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Text Box 47"/>
            <p:cNvSpPr txBox="1">
              <a:spLocks noChangeArrowheads="1"/>
            </p:cNvSpPr>
            <p:nvPr/>
          </p:nvSpPr>
          <p:spPr bwMode="auto">
            <a:xfrm>
              <a:off x="10392" y="6716"/>
              <a:ext cx="945" cy="42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vert="horz" wrap="square" lIns="18000" tIns="10800" rIns="18000" bIns="108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Req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ransition spd="med" advTm="38868">
    <p:zoom/>
  </p:transition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2"/>
        <p14:stopEvt time="37718" objId="2"/>
      </p14:showEvtLst>
    </p:ext>
  </p:extLs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7"/>
          <p:cNvSpPr>
            <a:spLocks noGrp="1" noChangeArrowheads="1"/>
          </p:cNvSpPr>
          <p:nvPr>
            <p:ph type="title"/>
          </p:nvPr>
        </p:nvSpPr>
        <p:spPr>
          <a:xfrm>
            <a:off x="285720" y="214290"/>
            <a:ext cx="8686800" cy="8382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0033CC"/>
                </a:solidFill>
                <a:cs typeface="Arial" pitchFamily="34" charset="0"/>
              </a:rPr>
              <a:t>Диаграмма работы СС-конвейера</a:t>
            </a:r>
            <a:endParaRPr lang="en-GB" sz="4000" b="1" dirty="0" smtClean="0">
              <a:solidFill>
                <a:srgbClr val="0033CC"/>
              </a:solidFill>
              <a:cs typeface="Arial" pitchFamily="34" charset="0"/>
            </a:endParaRPr>
          </a:p>
        </p:txBody>
      </p:sp>
      <p:sp>
        <p:nvSpPr>
          <p:cNvPr id="13315" name="Rectangle 8"/>
          <p:cNvSpPr>
            <a:spLocks noGrp="1" noChangeArrowheads="1"/>
          </p:cNvSpPr>
          <p:nvPr>
            <p:ph idx="1"/>
          </p:nvPr>
        </p:nvSpPr>
        <p:spPr>
          <a:xfrm>
            <a:off x="0" y="3336573"/>
            <a:ext cx="9144000" cy="1053545"/>
          </a:xfrm>
        </p:spPr>
        <p:txBody>
          <a:bodyPr>
            <a:normAutofit fontScale="92500" lnSpcReduction="10000"/>
          </a:bodyPr>
          <a:lstStyle/>
          <a:p>
            <a:pPr marL="90720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b="1" dirty="0" smtClean="0">
                <a:solidFill>
                  <a:srgbClr val="000099"/>
                </a:solidFill>
                <a:latin typeface="+mj-lt"/>
              </a:rPr>
              <a:t>РФ – рабочая фаза ступени конвейера,</a:t>
            </a:r>
          </a:p>
          <a:p>
            <a:pPr marL="90720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b="1" dirty="0" smtClean="0">
                <a:solidFill>
                  <a:srgbClr val="000099"/>
                </a:solidFill>
                <a:latin typeface="+mj-lt"/>
              </a:rPr>
              <a:t>СФ – спейсерная</a:t>
            </a:r>
            <a:r>
              <a:rPr lang="ru-RU" b="1" dirty="0">
                <a:solidFill>
                  <a:srgbClr val="000099"/>
                </a:solidFill>
                <a:latin typeface="+mj-lt"/>
              </a:rPr>
              <a:t> фаза ступени </a:t>
            </a:r>
            <a:r>
              <a:rPr lang="ru-RU" b="1" dirty="0" smtClean="0">
                <a:solidFill>
                  <a:srgbClr val="000099"/>
                </a:solidFill>
                <a:latin typeface="+mj-lt"/>
              </a:rPr>
              <a:t>конвейера</a:t>
            </a:r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>
          <a:xfrm>
            <a:off x="0" y="6380435"/>
            <a:ext cx="9144000" cy="288925"/>
          </a:xfrm>
        </p:spPr>
        <p:txBody>
          <a:bodyPr/>
          <a:lstStyle/>
          <a:p>
            <a:pPr algn="l">
              <a:defRPr/>
            </a:pPr>
            <a:r>
              <a:rPr lang="en-US" sz="2000" dirty="0" smtClean="0">
                <a:solidFill>
                  <a:srgbClr val="0033CC"/>
                </a:solidFill>
                <a:latin typeface="+mn-lt"/>
              </a:rPr>
              <a:t>           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ФИЦ ИУ РАН</a:t>
            </a:r>
            <a:r>
              <a:rPr lang="en-US" sz="2000" dirty="0" smtClean="0">
                <a:solidFill>
                  <a:srgbClr val="0033CC"/>
                </a:solidFill>
                <a:latin typeface="Arial" pitchFamily="34" charset="0"/>
              </a:rPr>
              <a:t>		  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МММЭК-2022                              </a:t>
            </a:r>
            <a:r>
              <a:rPr lang="en-US" sz="2000" dirty="0" smtClean="0">
                <a:solidFill>
                  <a:srgbClr val="0033CC"/>
                </a:solidFill>
                <a:latin typeface="Arial" pitchFamily="34" charset="0"/>
              </a:rPr>
              <a:t>1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1 из 23</a:t>
            </a:r>
            <a:endParaRPr lang="en-US" sz="2000" dirty="0">
              <a:solidFill>
                <a:srgbClr val="0033CC"/>
              </a:solidFill>
              <a:latin typeface="Arial" pitchFamily="34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395535" y="1371600"/>
            <a:ext cx="8424937" cy="4965700"/>
            <a:chOff x="395535" y="1371600"/>
            <a:chExt cx="8424937" cy="4965700"/>
          </a:xfrm>
        </p:grpSpPr>
        <p:sp>
          <p:nvSpPr>
            <p:cNvPr id="15362" name="Rectangle 2"/>
            <p:cNvSpPr>
              <a:spLocks noChangeArrowheads="1"/>
            </p:cNvSpPr>
            <p:nvPr/>
          </p:nvSpPr>
          <p:spPr bwMode="auto">
            <a:xfrm>
              <a:off x="4056063" y="1371600"/>
              <a:ext cx="3825875" cy="4965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488" tIns="44450" rIns="90488" bIns="44450"/>
            <a:lstStyle/>
            <a:p>
              <a:pPr marL="385763" indent="-385763">
                <a:lnSpc>
                  <a:spcPct val="87000"/>
                </a:lnSpc>
                <a:spcBef>
                  <a:spcPct val="50000"/>
                </a:spcBef>
                <a:buClr>
                  <a:schemeClr val="accent1"/>
                </a:buClr>
                <a:buFont typeface="Wingdings" pitchFamily="2" charset="2"/>
                <a:buChar char="l"/>
              </a:pPr>
              <a:endParaRPr lang="de-DE">
                <a:latin typeface="Arial" charset="0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395536" y="1484784"/>
              <a:ext cx="1440160" cy="523220"/>
            </a:xfrm>
            <a:prstGeom prst="rect">
              <a:avLst/>
            </a:prstGeom>
            <a:solidFill>
              <a:srgbClr val="57D3FF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800" b="1" dirty="0" smtClean="0">
                  <a:latin typeface="+mj-lt"/>
                </a:rPr>
                <a:t>РФ1</a:t>
              </a:r>
              <a:endParaRPr lang="ru-RU" sz="2800" b="1" dirty="0">
                <a:latin typeface="+mj-lt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1835696" y="1484784"/>
              <a:ext cx="1368152" cy="52322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800" b="1" dirty="0" smtClean="0">
                  <a:latin typeface="+mj-lt"/>
                </a:rPr>
                <a:t>СФ1</a:t>
              </a:r>
              <a:endParaRPr lang="ru-RU" sz="2800" b="1" dirty="0">
                <a:latin typeface="+mj-lt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3203848" y="1484784"/>
              <a:ext cx="1440160" cy="523220"/>
            </a:xfrm>
            <a:prstGeom prst="rect">
              <a:avLst/>
            </a:prstGeom>
            <a:solidFill>
              <a:srgbClr val="57D3FF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800" b="1" dirty="0" smtClean="0">
                  <a:latin typeface="+mj-lt"/>
                </a:rPr>
                <a:t>РФ1</a:t>
              </a:r>
              <a:endParaRPr lang="ru-RU" sz="2800" b="1" dirty="0">
                <a:latin typeface="+mj-lt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4644008" y="1484784"/>
              <a:ext cx="1368152" cy="52322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800" b="1" dirty="0" smtClean="0">
                  <a:latin typeface="+mj-lt"/>
                </a:rPr>
                <a:t>СФ1</a:t>
              </a:r>
              <a:endParaRPr lang="ru-RU" sz="2800" b="1" dirty="0">
                <a:latin typeface="+mj-lt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6012160" y="1484784"/>
              <a:ext cx="1440160" cy="523220"/>
            </a:xfrm>
            <a:prstGeom prst="rect">
              <a:avLst/>
            </a:prstGeom>
            <a:solidFill>
              <a:srgbClr val="57D3FF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800" b="1" dirty="0" smtClean="0">
                  <a:latin typeface="+mj-lt"/>
                </a:rPr>
                <a:t>РФ1</a:t>
              </a:r>
              <a:endParaRPr lang="ru-RU" sz="2800" b="1" dirty="0">
                <a:latin typeface="+mj-lt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7452320" y="1484784"/>
              <a:ext cx="1368152" cy="52322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800" b="1" dirty="0" smtClean="0">
                  <a:latin typeface="+mj-lt"/>
                </a:rPr>
                <a:t>СФ1</a:t>
              </a:r>
              <a:endParaRPr lang="ru-RU" sz="2800" b="1" dirty="0">
                <a:latin typeface="+mj-lt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395535" y="2096037"/>
              <a:ext cx="958305" cy="52322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800" b="1" dirty="0" smtClean="0">
                  <a:latin typeface="+mj-lt"/>
                </a:rPr>
                <a:t>СФ2</a:t>
              </a:r>
              <a:endParaRPr lang="ru-RU" sz="2800" b="1" dirty="0">
                <a:latin typeface="+mj-lt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1353841" y="2096037"/>
              <a:ext cx="1440160" cy="523220"/>
            </a:xfrm>
            <a:prstGeom prst="rect">
              <a:avLst/>
            </a:prstGeom>
            <a:solidFill>
              <a:srgbClr val="57D3FF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800" b="1" dirty="0" smtClean="0">
                  <a:latin typeface="+mj-lt"/>
                </a:rPr>
                <a:t>РФ2</a:t>
              </a:r>
              <a:endParaRPr lang="ru-RU" sz="2800" b="1" dirty="0">
                <a:latin typeface="+mj-lt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2797413" y="2096037"/>
              <a:ext cx="1368152" cy="52322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800" b="1" dirty="0" smtClean="0">
                  <a:latin typeface="+mj-lt"/>
                </a:rPr>
                <a:t>СФ2</a:t>
              </a:r>
              <a:endParaRPr lang="ru-RU" sz="2800" b="1" dirty="0">
                <a:latin typeface="+mj-lt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4165565" y="2096037"/>
              <a:ext cx="1440160" cy="523220"/>
            </a:xfrm>
            <a:prstGeom prst="rect">
              <a:avLst/>
            </a:prstGeom>
            <a:solidFill>
              <a:srgbClr val="57D3FF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800" b="1" dirty="0" smtClean="0">
                  <a:latin typeface="+mj-lt"/>
                </a:rPr>
                <a:t>РФ2</a:t>
              </a:r>
              <a:endParaRPr lang="ru-RU" sz="2800" b="1" dirty="0">
                <a:latin typeface="+mj-lt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5605725" y="2096037"/>
              <a:ext cx="1368152" cy="52322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800" b="1" dirty="0" smtClean="0">
                  <a:latin typeface="+mj-lt"/>
                </a:rPr>
                <a:t>СФ2</a:t>
              </a:r>
              <a:endParaRPr lang="ru-RU" sz="2800" b="1" dirty="0">
                <a:latin typeface="+mj-lt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6973877" y="2096037"/>
              <a:ext cx="1440160" cy="523220"/>
            </a:xfrm>
            <a:prstGeom prst="rect">
              <a:avLst/>
            </a:prstGeom>
            <a:solidFill>
              <a:srgbClr val="57D3FF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800" b="1" dirty="0" smtClean="0">
                  <a:latin typeface="+mj-lt"/>
                </a:rPr>
                <a:t>РФ2</a:t>
              </a:r>
              <a:endParaRPr lang="ru-RU" sz="2800" b="1" dirty="0">
                <a:latin typeface="+mj-lt"/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8414037" y="2096037"/>
              <a:ext cx="406435" cy="52322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pPr algn="ctr"/>
              <a:endParaRPr lang="ru-RU" sz="2800" b="1" dirty="0">
                <a:latin typeface="+mj-lt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646854" y="2716305"/>
              <a:ext cx="1368152" cy="52322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800" b="1" dirty="0" smtClean="0">
                  <a:latin typeface="+mj-lt"/>
                </a:rPr>
                <a:t>СФ3</a:t>
              </a:r>
              <a:endParaRPr lang="ru-RU" sz="2800" b="1" dirty="0">
                <a:latin typeface="+mj-lt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2028031" y="2716305"/>
              <a:ext cx="1440160" cy="523220"/>
            </a:xfrm>
            <a:prstGeom prst="rect">
              <a:avLst/>
            </a:prstGeom>
            <a:solidFill>
              <a:srgbClr val="57D3FF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800" b="1" dirty="0" smtClean="0">
                  <a:latin typeface="+mj-lt"/>
                </a:rPr>
                <a:t>РФ3</a:t>
              </a:r>
              <a:endParaRPr lang="ru-RU" sz="2800" b="1" dirty="0">
                <a:latin typeface="+mj-lt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3471603" y="2716305"/>
              <a:ext cx="1368152" cy="52322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800" b="1" dirty="0" smtClean="0">
                  <a:latin typeface="+mj-lt"/>
                </a:rPr>
                <a:t>СФ3</a:t>
              </a:r>
              <a:endParaRPr lang="ru-RU" sz="2800" b="1" dirty="0">
                <a:latin typeface="+mj-lt"/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4846229" y="2716305"/>
              <a:ext cx="1440160" cy="523220"/>
            </a:xfrm>
            <a:prstGeom prst="rect">
              <a:avLst/>
            </a:prstGeom>
            <a:solidFill>
              <a:srgbClr val="57D3FF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800" b="1" dirty="0" smtClean="0">
                  <a:latin typeface="+mj-lt"/>
                </a:rPr>
                <a:t>РФ3</a:t>
              </a:r>
              <a:endParaRPr lang="ru-RU" sz="2800" b="1" dirty="0">
                <a:latin typeface="+mj-lt"/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6289801" y="2716305"/>
              <a:ext cx="1368152" cy="52322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800" b="1" dirty="0" smtClean="0">
                  <a:latin typeface="+mj-lt"/>
                </a:rPr>
                <a:t>СФ3</a:t>
              </a:r>
              <a:endParaRPr lang="ru-RU" sz="2800" b="1" dirty="0">
                <a:latin typeface="+mj-lt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7657953" y="2716305"/>
              <a:ext cx="1162519" cy="523220"/>
            </a:xfrm>
            <a:prstGeom prst="rect">
              <a:avLst/>
            </a:prstGeom>
            <a:solidFill>
              <a:srgbClr val="57D3FF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800" b="1" dirty="0" smtClean="0">
                  <a:latin typeface="+mj-lt"/>
                </a:rPr>
                <a:t>РФ3</a:t>
              </a:r>
              <a:endParaRPr lang="ru-RU" sz="2800" b="1" dirty="0">
                <a:latin typeface="+mj-lt"/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422869" y="2716305"/>
              <a:ext cx="223985" cy="523220"/>
            </a:xfrm>
            <a:prstGeom prst="rect">
              <a:avLst/>
            </a:prstGeom>
            <a:solidFill>
              <a:srgbClr val="57D3FF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pPr algn="ctr"/>
              <a:endParaRPr lang="ru-RU" sz="2800" b="1" dirty="0">
                <a:latin typeface="+mj-lt"/>
              </a:endParaRPr>
            </a:p>
          </p:txBody>
        </p:sp>
        <p:sp>
          <p:nvSpPr>
            <p:cNvPr id="74" name="Rectangle 8"/>
            <p:cNvSpPr txBox="1">
              <a:spLocks noChangeArrowheads="1"/>
            </p:cNvSpPr>
            <p:nvPr/>
          </p:nvSpPr>
          <p:spPr bwMode="auto">
            <a:xfrm>
              <a:off x="539552" y="4457538"/>
              <a:ext cx="8064896" cy="1812341"/>
            </a:xfrm>
            <a:prstGeom prst="rect">
              <a:avLst/>
            </a:prstGeom>
            <a:solidFill>
              <a:srgbClr val="57D3FF"/>
            </a:solidFill>
            <a:ln w="28575">
              <a:noFill/>
              <a:miter lim="800000"/>
              <a:headEnd/>
              <a:tailEnd/>
            </a:ln>
            <a:effectLst>
              <a:glow rad="228600">
                <a:schemeClr val="accent6">
                  <a:satMod val="175000"/>
                  <a:alpha val="40000"/>
                </a:schemeClr>
              </a:glow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extrusionH="76200" contourW="76200">
              <a:bevelT w="209550" h="152400"/>
              <a:bevelB w="101600" prst="riblet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rmAutofit fontScale="92500" lnSpcReduction="10000"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 2" pitchFamily="18" charset="2"/>
                <a:buChar char=""/>
                <a:defRPr sz="3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 2" pitchFamily="18" charset="2"/>
                <a:buChar char="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 2" pitchFamily="18" charset="2"/>
                <a:buChar char="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 2" pitchFamily="18" charset="2"/>
                <a:buChar char="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itchFamily="18" charset="2"/>
                <a:buChar char="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/>
                <a:buChar char=""/>
                <a:defRPr kumimoji="0"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/>
                <a:buChar char=""/>
                <a:defRPr kumimoji="0" sz="16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/>
                <a:buChar char=""/>
                <a:defRPr kumimoji="0" sz="1600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/>
                <a:buChar char=""/>
                <a:defRPr kumimoji="0" sz="1400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80000" indent="0" eaLnBrk="1" fontAlgn="auto" hangingPunct="1">
                <a:spcAft>
                  <a:spcPts val="0"/>
                </a:spcAft>
                <a:buClr>
                  <a:schemeClr val="tx1">
                    <a:shade val="95000"/>
                  </a:schemeClr>
                </a:buClr>
                <a:buNone/>
                <a:defRPr/>
              </a:pPr>
              <a:r>
                <a:rPr lang="en-US" b="1" dirty="0" err="1" smtClean="0">
                  <a:solidFill>
                    <a:srgbClr val="000099"/>
                  </a:solidFill>
                  <a:latin typeface="+mj-lt"/>
                </a:rPr>
                <a:t>i</a:t>
              </a:r>
              <a:r>
                <a:rPr lang="ru-RU" b="1" dirty="0" smtClean="0">
                  <a:solidFill>
                    <a:srgbClr val="000099"/>
                  </a:solidFill>
                  <a:latin typeface="+mj-lt"/>
                </a:rPr>
                <a:t>-ой ступени конвейера разрешается переключение в РФ (СФ) только тогда, когда </a:t>
              </a:r>
              <a:r>
                <a:rPr lang="en-US" b="1" dirty="0" smtClean="0">
                  <a:solidFill>
                    <a:srgbClr val="000099"/>
                  </a:solidFill>
                  <a:latin typeface="+mj-lt"/>
                </a:rPr>
                <a:t>(i+1)</a:t>
              </a:r>
              <a:r>
                <a:rPr lang="ru-RU" b="1" dirty="0" smtClean="0">
                  <a:solidFill>
                    <a:srgbClr val="000099"/>
                  </a:solidFill>
                  <a:latin typeface="+mj-lt"/>
                </a:rPr>
                <a:t>-</a:t>
              </a:r>
              <a:r>
                <a:rPr lang="ru-RU" b="1" dirty="0" err="1" smtClean="0">
                  <a:solidFill>
                    <a:srgbClr val="000099"/>
                  </a:solidFill>
                  <a:latin typeface="+mj-lt"/>
                </a:rPr>
                <a:t>ая</a:t>
              </a:r>
              <a:r>
                <a:rPr lang="ru-RU" b="1" dirty="0" smtClean="0">
                  <a:solidFill>
                    <a:srgbClr val="000099"/>
                  </a:solidFill>
                  <a:latin typeface="+mj-lt"/>
                </a:rPr>
                <a:t> ступень завершила переключение в СФ (РФ)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86834016"/>
      </p:ext>
    </p:extLst>
  </p:cSld>
  <p:clrMapOvr>
    <a:masterClrMapping/>
  </p:clrMapOvr>
  <p:transition spd="med" advTm="38868">
    <p:zoom/>
  </p:transition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2"/>
        <p14:stopEvt time="37718" objId="2"/>
      </p14:showEvtLst>
    </p:ext>
  </p:extLs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7"/>
          <p:cNvSpPr>
            <a:spLocks noGrp="1" noChangeArrowheads="1"/>
          </p:cNvSpPr>
          <p:nvPr>
            <p:ph type="title"/>
          </p:nvPr>
        </p:nvSpPr>
        <p:spPr>
          <a:xfrm>
            <a:off x="285720" y="214290"/>
            <a:ext cx="8686800" cy="8382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0033CC"/>
                </a:solidFill>
                <a:cs typeface="Arial" pitchFamily="34" charset="0"/>
              </a:rPr>
              <a:t>Типы сбоев в СС-схемах</a:t>
            </a:r>
            <a:endParaRPr lang="en-GB" sz="4000" b="1" dirty="0" smtClean="0">
              <a:solidFill>
                <a:srgbClr val="0033CC"/>
              </a:solidFill>
              <a:cs typeface="Arial" pitchFamily="34" charset="0"/>
            </a:endParaRPr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>
          <a:xfrm>
            <a:off x="0" y="6380435"/>
            <a:ext cx="9144000" cy="288925"/>
          </a:xfrm>
        </p:spPr>
        <p:txBody>
          <a:bodyPr/>
          <a:lstStyle/>
          <a:p>
            <a:pPr algn="l">
              <a:defRPr/>
            </a:pPr>
            <a:r>
              <a:rPr lang="en-US" sz="2000" dirty="0" smtClean="0">
                <a:solidFill>
                  <a:srgbClr val="0033CC"/>
                </a:solidFill>
                <a:latin typeface="+mn-lt"/>
              </a:rPr>
              <a:t>           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ФИЦ ИУ РАН</a:t>
            </a:r>
            <a:r>
              <a:rPr lang="en-US" sz="2000" dirty="0" smtClean="0">
                <a:solidFill>
                  <a:srgbClr val="0033CC"/>
                </a:solidFill>
                <a:latin typeface="Arial" pitchFamily="34" charset="0"/>
              </a:rPr>
              <a:t>		  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МММЭК-2022                              12 из 23</a:t>
            </a:r>
            <a:endParaRPr lang="en-US" sz="2000" dirty="0">
              <a:solidFill>
                <a:srgbClr val="0033CC"/>
              </a:solidFill>
              <a:latin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8263533"/>
              </p:ext>
            </p:extLst>
          </p:nvPr>
        </p:nvGraphicFramePr>
        <p:xfrm>
          <a:off x="539550" y="2060848"/>
          <a:ext cx="79923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6">
                  <a:extLst>
                    <a:ext uri="{9D8B030D-6E8A-4147-A177-3AD203B41FA5}">
                      <a16:colId xmlns:a16="http://schemas.microsoft.com/office/drawing/2014/main" val="2469547212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1017282048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2325803471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4293048764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1609156008"/>
                    </a:ext>
                  </a:extLst>
                </a:gridCol>
                <a:gridCol w="1728194">
                  <a:extLst>
                    <a:ext uri="{9D8B030D-6E8A-4147-A177-3AD203B41FA5}">
                      <a16:colId xmlns:a16="http://schemas.microsoft.com/office/drawing/2014/main" val="1437249760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№№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Исходное состояние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Сбойное состояние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Фаза</a:t>
                      </a:r>
                      <a:endParaRPr lang="ru-RU" dirty="0"/>
                    </a:p>
                    <a:p>
                      <a:pPr algn="ctr"/>
                      <a:r>
                        <a:rPr lang="ru-RU" b="1" dirty="0" smtClean="0"/>
                        <a:t>обнаружения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631186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X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XB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X’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XB’</a:t>
                      </a:r>
                      <a:endParaRPr lang="ru-RU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18563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рабочая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298885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спейсерная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88664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спейсерная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059167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рабочая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827853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</a:t>
                      </a:r>
                      <a:endParaRPr lang="ru-RU" b="1" dirty="0"/>
                    </a:p>
                  </a:txBody>
                  <a:tcPr>
                    <a:solidFill>
                      <a:srgbClr val="F9800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>
                    <a:solidFill>
                      <a:srgbClr val="F9800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>
                    <a:solidFill>
                      <a:srgbClr val="F9800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>
                    <a:solidFill>
                      <a:srgbClr val="F9800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>
                    <a:solidFill>
                      <a:srgbClr val="F9800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b="1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спейсерная</a:t>
                      </a:r>
                      <a:endParaRPr kumimoji="0" lang="ru-RU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F9800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6518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рабочая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95012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рабочая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774245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8</a:t>
                      </a:r>
                      <a:endParaRPr lang="ru-RU" b="1" dirty="0"/>
                    </a:p>
                  </a:txBody>
                  <a:tcPr>
                    <a:solidFill>
                      <a:srgbClr val="F9800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>
                    <a:solidFill>
                      <a:srgbClr val="F9800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>
                    <a:solidFill>
                      <a:srgbClr val="F9800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>
                    <a:solidFill>
                      <a:srgbClr val="F9800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>
                    <a:solidFill>
                      <a:srgbClr val="F9800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b="1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спейсерная</a:t>
                      </a:r>
                      <a:endParaRPr kumimoji="0" lang="ru-RU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F9800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7309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рабочая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99110544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68614" y="1313797"/>
            <a:ext cx="86238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0099"/>
                </a:solidFill>
                <a:latin typeface="+mj-lt"/>
              </a:rPr>
              <a:t>Х, ХВ – парафазный сигнал с нулевым спейсером</a:t>
            </a:r>
            <a:endParaRPr lang="ru-RU" sz="2800" b="1" dirty="0">
              <a:solidFill>
                <a:srgbClr val="000099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12894644"/>
      </p:ext>
    </p:extLst>
  </p:cSld>
  <p:clrMapOvr>
    <a:masterClrMapping/>
  </p:clrMapOvr>
  <p:transition spd="med" advTm="38868">
    <p:zoom/>
  </p:transition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2"/>
        <p14:stopEvt time="37718" objId="2"/>
      </p14:showEvtLst>
    </p:ext>
  </p:extLs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4056063" y="1371600"/>
            <a:ext cx="3825875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85763" indent="-385763">
              <a:lnSpc>
                <a:spcPct val="87000"/>
              </a:lnSpc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l"/>
            </a:pPr>
            <a:endParaRPr lang="de-DE">
              <a:latin typeface="Arial" charset="0"/>
            </a:endParaRPr>
          </a:p>
        </p:txBody>
      </p:sp>
      <p:sp>
        <p:nvSpPr>
          <p:cNvPr id="13316" name="Rectangle 7"/>
          <p:cNvSpPr>
            <a:spLocks noGrp="1" noChangeArrowheads="1"/>
          </p:cNvSpPr>
          <p:nvPr>
            <p:ph type="title"/>
          </p:nvPr>
        </p:nvSpPr>
        <p:spPr>
          <a:xfrm>
            <a:off x="285720" y="214290"/>
            <a:ext cx="8686800" cy="8382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0033CC"/>
                </a:solidFill>
                <a:cs typeface="Arial" pitchFamily="34" charset="0"/>
              </a:rPr>
              <a:t>Сбое- и отказоустойчивость</a:t>
            </a:r>
            <a:endParaRPr lang="en-GB" sz="4000" b="1" dirty="0" smtClean="0">
              <a:solidFill>
                <a:srgbClr val="0033CC"/>
              </a:solidFill>
              <a:cs typeface="Arial" pitchFamily="34" charset="0"/>
            </a:endParaRPr>
          </a:p>
        </p:txBody>
      </p:sp>
      <p:sp>
        <p:nvSpPr>
          <p:cNvPr id="13315" name="Rectangle 8"/>
          <p:cNvSpPr>
            <a:spLocks noGrp="1" noChangeArrowheads="1"/>
          </p:cNvSpPr>
          <p:nvPr>
            <p:ph idx="1"/>
          </p:nvPr>
        </p:nvSpPr>
        <p:spPr>
          <a:xfrm>
            <a:off x="755576" y="1371600"/>
            <a:ext cx="7560840" cy="2129408"/>
          </a:xfrm>
        </p:spPr>
        <p:txBody>
          <a:bodyPr>
            <a:noAutofit/>
          </a:bodyPr>
          <a:lstStyle/>
          <a:p>
            <a:pPr marL="180000" indent="0">
              <a:spcBef>
                <a:spcPts val="600"/>
              </a:spcBef>
              <a:buNone/>
            </a:pPr>
            <a:r>
              <a:rPr lang="ru-RU" b="1" dirty="0" smtClean="0">
                <a:solidFill>
                  <a:srgbClr val="000099"/>
                </a:solidFill>
                <a:latin typeface="+mj-lt"/>
              </a:rPr>
              <a:t>Парирование </a:t>
            </a:r>
            <a:r>
              <a:rPr lang="ru-RU" b="1" dirty="0" smtClean="0">
                <a:solidFill>
                  <a:srgbClr val="009900"/>
                </a:solidFill>
                <a:latin typeface="+mj-lt"/>
              </a:rPr>
              <a:t>сбоев</a:t>
            </a:r>
            <a:r>
              <a:rPr lang="ru-RU" b="1" dirty="0" smtClean="0">
                <a:solidFill>
                  <a:srgbClr val="000099"/>
                </a:solidFill>
                <a:latin typeface="+mj-lt"/>
              </a:rPr>
              <a:t>:</a:t>
            </a:r>
          </a:p>
          <a:p>
            <a:pPr marL="637200" indent="-457200">
              <a:spcBef>
                <a:spcPts val="600"/>
              </a:spcBef>
              <a:buClr>
                <a:srgbClr val="002060"/>
              </a:buClr>
              <a:buFont typeface="Wingdings" panose="05000000000000000000" pitchFamily="2" charset="2"/>
              <a:buChar char="v"/>
            </a:pPr>
            <a:r>
              <a:rPr lang="ru-RU" sz="2800" b="1" dirty="0" smtClean="0">
                <a:solidFill>
                  <a:srgbClr val="000099"/>
                </a:solidFill>
                <a:latin typeface="+mj-lt"/>
              </a:rPr>
              <a:t>Обнаружение</a:t>
            </a:r>
          </a:p>
          <a:p>
            <a:pPr marL="637200" indent="-457200">
              <a:spcBef>
                <a:spcPts val="600"/>
              </a:spcBef>
              <a:buClr>
                <a:srgbClr val="002060"/>
              </a:buClr>
              <a:buFont typeface="Wingdings" panose="05000000000000000000" pitchFamily="2" charset="2"/>
              <a:buChar char="v"/>
            </a:pPr>
            <a:r>
              <a:rPr lang="ru-RU" sz="2800" b="1" dirty="0" smtClean="0">
                <a:solidFill>
                  <a:srgbClr val="000099"/>
                </a:solidFill>
                <a:latin typeface="+mj-lt"/>
              </a:rPr>
              <a:t>Приостановка работы</a:t>
            </a:r>
          </a:p>
          <a:p>
            <a:pPr marL="637200" indent="-457200">
              <a:spcBef>
                <a:spcPts val="600"/>
              </a:spcBef>
              <a:buClr>
                <a:srgbClr val="002060"/>
              </a:buClr>
              <a:buFont typeface="Wingdings" panose="05000000000000000000" pitchFamily="2" charset="2"/>
              <a:buChar char="v"/>
            </a:pPr>
            <a:r>
              <a:rPr lang="ru-RU" sz="2800" b="1" dirty="0" smtClean="0">
                <a:solidFill>
                  <a:srgbClr val="000099"/>
                </a:solidFill>
                <a:latin typeface="+mj-lt"/>
              </a:rPr>
              <a:t>Ожидание окончания сбоя</a:t>
            </a:r>
            <a:endParaRPr lang="ru-RU" sz="2800" b="1" dirty="0">
              <a:solidFill>
                <a:srgbClr val="000099"/>
              </a:solidFill>
              <a:latin typeface="+mj-lt"/>
            </a:endParaRPr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>
          <a:xfrm>
            <a:off x="0" y="6380435"/>
            <a:ext cx="9144000" cy="288925"/>
          </a:xfrm>
        </p:spPr>
        <p:txBody>
          <a:bodyPr/>
          <a:lstStyle/>
          <a:p>
            <a:pPr algn="l">
              <a:defRPr/>
            </a:pPr>
            <a:r>
              <a:rPr lang="en-US" sz="2000" dirty="0" smtClean="0">
                <a:solidFill>
                  <a:srgbClr val="0033CC"/>
                </a:solidFill>
                <a:latin typeface="+mn-lt"/>
              </a:rPr>
              <a:t>           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ФИЦ ИУ РАН</a:t>
            </a:r>
            <a:r>
              <a:rPr lang="en-US" sz="2000" dirty="0" smtClean="0">
                <a:solidFill>
                  <a:srgbClr val="0033CC"/>
                </a:solidFill>
                <a:latin typeface="Arial" pitchFamily="34" charset="0"/>
              </a:rPr>
              <a:t>		  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МММЭК-2022                              13 из 23</a:t>
            </a:r>
            <a:endParaRPr lang="en-US" sz="2000" dirty="0">
              <a:solidFill>
                <a:srgbClr val="0033CC"/>
              </a:solidFill>
              <a:latin typeface="Arial" pitchFamily="34" charset="0"/>
            </a:endParaRPr>
          </a:p>
        </p:txBody>
      </p:sp>
      <p:sp>
        <p:nvSpPr>
          <p:cNvPr id="10" name="Rectangle 8"/>
          <p:cNvSpPr txBox="1">
            <a:spLocks noChangeArrowheads="1"/>
          </p:cNvSpPr>
          <p:nvPr/>
        </p:nvSpPr>
        <p:spPr bwMode="auto">
          <a:xfrm>
            <a:off x="755576" y="3717032"/>
            <a:ext cx="7560840" cy="2129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000" indent="0">
              <a:spcBef>
                <a:spcPts val="600"/>
              </a:spcBef>
              <a:buFont typeface="Wingdings 2" pitchFamily="18" charset="2"/>
              <a:buNone/>
            </a:pPr>
            <a:r>
              <a:rPr lang="ru-RU" b="1" dirty="0" smtClean="0">
                <a:solidFill>
                  <a:srgbClr val="000099"/>
                </a:solidFill>
                <a:latin typeface="+mj-lt"/>
              </a:rPr>
              <a:t>Парирование </a:t>
            </a:r>
            <a:r>
              <a:rPr lang="ru-RU" b="1" dirty="0" smtClean="0">
                <a:solidFill>
                  <a:srgbClr val="C00000"/>
                </a:solidFill>
                <a:latin typeface="+mj-lt"/>
              </a:rPr>
              <a:t>отказов</a:t>
            </a:r>
            <a:r>
              <a:rPr lang="ru-RU" b="1" dirty="0" smtClean="0">
                <a:solidFill>
                  <a:srgbClr val="000099"/>
                </a:solidFill>
                <a:latin typeface="+mj-lt"/>
              </a:rPr>
              <a:t>:</a:t>
            </a:r>
          </a:p>
          <a:p>
            <a:pPr marL="637200" indent="-457200">
              <a:spcBef>
                <a:spcPts val="600"/>
              </a:spcBef>
              <a:buClr>
                <a:srgbClr val="002060"/>
              </a:buClr>
              <a:buFont typeface="Wingdings" panose="05000000000000000000" pitchFamily="2" charset="2"/>
              <a:buChar char="v"/>
            </a:pPr>
            <a:r>
              <a:rPr lang="ru-RU" sz="2800" b="1" dirty="0" smtClean="0">
                <a:solidFill>
                  <a:srgbClr val="000099"/>
                </a:solidFill>
                <a:latin typeface="+mj-lt"/>
              </a:rPr>
              <a:t>Обнаружение</a:t>
            </a:r>
          </a:p>
          <a:p>
            <a:pPr marL="637200" indent="-457200">
              <a:spcBef>
                <a:spcPts val="600"/>
              </a:spcBef>
              <a:buClr>
                <a:srgbClr val="002060"/>
              </a:buClr>
              <a:buFont typeface="Wingdings" panose="05000000000000000000" pitchFamily="2" charset="2"/>
              <a:buChar char="v"/>
            </a:pPr>
            <a:r>
              <a:rPr lang="ru-RU" sz="2800" b="1" dirty="0" smtClean="0">
                <a:solidFill>
                  <a:srgbClr val="000099"/>
                </a:solidFill>
                <a:latin typeface="+mj-lt"/>
              </a:rPr>
              <a:t>Приостановка работы</a:t>
            </a:r>
          </a:p>
          <a:p>
            <a:pPr marL="637200" indent="-457200">
              <a:spcBef>
                <a:spcPts val="600"/>
              </a:spcBef>
              <a:buClr>
                <a:srgbClr val="002060"/>
              </a:buClr>
              <a:buFont typeface="Wingdings" panose="05000000000000000000" pitchFamily="2" charset="2"/>
              <a:buChar char="v"/>
            </a:pPr>
            <a:r>
              <a:rPr lang="ru-RU" sz="2800" b="1" dirty="0" smtClean="0">
                <a:solidFill>
                  <a:srgbClr val="000099"/>
                </a:solidFill>
                <a:latin typeface="+mj-lt"/>
              </a:rPr>
              <a:t>Замещение отказавшего элемента или блока резервным</a:t>
            </a:r>
            <a:endParaRPr lang="ru-RU" sz="2800" b="1" dirty="0">
              <a:solidFill>
                <a:srgbClr val="000099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53722491"/>
      </p:ext>
    </p:extLst>
  </p:cSld>
  <p:clrMapOvr>
    <a:masterClrMapping/>
  </p:clrMapOvr>
  <p:transition spd="med" advTm="38868">
    <p:zoom/>
  </p:transition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2"/>
        <p14:stopEvt time="37718" objId="2"/>
      </p14:showEvtLst>
    </p:ext>
  </p:extLs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7"/>
          <p:cNvSpPr>
            <a:spLocks noGrp="1" noChangeArrowheads="1"/>
          </p:cNvSpPr>
          <p:nvPr>
            <p:ph type="title"/>
          </p:nvPr>
        </p:nvSpPr>
        <p:spPr>
          <a:xfrm>
            <a:off x="1" y="214290"/>
            <a:ext cx="9119172" cy="8382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0033CC"/>
                </a:solidFill>
                <a:cs typeface="Arial" pitchFamily="34" charset="0"/>
              </a:rPr>
              <a:t>Отказоустойчивые синхронные схемы (1)</a:t>
            </a:r>
            <a:endParaRPr lang="en-GB" sz="3200" b="1" dirty="0" smtClean="0">
              <a:solidFill>
                <a:srgbClr val="0033CC"/>
              </a:solidFill>
              <a:cs typeface="Arial" pitchFamily="34" charset="0"/>
            </a:endParaRPr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>
          <a:xfrm>
            <a:off x="0" y="6380435"/>
            <a:ext cx="9144000" cy="288925"/>
          </a:xfrm>
        </p:spPr>
        <p:txBody>
          <a:bodyPr/>
          <a:lstStyle/>
          <a:p>
            <a:pPr algn="l">
              <a:defRPr/>
            </a:pPr>
            <a:r>
              <a:rPr lang="en-US" sz="2000" dirty="0" smtClean="0">
                <a:solidFill>
                  <a:srgbClr val="0033CC"/>
                </a:solidFill>
                <a:latin typeface="+mn-lt"/>
              </a:rPr>
              <a:t>           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ФИЦ ИУ РАН</a:t>
            </a:r>
            <a:r>
              <a:rPr lang="en-US" sz="2000" dirty="0" smtClean="0">
                <a:solidFill>
                  <a:srgbClr val="0033CC"/>
                </a:solidFill>
                <a:latin typeface="Arial" pitchFamily="34" charset="0"/>
              </a:rPr>
              <a:t>		  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МММЭК-2022                              14 из 23</a:t>
            </a:r>
            <a:endParaRPr lang="en-US" sz="2000" dirty="0">
              <a:solidFill>
                <a:srgbClr val="0033CC"/>
              </a:solidFill>
              <a:latin typeface="Arial" pitchFamily="34" charset="0"/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357598" y="1938149"/>
            <a:ext cx="8102834" cy="3292484"/>
            <a:chOff x="357598" y="2420888"/>
            <a:chExt cx="8102834" cy="3292484"/>
          </a:xfrm>
        </p:grpSpPr>
        <p:sp>
          <p:nvSpPr>
            <p:cNvPr id="2" name="TextBox 1"/>
            <p:cNvSpPr txBox="1"/>
            <p:nvPr/>
          </p:nvSpPr>
          <p:spPr>
            <a:xfrm>
              <a:off x="1259632" y="2420888"/>
              <a:ext cx="1368152" cy="954107"/>
            </a:xfrm>
            <a:prstGeom prst="rect">
              <a:avLst/>
            </a:prstGeom>
            <a:solidFill>
              <a:srgbClr val="00B0F0">
                <a:alpha val="49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Канал 1.1</a:t>
              </a:r>
              <a:endParaRPr lang="ru-RU" sz="2800" dirty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259632" y="3580876"/>
              <a:ext cx="1368152" cy="954107"/>
            </a:xfrm>
            <a:prstGeom prst="rect">
              <a:avLst/>
            </a:prstGeom>
            <a:solidFill>
              <a:srgbClr val="00B0F0">
                <a:alpha val="49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Канал 1.2</a:t>
              </a:r>
              <a:endParaRPr lang="ru-RU" sz="2800" dirty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259632" y="4759265"/>
              <a:ext cx="1368152" cy="954107"/>
            </a:xfrm>
            <a:prstGeom prst="rect">
              <a:avLst/>
            </a:prstGeom>
            <a:solidFill>
              <a:srgbClr val="00B0F0">
                <a:alpha val="49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Канал 1.3</a:t>
              </a:r>
              <a:endParaRPr lang="ru-RU" sz="2800" dirty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203848" y="2472879"/>
              <a:ext cx="1008112" cy="3170099"/>
            </a:xfrm>
            <a:prstGeom prst="rect">
              <a:avLst/>
            </a:prstGeom>
            <a:solidFill>
              <a:srgbClr val="FFC000">
                <a:alpha val="49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lIns="0" rIns="0" rtlCol="0">
              <a:spAutoFit/>
            </a:bodyPr>
            <a:lstStyle/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endParaRPr lang="ru-RU" sz="2800" dirty="0">
                <a:solidFill>
                  <a:srgbClr val="002060"/>
                </a:solidFill>
                <a:latin typeface="+mj-lt"/>
              </a:endParaRPr>
            </a:p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endParaRPr lang="ru-RU" sz="2800" dirty="0" smtClean="0">
                <a:solidFill>
                  <a:srgbClr val="002060"/>
                </a:solidFill>
                <a:latin typeface="+mj-lt"/>
              </a:endParaRPr>
            </a:p>
            <a:p>
              <a:pPr algn="ctr">
                <a:spcBef>
                  <a:spcPts val="1800"/>
                </a:spcBef>
                <a:spcAft>
                  <a:spcPts val="1800"/>
                </a:spcAft>
              </a:pP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2-из-3</a:t>
              </a:r>
            </a:p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endParaRPr lang="ru-RU" sz="2800" dirty="0">
                <a:solidFill>
                  <a:srgbClr val="002060"/>
                </a:solidFill>
                <a:latin typeface="+mj-lt"/>
              </a:endParaRPr>
            </a:p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endParaRPr lang="ru-RU" sz="2800" dirty="0" smtClean="0">
                <a:solidFill>
                  <a:srgbClr val="002060"/>
                </a:solidFill>
                <a:latin typeface="+mj-lt"/>
              </a:endParaRPr>
            </a:p>
          </p:txBody>
        </p:sp>
        <p:cxnSp>
          <p:nvCxnSpPr>
            <p:cNvPr id="4" name="Прямая со стрелкой 3"/>
            <p:cNvCxnSpPr>
              <a:stCxn id="2" idx="3"/>
            </p:cNvCxnSpPr>
            <p:nvPr/>
          </p:nvCxnSpPr>
          <p:spPr>
            <a:xfrm flipV="1">
              <a:off x="2627784" y="2897941"/>
              <a:ext cx="576064" cy="1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 flipV="1">
              <a:off x="2627784" y="4108873"/>
              <a:ext cx="576064" cy="1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 flipV="1">
              <a:off x="2627784" y="5220446"/>
              <a:ext cx="576064" cy="1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 flipV="1">
              <a:off x="4236794" y="4146660"/>
              <a:ext cx="335206" cy="3948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 flipV="1">
              <a:off x="683568" y="2897941"/>
              <a:ext cx="576064" cy="1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 flipV="1">
              <a:off x="683568" y="4108873"/>
              <a:ext cx="576064" cy="1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 стрелкой 19"/>
            <p:cNvCxnSpPr/>
            <p:nvPr/>
          </p:nvCxnSpPr>
          <p:spPr>
            <a:xfrm flipV="1">
              <a:off x="683568" y="5220446"/>
              <a:ext cx="576064" cy="1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5148064" y="2420888"/>
              <a:ext cx="1368152" cy="954107"/>
            </a:xfrm>
            <a:prstGeom prst="rect">
              <a:avLst/>
            </a:prstGeom>
            <a:solidFill>
              <a:srgbClr val="7030A0">
                <a:alpha val="27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Канал 2.1</a:t>
              </a:r>
              <a:endParaRPr lang="ru-RU" sz="2800" dirty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148064" y="3580876"/>
              <a:ext cx="1368152" cy="954107"/>
            </a:xfrm>
            <a:prstGeom prst="rect">
              <a:avLst/>
            </a:prstGeom>
            <a:solidFill>
              <a:srgbClr val="7030A0">
                <a:alpha val="27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Канал 2.2</a:t>
              </a:r>
              <a:endParaRPr lang="ru-RU" sz="2800" dirty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148064" y="4759265"/>
              <a:ext cx="1368152" cy="954107"/>
            </a:xfrm>
            <a:prstGeom prst="rect">
              <a:avLst/>
            </a:prstGeom>
            <a:solidFill>
              <a:srgbClr val="7030A0">
                <a:alpha val="27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Канал 2.3</a:t>
              </a:r>
              <a:endParaRPr lang="ru-RU" sz="2800" dirty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092280" y="2472879"/>
              <a:ext cx="1008112" cy="3170099"/>
            </a:xfrm>
            <a:prstGeom prst="rect">
              <a:avLst/>
            </a:prstGeom>
            <a:solidFill>
              <a:srgbClr val="FFC000">
                <a:alpha val="49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lIns="0" rIns="0" rtlCol="0">
              <a:spAutoFit/>
            </a:bodyPr>
            <a:lstStyle/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endParaRPr lang="ru-RU" sz="2800" dirty="0">
                <a:solidFill>
                  <a:srgbClr val="002060"/>
                </a:solidFill>
                <a:latin typeface="+mj-lt"/>
              </a:endParaRPr>
            </a:p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endParaRPr lang="ru-RU" sz="2800" dirty="0" smtClean="0">
                <a:solidFill>
                  <a:srgbClr val="002060"/>
                </a:solidFill>
                <a:latin typeface="+mj-lt"/>
              </a:endParaRPr>
            </a:p>
            <a:p>
              <a:pPr algn="ctr">
                <a:spcBef>
                  <a:spcPts val="1800"/>
                </a:spcBef>
                <a:spcAft>
                  <a:spcPts val="1800"/>
                </a:spcAft>
              </a:pP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2-из-3</a:t>
              </a:r>
            </a:p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endParaRPr lang="ru-RU" sz="2800" dirty="0">
                <a:solidFill>
                  <a:srgbClr val="002060"/>
                </a:solidFill>
                <a:latin typeface="+mj-lt"/>
              </a:endParaRPr>
            </a:p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endParaRPr lang="ru-RU" sz="2800" dirty="0" smtClean="0">
                <a:solidFill>
                  <a:srgbClr val="002060"/>
                </a:solidFill>
                <a:latin typeface="+mj-lt"/>
              </a:endParaRPr>
            </a:p>
          </p:txBody>
        </p:sp>
        <p:cxnSp>
          <p:nvCxnSpPr>
            <p:cNvPr id="25" name="Прямая со стрелкой 24"/>
            <p:cNvCxnSpPr>
              <a:stCxn id="21" idx="3"/>
            </p:cNvCxnSpPr>
            <p:nvPr/>
          </p:nvCxnSpPr>
          <p:spPr>
            <a:xfrm flipV="1">
              <a:off x="6516216" y="2897941"/>
              <a:ext cx="576064" cy="1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 стрелкой 25"/>
            <p:cNvCxnSpPr/>
            <p:nvPr/>
          </p:nvCxnSpPr>
          <p:spPr>
            <a:xfrm flipV="1">
              <a:off x="6516216" y="4108873"/>
              <a:ext cx="576064" cy="1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 стрелкой 26"/>
            <p:cNvCxnSpPr/>
            <p:nvPr/>
          </p:nvCxnSpPr>
          <p:spPr>
            <a:xfrm flipV="1">
              <a:off x="6516216" y="5220446"/>
              <a:ext cx="576064" cy="1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 стрелкой 27"/>
            <p:cNvCxnSpPr/>
            <p:nvPr/>
          </p:nvCxnSpPr>
          <p:spPr>
            <a:xfrm flipV="1">
              <a:off x="8125226" y="4146660"/>
              <a:ext cx="335206" cy="3948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 стрелкой 28"/>
            <p:cNvCxnSpPr/>
            <p:nvPr/>
          </p:nvCxnSpPr>
          <p:spPr>
            <a:xfrm flipV="1">
              <a:off x="4572000" y="2897941"/>
              <a:ext cx="576064" cy="1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 стрелкой 29"/>
            <p:cNvCxnSpPr/>
            <p:nvPr/>
          </p:nvCxnSpPr>
          <p:spPr>
            <a:xfrm flipV="1">
              <a:off x="4572000" y="4108873"/>
              <a:ext cx="576064" cy="1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 стрелкой 30"/>
            <p:cNvCxnSpPr/>
            <p:nvPr/>
          </p:nvCxnSpPr>
          <p:spPr>
            <a:xfrm flipV="1">
              <a:off x="4572000" y="5220446"/>
              <a:ext cx="576064" cy="1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>
              <a:off x="4572000" y="2897941"/>
              <a:ext cx="0" cy="2322505"/>
            </a:xfrm>
            <a:prstGeom prst="line">
              <a:avLst/>
            </a:prstGeom>
            <a:ln w="508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 стрелкой 33"/>
            <p:cNvCxnSpPr/>
            <p:nvPr/>
          </p:nvCxnSpPr>
          <p:spPr>
            <a:xfrm flipV="1">
              <a:off x="357598" y="4146660"/>
              <a:ext cx="335206" cy="3948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>
              <a:off x="692804" y="2897941"/>
              <a:ext cx="0" cy="2322505"/>
            </a:xfrm>
            <a:prstGeom prst="line">
              <a:avLst/>
            </a:prstGeom>
            <a:ln w="508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Rectangle 8"/>
          <p:cNvSpPr txBox="1">
            <a:spLocks noChangeArrowheads="1"/>
          </p:cNvSpPr>
          <p:nvPr/>
        </p:nvSpPr>
        <p:spPr bwMode="auto">
          <a:xfrm>
            <a:off x="357598" y="1268760"/>
            <a:ext cx="8462874" cy="648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000" indent="0" algn="ctr">
              <a:spcBef>
                <a:spcPts val="600"/>
              </a:spcBef>
              <a:buNone/>
            </a:pPr>
            <a:r>
              <a:rPr lang="ru-RU" b="1" i="1" dirty="0" smtClean="0">
                <a:solidFill>
                  <a:srgbClr val="000099"/>
                </a:solidFill>
                <a:latin typeface="+mj-lt"/>
              </a:rPr>
              <a:t>Типовой </a:t>
            </a:r>
            <a:r>
              <a:rPr lang="ru-RU" b="1" i="1" dirty="0">
                <a:solidFill>
                  <a:srgbClr val="000099"/>
                </a:solidFill>
                <a:latin typeface="+mj-lt"/>
              </a:rPr>
              <a:t>вариант </a:t>
            </a:r>
            <a:r>
              <a:rPr lang="ru-RU" b="1" i="1" dirty="0" smtClean="0">
                <a:solidFill>
                  <a:srgbClr val="000099"/>
                </a:solidFill>
                <a:latin typeface="+mj-lt"/>
              </a:rPr>
              <a:t>с вотированием «2-из-3» -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691680" y="5585301"/>
            <a:ext cx="5184576" cy="523220"/>
          </a:xfrm>
          <a:prstGeom prst="rect">
            <a:avLst/>
          </a:prstGeom>
          <a:solidFill>
            <a:srgbClr val="33CC33"/>
          </a:solidFill>
          <a:ln w="38100">
            <a:solidFill>
              <a:srgbClr val="0033CC"/>
            </a:solidFill>
          </a:ln>
          <a:effectLst>
            <a:outerShdw blurRad="50800" dist="203200" dir="28200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ru-RU" sz="2800" b="1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Парирует отказ любого канала</a:t>
            </a:r>
          </a:p>
        </p:txBody>
      </p:sp>
    </p:spTree>
    <p:extLst>
      <p:ext uri="{BB962C8B-B14F-4D97-AF65-F5344CB8AC3E}">
        <p14:creationId xmlns:p14="http://schemas.microsoft.com/office/powerpoint/2010/main" val="1513291446"/>
      </p:ext>
    </p:extLst>
  </p:cSld>
  <p:clrMapOvr>
    <a:masterClrMapping/>
  </p:clrMapOvr>
  <p:transition spd="med" advTm="38868">
    <p:zoom/>
  </p:transition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2"/>
        <p14:stopEvt time="37718" objId="2"/>
      </p14:showEvtLst>
    </p:ext>
  </p:extLs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7"/>
          <p:cNvSpPr>
            <a:spLocks noGrp="1" noChangeArrowheads="1"/>
          </p:cNvSpPr>
          <p:nvPr>
            <p:ph type="title"/>
          </p:nvPr>
        </p:nvSpPr>
        <p:spPr>
          <a:xfrm>
            <a:off x="1" y="214290"/>
            <a:ext cx="9119172" cy="8382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0033CC"/>
                </a:solidFill>
                <a:cs typeface="Arial" pitchFamily="34" charset="0"/>
              </a:rPr>
              <a:t>Отказоустойчивые синхронные схемы (2)</a:t>
            </a:r>
            <a:endParaRPr lang="en-GB" sz="3200" b="1" dirty="0" smtClean="0">
              <a:solidFill>
                <a:srgbClr val="0033CC"/>
              </a:solidFill>
              <a:cs typeface="Arial" pitchFamily="34" charset="0"/>
            </a:endParaRPr>
          </a:p>
        </p:txBody>
      </p:sp>
      <p:sp>
        <p:nvSpPr>
          <p:cNvPr id="13315" name="Rectangle 8"/>
          <p:cNvSpPr>
            <a:spLocks noGrp="1" noChangeArrowheads="1"/>
          </p:cNvSpPr>
          <p:nvPr>
            <p:ph idx="1"/>
          </p:nvPr>
        </p:nvSpPr>
        <p:spPr>
          <a:xfrm>
            <a:off x="179512" y="1052490"/>
            <a:ext cx="8784976" cy="1215878"/>
          </a:xfrm>
        </p:spPr>
        <p:txBody>
          <a:bodyPr>
            <a:noAutofit/>
          </a:bodyPr>
          <a:lstStyle/>
          <a:p>
            <a:pPr marL="180000" indent="0" algn="ctr">
              <a:spcBef>
                <a:spcPts val="600"/>
              </a:spcBef>
              <a:buNone/>
            </a:pPr>
            <a:r>
              <a:rPr lang="ru-RU" b="1" i="1" dirty="0" smtClean="0">
                <a:solidFill>
                  <a:srgbClr val="000099"/>
                </a:solidFill>
                <a:latin typeface="+mj-lt"/>
              </a:rPr>
              <a:t>Схема вотирования «2-из-3» - с распараллеливанием промежуточных данных</a:t>
            </a:r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>
          <a:xfrm>
            <a:off x="0" y="6380435"/>
            <a:ext cx="9144000" cy="288925"/>
          </a:xfrm>
        </p:spPr>
        <p:txBody>
          <a:bodyPr/>
          <a:lstStyle/>
          <a:p>
            <a:pPr algn="l">
              <a:defRPr/>
            </a:pPr>
            <a:r>
              <a:rPr lang="en-US" sz="2000" dirty="0" smtClean="0">
                <a:solidFill>
                  <a:srgbClr val="0033CC"/>
                </a:solidFill>
                <a:latin typeface="+mn-lt"/>
              </a:rPr>
              <a:t>           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ФИЦ ИУ РАН</a:t>
            </a:r>
            <a:r>
              <a:rPr lang="en-US" sz="2000" dirty="0" smtClean="0">
                <a:solidFill>
                  <a:srgbClr val="0033CC"/>
                </a:solidFill>
                <a:latin typeface="Arial" pitchFamily="34" charset="0"/>
              </a:rPr>
              <a:t>		  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МММЭК-2022                              15 из 23</a:t>
            </a:r>
            <a:endParaRPr lang="en-US" sz="2000" dirty="0">
              <a:solidFill>
                <a:srgbClr val="0033CC"/>
              </a:solidFill>
              <a:latin typeface="Arial" pitchFamily="34" charset="0"/>
            </a:endParaRPr>
          </a:p>
        </p:txBody>
      </p:sp>
      <p:grpSp>
        <p:nvGrpSpPr>
          <p:cNvPr id="71" name="Группа 70"/>
          <p:cNvGrpSpPr/>
          <p:nvPr/>
        </p:nvGrpSpPr>
        <p:grpSpPr>
          <a:xfrm>
            <a:off x="791580" y="2268368"/>
            <a:ext cx="7784663" cy="3292484"/>
            <a:chOff x="567757" y="2420888"/>
            <a:chExt cx="7784663" cy="3292484"/>
          </a:xfrm>
        </p:grpSpPr>
        <p:sp>
          <p:nvSpPr>
            <p:cNvPr id="2" name="TextBox 1"/>
            <p:cNvSpPr txBox="1"/>
            <p:nvPr/>
          </p:nvSpPr>
          <p:spPr>
            <a:xfrm>
              <a:off x="1469791" y="2420888"/>
              <a:ext cx="1368152" cy="954107"/>
            </a:xfrm>
            <a:prstGeom prst="rect">
              <a:avLst/>
            </a:prstGeom>
            <a:solidFill>
              <a:srgbClr val="00B0F0">
                <a:alpha val="49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Канал 1.1</a:t>
              </a:r>
              <a:endParaRPr lang="ru-RU" sz="2800" dirty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469791" y="3580876"/>
              <a:ext cx="1368152" cy="954107"/>
            </a:xfrm>
            <a:prstGeom prst="rect">
              <a:avLst/>
            </a:prstGeom>
            <a:solidFill>
              <a:srgbClr val="00B0F0">
                <a:alpha val="49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Канал 1.2</a:t>
              </a:r>
              <a:endParaRPr lang="ru-RU" sz="2800" dirty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469791" y="4759265"/>
              <a:ext cx="1368152" cy="954107"/>
            </a:xfrm>
            <a:prstGeom prst="rect">
              <a:avLst/>
            </a:prstGeom>
            <a:solidFill>
              <a:srgbClr val="00B0F0">
                <a:alpha val="49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Канал 1.3</a:t>
              </a:r>
              <a:endParaRPr lang="ru-RU" sz="2800" dirty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414007" y="2472879"/>
              <a:ext cx="1008112" cy="830997"/>
            </a:xfrm>
            <a:prstGeom prst="rect">
              <a:avLst/>
            </a:prstGeom>
            <a:solidFill>
              <a:srgbClr val="FFC000">
                <a:alpha val="49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lIns="0" rIns="0" rtlCol="0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lang="ru-RU" sz="1000" dirty="0" smtClean="0">
                <a:solidFill>
                  <a:srgbClr val="002060"/>
                </a:solidFill>
                <a:latin typeface="+mj-lt"/>
              </a:endParaRP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2-из-3</a:t>
              </a: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lang="ru-RU" sz="1000" dirty="0" smtClean="0">
                <a:solidFill>
                  <a:srgbClr val="002060"/>
                </a:solidFill>
                <a:latin typeface="+mj-lt"/>
              </a:endParaRPr>
            </a:p>
          </p:txBody>
        </p:sp>
        <p:cxnSp>
          <p:nvCxnSpPr>
            <p:cNvPr id="4" name="Прямая со стрелкой 3"/>
            <p:cNvCxnSpPr>
              <a:stCxn id="2" idx="3"/>
            </p:cNvCxnSpPr>
            <p:nvPr/>
          </p:nvCxnSpPr>
          <p:spPr>
            <a:xfrm flipV="1">
              <a:off x="2837943" y="2897941"/>
              <a:ext cx="576064" cy="1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 flipV="1">
              <a:off x="2837943" y="4108873"/>
              <a:ext cx="576064" cy="1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 flipV="1">
              <a:off x="2837943" y="5220446"/>
              <a:ext cx="576064" cy="1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 flipV="1">
              <a:off x="893727" y="2897941"/>
              <a:ext cx="576064" cy="1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 flipV="1">
              <a:off x="893727" y="4108873"/>
              <a:ext cx="576064" cy="1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 стрелкой 19"/>
            <p:cNvCxnSpPr/>
            <p:nvPr/>
          </p:nvCxnSpPr>
          <p:spPr>
            <a:xfrm flipV="1">
              <a:off x="893727" y="5220446"/>
              <a:ext cx="576064" cy="1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4998183" y="2420888"/>
              <a:ext cx="1368152" cy="954107"/>
            </a:xfrm>
            <a:prstGeom prst="rect">
              <a:avLst/>
            </a:prstGeom>
            <a:solidFill>
              <a:srgbClr val="7030A0">
                <a:alpha val="27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Канал 2.1</a:t>
              </a:r>
              <a:endParaRPr lang="ru-RU" sz="2800" dirty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998183" y="3580876"/>
              <a:ext cx="1368152" cy="954107"/>
            </a:xfrm>
            <a:prstGeom prst="rect">
              <a:avLst/>
            </a:prstGeom>
            <a:solidFill>
              <a:srgbClr val="7030A0">
                <a:alpha val="27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Канал 2.2</a:t>
              </a:r>
              <a:endParaRPr lang="ru-RU" sz="2800" dirty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998183" y="4759265"/>
              <a:ext cx="1368152" cy="954107"/>
            </a:xfrm>
            <a:prstGeom prst="rect">
              <a:avLst/>
            </a:prstGeom>
            <a:solidFill>
              <a:srgbClr val="7030A0">
                <a:alpha val="27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Канал 2.3</a:t>
              </a:r>
              <a:endParaRPr lang="ru-RU" sz="2800" dirty="0">
                <a:solidFill>
                  <a:srgbClr val="002060"/>
                </a:solidFill>
                <a:latin typeface="+mj-lt"/>
              </a:endParaRPr>
            </a:p>
          </p:txBody>
        </p:sp>
        <p:cxnSp>
          <p:nvCxnSpPr>
            <p:cNvPr id="29" name="Прямая со стрелкой 28"/>
            <p:cNvCxnSpPr/>
            <p:nvPr/>
          </p:nvCxnSpPr>
          <p:spPr>
            <a:xfrm flipV="1">
              <a:off x="4422119" y="2897941"/>
              <a:ext cx="576064" cy="1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 стрелкой 29"/>
            <p:cNvCxnSpPr/>
            <p:nvPr/>
          </p:nvCxnSpPr>
          <p:spPr>
            <a:xfrm flipV="1">
              <a:off x="4422119" y="4108873"/>
              <a:ext cx="576064" cy="1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 стрелкой 30"/>
            <p:cNvCxnSpPr/>
            <p:nvPr/>
          </p:nvCxnSpPr>
          <p:spPr>
            <a:xfrm flipV="1">
              <a:off x="4422119" y="5220446"/>
              <a:ext cx="576064" cy="1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 стрелкой 33"/>
            <p:cNvCxnSpPr/>
            <p:nvPr/>
          </p:nvCxnSpPr>
          <p:spPr>
            <a:xfrm flipV="1">
              <a:off x="567757" y="4146660"/>
              <a:ext cx="335206" cy="3948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>
              <a:off x="902963" y="2897941"/>
              <a:ext cx="0" cy="2322505"/>
            </a:xfrm>
            <a:prstGeom prst="line">
              <a:avLst/>
            </a:prstGeom>
            <a:ln w="508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3414007" y="3693374"/>
              <a:ext cx="1008112" cy="830997"/>
            </a:xfrm>
            <a:prstGeom prst="rect">
              <a:avLst/>
            </a:prstGeom>
            <a:solidFill>
              <a:srgbClr val="FFC000">
                <a:alpha val="49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lIns="0" rIns="0" rtlCol="0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lang="ru-RU" sz="1000" dirty="0" smtClean="0">
                <a:solidFill>
                  <a:srgbClr val="002060"/>
                </a:solidFill>
                <a:latin typeface="+mj-lt"/>
              </a:endParaRP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2-из-3</a:t>
              </a: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lang="ru-RU" sz="1000" dirty="0" smtClean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414007" y="4775937"/>
              <a:ext cx="1008112" cy="830997"/>
            </a:xfrm>
            <a:prstGeom prst="rect">
              <a:avLst/>
            </a:prstGeom>
            <a:solidFill>
              <a:srgbClr val="FFC000">
                <a:alpha val="49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lIns="0" rIns="0" rtlCol="0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lang="ru-RU" sz="1000" dirty="0" smtClean="0">
                <a:solidFill>
                  <a:srgbClr val="002060"/>
                </a:solidFill>
                <a:latin typeface="+mj-lt"/>
              </a:endParaRP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2-из-3</a:t>
              </a: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lang="ru-RU" sz="1000" dirty="0" smtClean="0">
                <a:solidFill>
                  <a:srgbClr val="002060"/>
                </a:solidFill>
                <a:latin typeface="+mj-lt"/>
              </a:endParaRPr>
            </a:p>
          </p:txBody>
        </p:sp>
        <p:cxnSp>
          <p:nvCxnSpPr>
            <p:cNvPr id="36" name="Прямая со стрелкой 35"/>
            <p:cNvCxnSpPr>
              <a:stCxn id="2" idx="3"/>
              <a:endCxn id="32" idx="1"/>
            </p:cNvCxnSpPr>
            <p:nvPr/>
          </p:nvCxnSpPr>
          <p:spPr>
            <a:xfrm>
              <a:off x="2837943" y="2897942"/>
              <a:ext cx="576064" cy="1210931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 стрелкой 36"/>
            <p:cNvCxnSpPr>
              <a:stCxn id="2" idx="3"/>
            </p:cNvCxnSpPr>
            <p:nvPr/>
          </p:nvCxnSpPr>
          <p:spPr>
            <a:xfrm>
              <a:off x="2837943" y="2897942"/>
              <a:ext cx="551230" cy="2036500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 стрелкой 37"/>
            <p:cNvCxnSpPr>
              <a:stCxn id="9" idx="3"/>
              <a:endCxn id="33" idx="1"/>
            </p:cNvCxnSpPr>
            <p:nvPr/>
          </p:nvCxnSpPr>
          <p:spPr>
            <a:xfrm>
              <a:off x="2837943" y="4057930"/>
              <a:ext cx="576064" cy="1133506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 стрелкой 38"/>
            <p:cNvCxnSpPr>
              <a:stCxn id="10" idx="3"/>
              <a:endCxn id="32" idx="1"/>
            </p:cNvCxnSpPr>
            <p:nvPr/>
          </p:nvCxnSpPr>
          <p:spPr>
            <a:xfrm flipV="1">
              <a:off x="2837943" y="4108873"/>
              <a:ext cx="576064" cy="1127446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 стрелкой 39"/>
            <p:cNvCxnSpPr>
              <a:stCxn id="9" idx="3"/>
            </p:cNvCxnSpPr>
            <p:nvPr/>
          </p:nvCxnSpPr>
          <p:spPr>
            <a:xfrm flipV="1">
              <a:off x="2837943" y="3011804"/>
              <a:ext cx="566827" cy="1046126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 стрелкой 40"/>
            <p:cNvCxnSpPr>
              <a:stCxn id="10" idx="3"/>
            </p:cNvCxnSpPr>
            <p:nvPr/>
          </p:nvCxnSpPr>
          <p:spPr>
            <a:xfrm flipV="1">
              <a:off x="2837943" y="3181459"/>
              <a:ext cx="566827" cy="2054860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Прямая со стрелкой 57"/>
            <p:cNvCxnSpPr/>
            <p:nvPr/>
          </p:nvCxnSpPr>
          <p:spPr>
            <a:xfrm flipV="1">
              <a:off x="6391169" y="4108873"/>
              <a:ext cx="576064" cy="1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6967233" y="3693374"/>
              <a:ext cx="1008112" cy="830997"/>
            </a:xfrm>
            <a:prstGeom prst="rect">
              <a:avLst/>
            </a:prstGeom>
            <a:solidFill>
              <a:srgbClr val="FFC000">
                <a:alpha val="49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lIns="0" rIns="0" rtlCol="0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lang="ru-RU" sz="1000" dirty="0" smtClean="0">
                <a:solidFill>
                  <a:srgbClr val="002060"/>
                </a:solidFill>
                <a:latin typeface="+mj-lt"/>
              </a:endParaRP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2-из-3</a:t>
              </a: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lang="ru-RU" sz="1000" dirty="0" smtClean="0">
                <a:solidFill>
                  <a:srgbClr val="002060"/>
                </a:solidFill>
                <a:latin typeface="+mj-lt"/>
              </a:endParaRPr>
            </a:p>
          </p:txBody>
        </p:sp>
        <p:cxnSp>
          <p:nvCxnSpPr>
            <p:cNvPr id="62" name="Прямая со стрелкой 61"/>
            <p:cNvCxnSpPr>
              <a:endCxn id="60" idx="1"/>
            </p:cNvCxnSpPr>
            <p:nvPr/>
          </p:nvCxnSpPr>
          <p:spPr>
            <a:xfrm>
              <a:off x="6391169" y="2897942"/>
              <a:ext cx="576064" cy="1210931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Прямая со стрелкой 64"/>
            <p:cNvCxnSpPr>
              <a:endCxn id="60" idx="1"/>
            </p:cNvCxnSpPr>
            <p:nvPr/>
          </p:nvCxnSpPr>
          <p:spPr>
            <a:xfrm flipV="1">
              <a:off x="6391169" y="4108873"/>
              <a:ext cx="576064" cy="1127446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Прямая со стрелкой 68"/>
            <p:cNvCxnSpPr/>
            <p:nvPr/>
          </p:nvCxnSpPr>
          <p:spPr>
            <a:xfrm flipV="1">
              <a:off x="8000179" y="4108872"/>
              <a:ext cx="352241" cy="3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4" name="TextBox 73"/>
          <p:cNvSpPr txBox="1"/>
          <p:nvPr/>
        </p:nvSpPr>
        <p:spPr>
          <a:xfrm>
            <a:off x="323528" y="5743751"/>
            <a:ext cx="8496944" cy="523220"/>
          </a:xfrm>
          <a:prstGeom prst="rect">
            <a:avLst/>
          </a:prstGeom>
          <a:solidFill>
            <a:srgbClr val="33CC33"/>
          </a:solidFill>
          <a:ln w="38100">
            <a:solidFill>
              <a:srgbClr val="0033CC"/>
            </a:solidFill>
          </a:ln>
          <a:effectLst>
            <a:outerShdw blurRad="50800" dist="203200" dir="28200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  <a:spcAft>
                <a:spcPts val="300"/>
              </a:spcAft>
            </a:pPr>
            <a:r>
              <a:rPr lang="ru-RU" sz="2800" b="1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Парирует отказ любого канала или схемы выбора</a:t>
            </a:r>
          </a:p>
        </p:txBody>
      </p:sp>
    </p:spTree>
    <p:extLst>
      <p:ext uri="{BB962C8B-B14F-4D97-AF65-F5344CB8AC3E}">
        <p14:creationId xmlns:p14="http://schemas.microsoft.com/office/powerpoint/2010/main" val="828035100"/>
      </p:ext>
    </p:extLst>
  </p:cSld>
  <p:clrMapOvr>
    <a:masterClrMapping/>
  </p:clrMapOvr>
  <p:transition spd="med" advTm="38868">
    <p:zoom/>
  </p:transition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2"/>
        <p14:stopEvt time="37718" objId="2"/>
      </p14:showEvtLst>
    </p:ext>
  </p:extLs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7"/>
          <p:cNvSpPr>
            <a:spLocks noGrp="1" noChangeArrowheads="1"/>
          </p:cNvSpPr>
          <p:nvPr>
            <p:ph type="title"/>
          </p:nvPr>
        </p:nvSpPr>
        <p:spPr>
          <a:xfrm>
            <a:off x="1" y="214290"/>
            <a:ext cx="9119172" cy="8382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0033CC"/>
                </a:solidFill>
                <a:cs typeface="Arial" pitchFamily="34" charset="0"/>
              </a:rPr>
              <a:t>Отказоустойчивые синхронные схемы (</a:t>
            </a:r>
            <a:r>
              <a:rPr lang="en-US" sz="3200" b="1" dirty="0" smtClean="0">
                <a:solidFill>
                  <a:srgbClr val="0033CC"/>
                </a:solidFill>
                <a:cs typeface="Arial" pitchFamily="34" charset="0"/>
              </a:rPr>
              <a:t>3</a:t>
            </a:r>
            <a:r>
              <a:rPr lang="ru-RU" sz="3200" b="1" dirty="0" smtClean="0">
                <a:solidFill>
                  <a:srgbClr val="0033CC"/>
                </a:solidFill>
                <a:cs typeface="Arial" pitchFamily="34" charset="0"/>
              </a:rPr>
              <a:t>)</a:t>
            </a:r>
            <a:endParaRPr lang="en-GB" sz="3200" b="1" dirty="0" smtClean="0">
              <a:solidFill>
                <a:srgbClr val="0033CC"/>
              </a:solidFill>
              <a:cs typeface="Arial" pitchFamily="34" charset="0"/>
            </a:endParaRPr>
          </a:p>
        </p:txBody>
      </p:sp>
      <p:sp>
        <p:nvSpPr>
          <p:cNvPr id="13315" name="Rectangle 8"/>
          <p:cNvSpPr>
            <a:spLocks noGrp="1" noChangeArrowheads="1"/>
          </p:cNvSpPr>
          <p:nvPr>
            <p:ph idx="1"/>
          </p:nvPr>
        </p:nvSpPr>
        <p:spPr>
          <a:xfrm>
            <a:off x="179512" y="1052490"/>
            <a:ext cx="8784976" cy="614592"/>
          </a:xfrm>
        </p:spPr>
        <p:txBody>
          <a:bodyPr>
            <a:noAutofit/>
          </a:bodyPr>
          <a:lstStyle/>
          <a:p>
            <a:pPr marL="180000" indent="0" algn="ctr">
              <a:spcBef>
                <a:spcPts val="600"/>
              </a:spcBef>
              <a:buNone/>
            </a:pPr>
            <a:r>
              <a:rPr lang="ru-RU" b="1" i="1" dirty="0" smtClean="0">
                <a:solidFill>
                  <a:srgbClr val="000099"/>
                </a:solidFill>
                <a:latin typeface="+mj-lt"/>
              </a:rPr>
              <a:t>Схема вотирования «</a:t>
            </a:r>
            <a:r>
              <a:rPr lang="en-US" b="1" i="1" dirty="0" smtClean="0">
                <a:solidFill>
                  <a:srgbClr val="000099"/>
                </a:solidFill>
                <a:latin typeface="+mj-lt"/>
              </a:rPr>
              <a:t>M</a:t>
            </a:r>
            <a:r>
              <a:rPr lang="ru-RU" b="1" i="1" dirty="0" smtClean="0">
                <a:solidFill>
                  <a:srgbClr val="000099"/>
                </a:solidFill>
                <a:latin typeface="+mj-lt"/>
              </a:rPr>
              <a:t>-из-</a:t>
            </a:r>
            <a:r>
              <a:rPr lang="en-US" b="1" i="1" dirty="0" smtClean="0">
                <a:solidFill>
                  <a:srgbClr val="000099"/>
                </a:solidFill>
                <a:latin typeface="+mj-lt"/>
              </a:rPr>
              <a:t>N</a:t>
            </a:r>
            <a:r>
              <a:rPr lang="ru-RU" b="1" i="1" dirty="0" smtClean="0">
                <a:solidFill>
                  <a:srgbClr val="000099"/>
                </a:solidFill>
                <a:latin typeface="+mj-lt"/>
              </a:rPr>
              <a:t>» </a:t>
            </a:r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>
          <a:xfrm>
            <a:off x="0" y="6380435"/>
            <a:ext cx="9144000" cy="288925"/>
          </a:xfrm>
        </p:spPr>
        <p:txBody>
          <a:bodyPr/>
          <a:lstStyle/>
          <a:p>
            <a:pPr algn="l">
              <a:defRPr/>
            </a:pPr>
            <a:r>
              <a:rPr lang="en-US" sz="2000" dirty="0" smtClean="0">
                <a:solidFill>
                  <a:srgbClr val="0033CC"/>
                </a:solidFill>
                <a:latin typeface="+mn-lt"/>
              </a:rPr>
              <a:t>           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ФИЦ ИУ РАН</a:t>
            </a:r>
            <a:r>
              <a:rPr lang="en-US" sz="2000" dirty="0" smtClean="0">
                <a:solidFill>
                  <a:srgbClr val="0033CC"/>
                </a:solidFill>
                <a:latin typeface="Arial" pitchFamily="34" charset="0"/>
              </a:rPr>
              <a:t>		  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МММЭК-2022                              16 из 23</a:t>
            </a:r>
            <a:endParaRPr lang="en-US" sz="2000" dirty="0">
              <a:solidFill>
                <a:srgbClr val="0033CC"/>
              </a:solidFill>
              <a:latin typeface="Arial" pitchFamily="34" charset="0"/>
            </a:endParaRPr>
          </a:p>
        </p:txBody>
      </p:sp>
      <p:grpSp>
        <p:nvGrpSpPr>
          <p:cNvPr id="26" name="Группа 25"/>
          <p:cNvGrpSpPr/>
          <p:nvPr/>
        </p:nvGrpSpPr>
        <p:grpSpPr>
          <a:xfrm>
            <a:off x="544170" y="1850955"/>
            <a:ext cx="8149321" cy="3552588"/>
            <a:chOff x="544170" y="2448816"/>
            <a:chExt cx="8149321" cy="3552588"/>
          </a:xfrm>
        </p:grpSpPr>
        <p:sp>
          <p:nvSpPr>
            <p:cNvPr id="2" name="TextBox 1"/>
            <p:cNvSpPr txBox="1"/>
            <p:nvPr/>
          </p:nvSpPr>
          <p:spPr>
            <a:xfrm>
              <a:off x="1446204" y="2448816"/>
              <a:ext cx="1368152" cy="954107"/>
            </a:xfrm>
            <a:prstGeom prst="rect">
              <a:avLst/>
            </a:prstGeom>
            <a:solidFill>
              <a:srgbClr val="00B0F0">
                <a:alpha val="49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Канал 1.1</a:t>
              </a:r>
              <a:endParaRPr lang="ru-RU" sz="2800" dirty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446204" y="3608804"/>
              <a:ext cx="1368152" cy="954107"/>
            </a:xfrm>
            <a:prstGeom prst="rect">
              <a:avLst/>
            </a:prstGeom>
            <a:solidFill>
              <a:srgbClr val="00B0F0">
                <a:alpha val="49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Канал 1.2</a:t>
              </a:r>
              <a:endParaRPr lang="ru-RU" sz="2800" dirty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446204" y="5047297"/>
              <a:ext cx="1368152" cy="954107"/>
            </a:xfrm>
            <a:prstGeom prst="rect">
              <a:avLst/>
            </a:prstGeom>
            <a:solidFill>
              <a:srgbClr val="00B0F0">
                <a:alpha val="49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Канал 1.</a:t>
              </a:r>
              <a:r>
                <a:rPr lang="en-US" sz="2800" dirty="0" smtClean="0">
                  <a:solidFill>
                    <a:srgbClr val="002060"/>
                  </a:solidFill>
                  <a:latin typeface="+mj-lt"/>
                </a:rPr>
                <a:t>N</a:t>
              </a:r>
              <a:endParaRPr lang="ru-RU" sz="2800" dirty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381183" y="2500807"/>
              <a:ext cx="1264759" cy="830997"/>
            </a:xfrm>
            <a:prstGeom prst="rect">
              <a:avLst/>
            </a:prstGeom>
            <a:solidFill>
              <a:srgbClr val="FFC000">
                <a:alpha val="49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lIns="0" rIns="0" rtlCol="0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lang="ru-RU" sz="1000" dirty="0" smtClean="0">
                <a:solidFill>
                  <a:srgbClr val="002060"/>
                </a:solidFill>
                <a:latin typeface="+mj-lt"/>
              </a:endParaRP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2800" dirty="0" smtClean="0">
                  <a:solidFill>
                    <a:srgbClr val="002060"/>
                  </a:solidFill>
                  <a:latin typeface="+mj-lt"/>
                </a:rPr>
                <a:t>M</a:t>
              </a: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-из-</a:t>
              </a:r>
              <a:r>
                <a:rPr lang="en-US" sz="2800" dirty="0" smtClean="0">
                  <a:solidFill>
                    <a:srgbClr val="002060"/>
                  </a:solidFill>
                  <a:latin typeface="+mj-lt"/>
                </a:rPr>
                <a:t>N</a:t>
              </a:r>
              <a:endParaRPr lang="ru-RU" sz="2800" dirty="0" smtClean="0">
                <a:solidFill>
                  <a:srgbClr val="002060"/>
                </a:solidFill>
                <a:latin typeface="+mj-lt"/>
              </a:endParaRP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lang="ru-RU" sz="1000" dirty="0" smtClean="0">
                <a:solidFill>
                  <a:srgbClr val="002060"/>
                </a:solidFill>
                <a:latin typeface="+mj-lt"/>
              </a:endParaRPr>
            </a:p>
          </p:txBody>
        </p:sp>
        <p:cxnSp>
          <p:nvCxnSpPr>
            <p:cNvPr id="4" name="Прямая со стрелкой 3"/>
            <p:cNvCxnSpPr>
              <a:stCxn id="2" idx="3"/>
            </p:cNvCxnSpPr>
            <p:nvPr/>
          </p:nvCxnSpPr>
          <p:spPr>
            <a:xfrm flipV="1">
              <a:off x="2814356" y="2925869"/>
              <a:ext cx="576064" cy="1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 flipV="1">
              <a:off x="2814356" y="4136801"/>
              <a:ext cx="576064" cy="1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 flipV="1">
              <a:off x="2814356" y="5508478"/>
              <a:ext cx="576064" cy="1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 flipV="1">
              <a:off x="870140" y="2925869"/>
              <a:ext cx="576064" cy="1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 flipV="1">
              <a:off x="870140" y="4136801"/>
              <a:ext cx="576064" cy="1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 стрелкой 19"/>
            <p:cNvCxnSpPr/>
            <p:nvPr/>
          </p:nvCxnSpPr>
          <p:spPr>
            <a:xfrm flipV="1">
              <a:off x="870140" y="5508478"/>
              <a:ext cx="576064" cy="1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5222006" y="2448816"/>
              <a:ext cx="1368152" cy="954107"/>
            </a:xfrm>
            <a:prstGeom prst="rect">
              <a:avLst/>
            </a:prstGeom>
            <a:solidFill>
              <a:srgbClr val="00B0F0">
                <a:alpha val="49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Канал 2.1</a:t>
              </a:r>
              <a:endParaRPr lang="ru-RU" sz="2800" dirty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222006" y="3608804"/>
              <a:ext cx="1368152" cy="954107"/>
            </a:xfrm>
            <a:prstGeom prst="rect">
              <a:avLst/>
            </a:prstGeom>
            <a:solidFill>
              <a:srgbClr val="00B0F0">
                <a:alpha val="49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Канал 2.2</a:t>
              </a:r>
              <a:endParaRPr lang="ru-RU" sz="2800" dirty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222006" y="5047297"/>
              <a:ext cx="1368152" cy="954107"/>
            </a:xfrm>
            <a:prstGeom prst="rect">
              <a:avLst/>
            </a:prstGeom>
            <a:solidFill>
              <a:srgbClr val="00B0F0">
                <a:alpha val="49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Канал 2.</a:t>
              </a:r>
              <a:r>
                <a:rPr lang="en-US" sz="2800" dirty="0" smtClean="0">
                  <a:solidFill>
                    <a:srgbClr val="002060"/>
                  </a:solidFill>
                  <a:latin typeface="+mj-lt"/>
                </a:rPr>
                <a:t>N</a:t>
              </a:r>
              <a:endParaRPr lang="ru-RU" sz="2800" dirty="0">
                <a:solidFill>
                  <a:srgbClr val="002060"/>
                </a:solidFill>
                <a:latin typeface="+mj-lt"/>
              </a:endParaRPr>
            </a:p>
          </p:txBody>
        </p:sp>
        <p:cxnSp>
          <p:nvCxnSpPr>
            <p:cNvPr id="29" name="Прямая со стрелкой 28"/>
            <p:cNvCxnSpPr/>
            <p:nvPr/>
          </p:nvCxnSpPr>
          <p:spPr>
            <a:xfrm flipV="1">
              <a:off x="4645942" y="2925869"/>
              <a:ext cx="576064" cy="1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 стрелкой 29"/>
            <p:cNvCxnSpPr/>
            <p:nvPr/>
          </p:nvCxnSpPr>
          <p:spPr>
            <a:xfrm flipV="1">
              <a:off x="4645942" y="4136801"/>
              <a:ext cx="576064" cy="1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 стрелкой 30"/>
            <p:cNvCxnSpPr/>
            <p:nvPr/>
          </p:nvCxnSpPr>
          <p:spPr>
            <a:xfrm flipV="1">
              <a:off x="4645942" y="5508478"/>
              <a:ext cx="576064" cy="1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 стрелкой 33"/>
            <p:cNvCxnSpPr/>
            <p:nvPr/>
          </p:nvCxnSpPr>
          <p:spPr>
            <a:xfrm flipV="1">
              <a:off x="544170" y="4174588"/>
              <a:ext cx="335206" cy="3948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>
              <a:off x="879376" y="2916306"/>
              <a:ext cx="0" cy="2592172"/>
            </a:xfrm>
            <a:prstGeom prst="line">
              <a:avLst/>
            </a:prstGeom>
            <a:ln w="508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3381183" y="3710835"/>
              <a:ext cx="1264759" cy="830997"/>
            </a:xfrm>
            <a:prstGeom prst="rect">
              <a:avLst/>
            </a:prstGeom>
            <a:solidFill>
              <a:srgbClr val="FFC000">
                <a:alpha val="49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lIns="0" rIns="0" rtlCol="0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lang="ru-RU" sz="1000" dirty="0" smtClean="0">
                <a:solidFill>
                  <a:srgbClr val="002060"/>
                </a:solidFill>
                <a:latin typeface="+mj-lt"/>
              </a:endParaRP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2800" dirty="0" smtClean="0">
                  <a:solidFill>
                    <a:srgbClr val="002060"/>
                  </a:solidFill>
                  <a:latin typeface="+mj-lt"/>
                </a:rPr>
                <a:t>M</a:t>
              </a: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-из-</a:t>
              </a:r>
              <a:r>
                <a:rPr lang="en-US" sz="2800" dirty="0" smtClean="0">
                  <a:solidFill>
                    <a:srgbClr val="002060"/>
                  </a:solidFill>
                  <a:latin typeface="+mj-lt"/>
                </a:rPr>
                <a:t>N</a:t>
              </a:r>
              <a:endParaRPr lang="ru-RU" sz="2800" dirty="0" smtClean="0">
                <a:solidFill>
                  <a:srgbClr val="002060"/>
                </a:solidFill>
                <a:latin typeface="+mj-lt"/>
              </a:endParaRP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lang="ru-RU" sz="1000" dirty="0" smtClean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381183" y="5108853"/>
              <a:ext cx="1264759" cy="830997"/>
            </a:xfrm>
            <a:prstGeom prst="rect">
              <a:avLst/>
            </a:prstGeom>
            <a:solidFill>
              <a:srgbClr val="FFC000">
                <a:alpha val="49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lIns="0" rIns="0" rtlCol="0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lang="ru-RU" sz="1000" dirty="0" smtClean="0">
                <a:solidFill>
                  <a:srgbClr val="002060"/>
                </a:solidFill>
                <a:latin typeface="+mj-lt"/>
              </a:endParaRP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2800" dirty="0" smtClean="0">
                  <a:solidFill>
                    <a:srgbClr val="002060"/>
                  </a:solidFill>
                  <a:latin typeface="+mj-lt"/>
                </a:rPr>
                <a:t>M</a:t>
              </a: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-из-</a:t>
              </a:r>
              <a:r>
                <a:rPr lang="en-US" sz="2800" dirty="0" smtClean="0">
                  <a:solidFill>
                    <a:srgbClr val="002060"/>
                  </a:solidFill>
                  <a:latin typeface="+mj-lt"/>
                </a:rPr>
                <a:t>N</a:t>
              </a:r>
              <a:endParaRPr lang="ru-RU" sz="2800" dirty="0" smtClean="0">
                <a:solidFill>
                  <a:srgbClr val="002060"/>
                </a:solidFill>
                <a:latin typeface="+mj-lt"/>
              </a:endParaRP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lang="ru-RU" sz="1000" dirty="0" smtClean="0">
                <a:solidFill>
                  <a:srgbClr val="002060"/>
                </a:solidFill>
                <a:latin typeface="+mj-lt"/>
              </a:endParaRPr>
            </a:p>
          </p:txBody>
        </p:sp>
        <p:cxnSp>
          <p:nvCxnSpPr>
            <p:cNvPr id="36" name="Прямая со стрелкой 35"/>
            <p:cNvCxnSpPr>
              <a:stCxn id="2" idx="3"/>
            </p:cNvCxnSpPr>
            <p:nvPr/>
          </p:nvCxnSpPr>
          <p:spPr>
            <a:xfrm>
              <a:off x="2814356" y="2925870"/>
              <a:ext cx="576064" cy="1210931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 стрелкой 36"/>
            <p:cNvCxnSpPr>
              <a:stCxn id="2" idx="3"/>
            </p:cNvCxnSpPr>
            <p:nvPr/>
          </p:nvCxnSpPr>
          <p:spPr>
            <a:xfrm>
              <a:off x="2814356" y="2925870"/>
              <a:ext cx="557590" cy="2370919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 стрелкой 37"/>
            <p:cNvCxnSpPr>
              <a:stCxn id="9" idx="3"/>
              <a:endCxn id="33" idx="1"/>
            </p:cNvCxnSpPr>
            <p:nvPr/>
          </p:nvCxnSpPr>
          <p:spPr>
            <a:xfrm>
              <a:off x="2814356" y="4085858"/>
              <a:ext cx="566827" cy="1438494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 стрелкой 38"/>
            <p:cNvCxnSpPr>
              <a:stCxn id="10" idx="3"/>
              <a:endCxn id="32" idx="1"/>
            </p:cNvCxnSpPr>
            <p:nvPr/>
          </p:nvCxnSpPr>
          <p:spPr>
            <a:xfrm flipV="1">
              <a:off x="2814356" y="4126334"/>
              <a:ext cx="566827" cy="1398017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 стрелкой 39"/>
            <p:cNvCxnSpPr>
              <a:stCxn id="9" idx="3"/>
              <a:endCxn id="11" idx="1"/>
            </p:cNvCxnSpPr>
            <p:nvPr/>
          </p:nvCxnSpPr>
          <p:spPr>
            <a:xfrm flipV="1">
              <a:off x="2814356" y="2916306"/>
              <a:ext cx="566827" cy="1169552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 стрелкой 40"/>
            <p:cNvCxnSpPr>
              <a:stCxn id="10" idx="3"/>
            </p:cNvCxnSpPr>
            <p:nvPr/>
          </p:nvCxnSpPr>
          <p:spPr>
            <a:xfrm flipV="1">
              <a:off x="2814356" y="3172661"/>
              <a:ext cx="511951" cy="2351690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Прямая со стрелкой 57"/>
            <p:cNvCxnSpPr/>
            <p:nvPr/>
          </p:nvCxnSpPr>
          <p:spPr>
            <a:xfrm>
              <a:off x="6614992" y="4136803"/>
              <a:ext cx="551230" cy="140528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7191056" y="4045616"/>
              <a:ext cx="1125360" cy="830997"/>
            </a:xfrm>
            <a:prstGeom prst="rect">
              <a:avLst/>
            </a:prstGeom>
            <a:solidFill>
              <a:srgbClr val="FFC000">
                <a:alpha val="49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lIns="0" rIns="0" rtlCol="0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lang="ru-RU" sz="1000" dirty="0" smtClean="0">
                <a:solidFill>
                  <a:srgbClr val="002060"/>
                </a:solidFill>
                <a:latin typeface="+mj-lt"/>
              </a:endParaRP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2800" dirty="0" smtClean="0">
                  <a:solidFill>
                    <a:srgbClr val="002060"/>
                  </a:solidFill>
                  <a:latin typeface="+mj-lt"/>
                </a:rPr>
                <a:t>M</a:t>
              </a: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-из-</a:t>
              </a:r>
              <a:r>
                <a:rPr lang="en-US" sz="2800" dirty="0" smtClean="0">
                  <a:solidFill>
                    <a:srgbClr val="002060"/>
                  </a:solidFill>
                  <a:latin typeface="+mj-lt"/>
                </a:rPr>
                <a:t>N</a:t>
              </a:r>
              <a:endParaRPr lang="ru-RU" sz="2800" dirty="0" smtClean="0">
                <a:solidFill>
                  <a:srgbClr val="002060"/>
                </a:solidFill>
                <a:latin typeface="+mj-lt"/>
              </a:endParaRP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lang="ru-RU" sz="1000" dirty="0" smtClean="0">
                <a:solidFill>
                  <a:srgbClr val="002060"/>
                </a:solidFill>
                <a:latin typeface="+mj-lt"/>
              </a:endParaRPr>
            </a:p>
          </p:txBody>
        </p:sp>
        <p:cxnSp>
          <p:nvCxnSpPr>
            <p:cNvPr id="62" name="Прямая со стрелкой 61"/>
            <p:cNvCxnSpPr/>
            <p:nvPr/>
          </p:nvCxnSpPr>
          <p:spPr>
            <a:xfrm>
              <a:off x="6614992" y="2925870"/>
              <a:ext cx="576064" cy="1314568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Прямая со стрелкой 64"/>
            <p:cNvCxnSpPr/>
            <p:nvPr/>
          </p:nvCxnSpPr>
          <p:spPr>
            <a:xfrm flipV="1">
              <a:off x="6614992" y="4805105"/>
              <a:ext cx="551230" cy="719246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Прямая со стрелкой 68"/>
            <p:cNvCxnSpPr/>
            <p:nvPr/>
          </p:nvCxnSpPr>
          <p:spPr>
            <a:xfrm flipV="1">
              <a:off x="8341250" y="4461114"/>
              <a:ext cx="352241" cy="3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Rectangle 8"/>
            <p:cNvSpPr txBox="1">
              <a:spLocks noChangeArrowheads="1"/>
            </p:cNvSpPr>
            <p:nvPr/>
          </p:nvSpPr>
          <p:spPr bwMode="auto">
            <a:xfrm rot="5400000">
              <a:off x="1997810" y="4497834"/>
              <a:ext cx="499438" cy="6145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 2" pitchFamily="18" charset="2"/>
                <a:buChar char=""/>
                <a:defRPr sz="3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 2" pitchFamily="18" charset="2"/>
                <a:buChar char="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 2" pitchFamily="18" charset="2"/>
                <a:buChar char="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 2" pitchFamily="18" charset="2"/>
                <a:buChar char="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itchFamily="18" charset="2"/>
                <a:buChar char="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/>
                <a:buChar char=""/>
                <a:defRPr kumimoji="0"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/>
                <a:buChar char=""/>
                <a:defRPr kumimoji="0" sz="16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/>
                <a:buChar char=""/>
                <a:defRPr kumimoji="0" sz="1600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/>
                <a:buChar char=""/>
                <a:defRPr kumimoji="0" sz="1400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spcBef>
                  <a:spcPts val="0"/>
                </a:spcBef>
                <a:buFont typeface="Wingdings 2" pitchFamily="18" charset="2"/>
                <a:buNone/>
              </a:pPr>
              <a:r>
                <a:rPr lang="en-US" b="1" i="1" dirty="0" smtClean="0">
                  <a:solidFill>
                    <a:srgbClr val="000099"/>
                  </a:solidFill>
                  <a:latin typeface="+mj-lt"/>
                </a:rPr>
                <a:t>…</a:t>
              </a:r>
              <a:endParaRPr lang="ru-RU" b="1" i="1" dirty="0" smtClean="0">
                <a:solidFill>
                  <a:srgbClr val="000099"/>
                </a:solidFill>
                <a:latin typeface="+mj-lt"/>
              </a:endParaRPr>
            </a:p>
          </p:txBody>
        </p:sp>
        <p:sp>
          <p:nvSpPr>
            <p:cNvPr id="48" name="Rectangle 8"/>
            <p:cNvSpPr txBox="1">
              <a:spLocks noChangeArrowheads="1"/>
            </p:cNvSpPr>
            <p:nvPr/>
          </p:nvSpPr>
          <p:spPr bwMode="auto">
            <a:xfrm rot="5400000">
              <a:off x="3835625" y="4497834"/>
              <a:ext cx="499438" cy="6145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 2" pitchFamily="18" charset="2"/>
                <a:buChar char=""/>
                <a:defRPr sz="3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 2" pitchFamily="18" charset="2"/>
                <a:buChar char="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 2" pitchFamily="18" charset="2"/>
                <a:buChar char="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 2" pitchFamily="18" charset="2"/>
                <a:buChar char="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itchFamily="18" charset="2"/>
                <a:buChar char="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/>
                <a:buChar char=""/>
                <a:defRPr kumimoji="0"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/>
                <a:buChar char=""/>
                <a:defRPr kumimoji="0" sz="16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/>
                <a:buChar char=""/>
                <a:defRPr kumimoji="0" sz="1600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/>
                <a:buChar char=""/>
                <a:defRPr kumimoji="0" sz="1400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spcBef>
                  <a:spcPts val="0"/>
                </a:spcBef>
                <a:buFont typeface="Wingdings 2" pitchFamily="18" charset="2"/>
                <a:buNone/>
              </a:pPr>
              <a:r>
                <a:rPr lang="en-US" b="1" i="1" dirty="0" smtClean="0">
                  <a:solidFill>
                    <a:srgbClr val="000099"/>
                  </a:solidFill>
                  <a:latin typeface="+mj-lt"/>
                </a:rPr>
                <a:t>…</a:t>
              </a:r>
              <a:endParaRPr lang="ru-RU" b="1" i="1" dirty="0" smtClean="0">
                <a:solidFill>
                  <a:srgbClr val="000099"/>
                </a:solidFill>
                <a:latin typeface="+mj-lt"/>
              </a:endParaRPr>
            </a:p>
          </p:txBody>
        </p:sp>
        <p:sp>
          <p:nvSpPr>
            <p:cNvPr id="49" name="Rectangle 8"/>
            <p:cNvSpPr txBox="1">
              <a:spLocks noChangeArrowheads="1"/>
            </p:cNvSpPr>
            <p:nvPr/>
          </p:nvSpPr>
          <p:spPr bwMode="auto">
            <a:xfrm rot="5400000">
              <a:off x="5736784" y="4497834"/>
              <a:ext cx="499438" cy="6145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 2" pitchFamily="18" charset="2"/>
                <a:buChar char=""/>
                <a:defRPr sz="3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 2" pitchFamily="18" charset="2"/>
                <a:buChar char="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 2" pitchFamily="18" charset="2"/>
                <a:buChar char="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 2" pitchFamily="18" charset="2"/>
                <a:buChar char="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itchFamily="18" charset="2"/>
                <a:buChar char="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/>
                <a:buChar char=""/>
                <a:defRPr kumimoji="0"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/>
                <a:buChar char=""/>
                <a:defRPr kumimoji="0" sz="16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/>
                <a:buChar char=""/>
                <a:defRPr kumimoji="0" sz="1600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/>
                <a:buChar char=""/>
                <a:defRPr kumimoji="0" sz="1400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spcBef>
                  <a:spcPts val="0"/>
                </a:spcBef>
                <a:buFont typeface="Wingdings 2" pitchFamily="18" charset="2"/>
                <a:buNone/>
              </a:pPr>
              <a:r>
                <a:rPr lang="en-US" b="1" i="1" dirty="0" smtClean="0">
                  <a:solidFill>
                    <a:srgbClr val="000099"/>
                  </a:solidFill>
                  <a:latin typeface="+mj-lt"/>
                </a:rPr>
                <a:t>…</a:t>
              </a:r>
              <a:endParaRPr lang="ru-RU" b="1" i="1" dirty="0" smtClean="0">
                <a:solidFill>
                  <a:srgbClr val="000099"/>
                </a:solidFill>
                <a:latin typeface="+mj-lt"/>
              </a:endParaRPr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323528" y="5675820"/>
            <a:ext cx="8496944" cy="523220"/>
          </a:xfrm>
          <a:prstGeom prst="rect">
            <a:avLst/>
          </a:prstGeom>
          <a:solidFill>
            <a:srgbClr val="33CC33"/>
          </a:solidFill>
          <a:ln w="38100">
            <a:solidFill>
              <a:srgbClr val="0033CC"/>
            </a:solidFill>
          </a:ln>
          <a:effectLst>
            <a:outerShdw blurRad="50800" dist="203200" dir="28200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  <a:spcAft>
                <a:spcPts val="300"/>
              </a:spcAft>
            </a:pPr>
            <a:r>
              <a:rPr lang="ru-RU" sz="2800" b="1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Парирует отказ в </a:t>
            </a:r>
            <a:r>
              <a:rPr lang="en-US" sz="2800" b="1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(N-M)</a:t>
            </a:r>
            <a:r>
              <a:rPr lang="ru-RU" sz="2800" b="1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 каналах или схемах выбора</a:t>
            </a:r>
          </a:p>
        </p:txBody>
      </p:sp>
    </p:spTree>
    <p:extLst>
      <p:ext uri="{BB962C8B-B14F-4D97-AF65-F5344CB8AC3E}">
        <p14:creationId xmlns:p14="http://schemas.microsoft.com/office/powerpoint/2010/main" val="2151974406"/>
      </p:ext>
    </p:extLst>
  </p:cSld>
  <p:clrMapOvr>
    <a:masterClrMapping/>
  </p:clrMapOvr>
  <p:transition spd="med" advTm="38868">
    <p:zoom/>
  </p:transition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2"/>
        <p14:stopEvt time="37718" objId="2"/>
      </p14:showEvtLst>
    </p:ext>
  </p:extLs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7"/>
          <p:cNvSpPr>
            <a:spLocks noGrp="1" noChangeArrowheads="1"/>
          </p:cNvSpPr>
          <p:nvPr>
            <p:ph type="title"/>
          </p:nvPr>
        </p:nvSpPr>
        <p:spPr>
          <a:xfrm>
            <a:off x="1" y="214290"/>
            <a:ext cx="9119172" cy="8382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0033CC"/>
                </a:solidFill>
                <a:cs typeface="Arial" pitchFamily="34" charset="0"/>
              </a:rPr>
              <a:t>Отказоустойчивые синхронные схемы (</a:t>
            </a:r>
            <a:r>
              <a:rPr lang="en-US" sz="3200" b="1" dirty="0" smtClean="0">
                <a:solidFill>
                  <a:srgbClr val="0033CC"/>
                </a:solidFill>
                <a:cs typeface="Arial" pitchFamily="34" charset="0"/>
              </a:rPr>
              <a:t>4</a:t>
            </a:r>
            <a:r>
              <a:rPr lang="ru-RU" sz="3200" b="1" dirty="0" smtClean="0">
                <a:solidFill>
                  <a:srgbClr val="0033CC"/>
                </a:solidFill>
                <a:cs typeface="Arial" pitchFamily="34" charset="0"/>
              </a:rPr>
              <a:t>)</a:t>
            </a:r>
            <a:endParaRPr lang="en-GB" sz="3200" b="1" dirty="0" smtClean="0">
              <a:solidFill>
                <a:srgbClr val="0033CC"/>
              </a:solidFill>
              <a:cs typeface="Arial" pitchFamily="34" charset="0"/>
            </a:endParaRPr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>
          <a:xfrm>
            <a:off x="0" y="6380435"/>
            <a:ext cx="9144000" cy="288925"/>
          </a:xfrm>
        </p:spPr>
        <p:txBody>
          <a:bodyPr/>
          <a:lstStyle/>
          <a:p>
            <a:pPr algn="l">
              <a:defRPr/>
            </a:pPr>
            <a:r>
              <a:rPr lang="en-US" sz="2000" dirty="0" smtClean="0">
                <a:solidFill>
                  <a:srgbClr val="0033CC"/>
                </a:solidFill>
                <a:latin typeface="+mn-lt"/>
              </a:rPr>
              <a:t>           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ФИЦ ИУ РАН</a:t>
            </a:r>
            <a:r>
              <a:rPr lang="en-US" sz="2000" dirty="0" smtClean="0">
                <a:solidFill>
                  <a:srgbClr val="0033CC"/>
                </a:solidFill>
                <a:latin typeface="Arial" pitchFamily="34" charset="0"/>
              </a:rPr>
              <a:t>		  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МММЭК-2022                              17 из 23</a:t>
            </a:r>
            <a:endParaRPr lang="en-US" sz="2000" dirty="0">
              <a:solidFill>
                <a:srgbClr val="0033CC"/>
              </a:solidFill>
              <a:latin typeface="Arial" pitchFamily="34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2001201" y="2265574"/>
            <a:ext cx="5537700" cy="3552588"/>
            <a:chOff x="2001201" y="1808546"/>
            <a:chExt cx="5537700" cy="3552588"/>
          </a:xfrm>
        </p:grpSpPr>
        <p:cxnSp>
          <p:nvCxnSpPr>
            <p:cNvPr id="18" name="Прямая со стрелкой 17"/>
            <p:cNvCxnSpPr/>
            <p:nvPr/>
          </p:nvCxnSpPr>
          <p:spPr>
            <a:xfrm flipV="1">
              <a:off x="2327171" y="2285599"/>
              <a:ext cx="576064" cy="1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 flipV="1">
              <a:off x="2327171" y="3496531"/>
              <a:ext cx="576064" cy="1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 стрелкой 19"/>
            <p:cNvCxnSpPr/>
            <p:nvPr/>
          </p:nvCxnSpPr>
          <p:spPr>
            <a:xfrm flipV="1">
              <a:off x="2327171" y="4868208"/>
              <a:ext cx="576064" cy="1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2921708" y="1808546"/>
              <a:ext cx="1559809" cy="954107"/>
            </a:xfrm>
            <a:prstGeom prst="rect">
              <a:avLst/>
            </a:prstGeom>
            <a:solidFill>
              <a:srgbClr val="00B0F0">
                <a:alpha val="49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Канал </a:t>
              </a:r>
              <a:br>
                <a:rPr lang="ru-RU" sz="2800" dirty="0" smtClean="0">
                  <a:solidFill>
                    <a:srgbClr val="002060"/>
                  </a:solidFill>
                  <a:latin typeface="+mj-lt"/>
                </a:rPr>
              </a:b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1</a:t>
              </a:r>
              <a:endParaRPr lang="ru-RU" sz="2800" dirty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921708" y="2968534"/>
              <a:ext cx="1569047" cy="954107"/>
            </a:xfrm>
            <a:prstGeom prst="rect">
              <a:avLst/>
            </a:prstGeom>
            <a:solidFill>
              <a:srgbClr val="00B0F0">
                <a:alpha val="49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Канал </a:t>
              </a:r>
              <a:br>
                <a:rPr lang="ru-RU" sz="2800" dirty="0" smtClean="0">
                  <a:solidFill>
                    <a:srgbClr val="002060"/>
                  </a:solidFill>
                  <a:latin typeface="+mj-lt"/>
                </a:rPr>
              </a:b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2</a:t>
              </a:r>
              <a:endParaRPr lang="ru-RU" sz="2800" dirty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921708" y="4407027"/>
              <a:ext cx="1569047" cy="954107"/>
            </a:xfrm>
            <a:prstGeom prst="rect">
              <a:avLst/>
            </a:prstGeom>
            <a:solidFill>
              <a:srgbClr val="00B0F0">
                <a:alpha val="49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Канал (2·</a:t>
              </a:r>
              <a:r>
                <a:rPr lang="en-US" sz="2800" dirty="0" smtClean="0">
                  <a:solidFill>
                    <a:srgbClr val="002060"/>
                  </a:solidFill>
                  <a:latin typeface="+mj-lt"/>
                </a:rPr>
                <a:t>N</a:t>
              </a: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+1)</a:t>
              </a:r>
              <a:endParaRPr lang="ru-RU" sz="2800" dirty="0">
                <a:solidFill>
                  <a:srgbClr val="002060"/>
                </a:solidFill>
                <a:latin typeface="+mj-lt"/>
              </a:endParaRPr>
            </a:p>
          </p:txBody>
        </p:sp>
        <p:cxnSp>
          <p:nvCxnSpPr>
            <p:cNvPr id="34" name="Прямая со стрелкой 33"/>
            <p:cNvCxnSpPr/>
            <p:nvPr/>
          </p:nvCxnSpPr>
          <p:spPr>
            <a:xfrm flipV="1">
              <a:off x="2001201" y="3534318"/>
              <a:ext cx="335206" cy="3948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>
              <a:off x="2336407" y="2276036"/>
              <a:ext cx="0" cy="2592172"/>
            </a:xfrm>
            <a:prstGeom prst="line">
              <a:avLst/>
            </a:prstGeom>
            <a:ln w="508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Прямая со стрелкой 57"/>
            <p:cNvCxnSpPr/>
            <p:nvPr/>
          </p:nvCxnSpPr>
          <p:spPr>
            <a:xfrm>
              <a:off x="4499992" y="3496533"/>
              <a:ext cx="551230" cy="140528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5076056" y="3251560"/>
              <a:ext cx="2110604" cy="1261884"/>
            </a:xfrm>
            <a:prstGeom prst="rect">
              <a:avLst/>
            </a:prstGeom>
            <a:solidFill>
              <a:srgbClr val="FFC000">
                <a:alpha val="49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lIns="0" rIns="0" rtlCol="0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lang="ru-RU" sz="1000" dirty="0" smtClean="0">
                <a:solidFill>
                  <a:srgbClr val="002060"/>
                </a:solidFill>
                <a:latin typeface="+mj-lt"/>
              </a:endParaRP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(</a:t>
              </a:r>
              <a:r>
                <a:rPr lang="en-US" sz="2800" dirty="0" smtClean="0">
                  <a:solidFill>
                    <a:srgbClr val="002060"/>
                  </a:solidFill>
                  <a:latin typeface="+mj-lt"/>
                </a:rPr>
                <a:t>N+1)</a:t>
              </a: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-из-</a:t>
              </a:r>
              <a:r>
                <a:rPr lang="en-US" sz="2800" dirty="0" smtClean="0">
                  <a:solidFill>
                    <a:srgbClr val="002060"/>
                  </a:solidFill>
                  <a:latin typeface="+mj-lt"/>
                </a:rPr>
                <a:t>(2·N+1)</a:t>
              </a:r>
              <a:endParaRPr lang="ru-RU" sz="2800" dirty="0" smtClean="0">
                <a:solidFill>
                  <a:srgbClr val="002060"/>
                </a:solidFill>
                <a:latin typeface="+mj-lt"/>
              </a:endParaRPr>
            </a:p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 lang="ru-RU" sz="1000" dirty="0" smtClean="0">
                <a:solidFill>
                  <a:srgbClr val="002060"/>
                </a:solidFill>
                <a:latin typeface="+mj-lt"/>
              </a:endParaRPr>
            </a:p>
          </p:txBody>
        </p:sp>
        <p:cxnSp>
          <p:nvCxnSpPr>
            <p:cNvPr id="62" name="Прямая со стрелкой 61"/>
            <p:cNvCxnSpPr/>
            <p:nvPr/>
          </p:nvCxnSpPr>
          <p:spPr>
            <a:xfrm>
              <a:off x="4499992" y="2285600"/>
              <a:ext cx="576064" cy="1314568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Прямая со стрелкой 64"/>
            <p:cNvCxnSpPr/>
            <p:nvPr/>
          </p:nvCxnSpPr>
          <p:spPr>
            <a:xfrm flipV="1">
              <a:off x="4499992" y="4164835"/>
              <a:ext cx="551230" cy="719246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Прямая со стрелкой 68"/>
            <p:cNvCxnSpPr/>
            <p:nvPr/>
          </p:nvCxnSpPr>
          <p:spPr>
            <a:xfrm flipV="1">
              <a:off x="7186660" y="3874734"/>
              <a:ext cx="352241" cy="3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Rectangle 8"/>
            <p:cNvSpPr txBox="1">
              <a:spLocks noChangeArrowheads="1"/>
            </p:cNvSpPr>
            <p:nvPr/>
          </p:nvSpPr>
          <p:spPr bwMode="auto">
            <a:xfrm rot="5400000">
              <a:off x="3466679" y="3857564"/>
              <a:ext cx="499438" cy="6145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 2" pitchFamily="18" charset="2"/>
                <a:buChar char=""/>
                <a:defRPr sz="3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 2" pitchFamily="18" charset="2"/>
                <a:buChar char="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 2" pitchFamily="18" charset="2"/>
                <a:buChar char="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 2" pitchFamily="18" charset="2"/>
                <a:buChar char="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itchFamily="18" charset="2"/>
                <a:buChar char="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/>
                <a:buChar char=""/>
                <a:defRPr kumimoji="0"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/>
                <a:buChar char=""/>
                <a:defRPr kumimoji="0" sz="16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/>
                <a:buChar char=""/>
                <a:defRPr kumimoji="0" sz="1600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/>
                <a:buChar char=""/>
                <a:defRPr kumimoji="0" sz="1400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spcBef>
                  <a:spcPts val="0"/>
                </a:spcBef>
                <a:buFont typeface="Wingdings 2" pitchFamily="18" charset="2"/>
                <a:buNone/>
              </a:pPr>
              <a:r>
                <a:rPr lang="en-US" b="1" i="1" dirty="0" smtClean="0">
                  <a:solidFill>
                    <a:srgbClr val="000099"/>
                  </a:solidFill>
                  <a:latin typeface="+mj-lt"/>
                </a:rPr>
                <a:t>…</a:t>
              </a:r>
              <a:endParaRPr lang="ru-RU" b="1" i="1" dirty="0" smtClean="0">
                <a:solidFill>
                  <a:srgbClr val="000099"/>
                </a:solidFill>
                <a:latin typeface="+mj-lt"/>
              </a:endParaRPr>
            </a:p>
          </p:txBody>
        </p:sp>
      </p:grpSp>
      <p:sp>
        <p:nvSpPr>
          <p:cNvPr id="44" name="Rectangle 8"/>
          <p:cNvSpPr txBox="1">
            <a:spLocks noChangeArrowheads="1"/>
          </p:cNvSpPr>
          <p:nvPr/>
        </p:nvSpPr>
        <p:spPr bwMode="auto">
          <a:xfrm>
            <a:off x="0" y="1343909"/>
            <a:ext cx="9144000" cy="610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000" indent="0" algn="ctr">
              <a:spcBef>
                <a:spcPts val="600"/>
              </a:spcBef>
              <a:buFont typeface="Wingdings 2" pitchFamily="18" charset="2"/>
              <a:buNone/>
            </a:pPr>
            <a:r>
              <a:rPr lang="ru-RU" b="1" dirty="0" smtClean="0">
                <a:solidFill>
                  <a:srgbClr val="000099"/>
                </a:solidFill>
                <a:latin typeface="+mj-lt"/>
              </a:rPr>
              <a:t>Схема с защитой от </a:t>
            </a:r>
            <a:r>
              <a:rPr lang="en-US" b="1" dirty="0" smtClean="0">
                <a:solidFill>
                  <a:srgbClr val="000099"/>
                </a:solidFill>
                <a:latin typeface="+mj-lt"/>
              </a:rPr>
              <a:t>N</a:t>
            </a:r>
            <a:r>
              <a:rPr lang="ru-RU" b="1" dirty="0" smtClean="0">
                <a:solidFill>
                  <a:srgbClr val="000099"/>
                </a:solidFill>
                <a:latin typeface="+mj-lt"/>
              </a:rPr>
              <a:t> отказов (вариант С-</a:t>
            </a:r>
            <a:r>
              <a:rPr lang="en-US" b="1" dirty="0" smtClean="0">
                <a:solidFill>
                  <a:srgbClr val="000099"/>
                </a:solidFill>
                <a:latin typeface="+mj-lt"/>
              </a:rPr>
              <a:t>1</a:t>
            </a:r>
            <a:r>
              <a:rPr lang="ru-RU" b="1" dirty="0" smtClean="0">
                <a:solidFill>
                  <a:srgbClr val="000099"/>
                </a:solidFill>
                <a:latin typeface="+mj-lt"/>
              </a:rPr>
              <a:t>)</a:t>
            </a:r>
            <a:endParaRPr lang="ru-RU" b="1" i="1" dirty="0" smtClean="0">
              <a:solidFill>
                <a:srgbClr val="000099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6341044"/>
      </p:ext>
    </p:extLst>
  </p:cSld>
  <p:clrMapOvr>
    <a:masterClrMapping/>
  </p:clrMapOvr>
  <p:transition spd="med" advTm="38868">
    <p:zoom/>
  </p:transition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2"/>
        <p14:stopEvt time="37718" objId="2"/>
      </p14:showEvtLst>
    </p:ext>
  </p:extLs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7"/>
          <p:cNvSpPr>
            <a:spLocks noGrp="1" noChangeArrowheads="1"/>
          </p:cNvSpPr>
          <p:nvPr>
            <p:ph type="title"/>
          </p:nvPr>
        </p:nvSpPr>
        <p:spPr>
          <a:xfrm>
            <a:off x="107504" y="214290"/>
            <a:ext cx="9036496" cy="8382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>
                <a:solidFill>
                  <a:srgbClr val="0033CC"/>
                </a:solidFill>
                <a:cs typeface="Arial" pitchFamily="34" charset="0"/>
              </a:rPr>
              <a:t>Отказоустойчивые синхронные схемы </a:t>
            </a:r>
            <a:r>
              <a:rPr lang="ru-RU" sz="3200" b="1" dirty="0" smtClean="0">
                <a:solidFill>
                  <a:srgbClr val="0033CC"/>
                </a:solidFill>
                <a:cs typeface="Arial" pitchFamily="34" charset="0"/>
              </a:rPr>
              <a:t>(</a:t>
            </a:r>
            <a:r>
              <a:rPr lang="en-US" sz="3200" b="1" dirty="0" smtClean="0">
                <a:solidFill>
                  <a:srgbClr val="0033CC"/>
                </a:solidFill>
                <a:cs typeface="Arial" pitchFamily="34" charset="0"/>
              </a:rPr>
              <a:t>5</a:t>
            </a:r>
            <a:r>
              <a:rPr lang="ru-RU" sz="3200" b="1" dirty="0" smtClean="0">
                <a:solidFill>
                  <a:srgbClr val="0033CC"/>
                </a:solidFill>
                <a:cs typeface="Arial" pitchFamily="34" charset="0"/>
              </a:rPr>
              <a:t>)</a:t>
            </a:r>
            <a:endParaRPr lang="en-GB" sz="3200" b="1" dirty="0" smtClean="0">
              <a:solidFill>
                <a:srgbClr val="0033CC"/>
              </a:solidFill>
              <a:cs typeface="Arial" pitchFamily="34" charset="0"/>
            </a:endParaRPr>
          </a:p>
        </p:txBody>
      </p:sp>
      <p:sp>
        <p:nvSpPr>
          <p:cNvPr id="13315" name="Rectangle 8"/>
          <p:cNvSpPr>
            <a:spLocks noGrp="1" noChangeArrowheads="1"/>
          </p:cNvSpPr>
          <p:nvPr>
            <p:ph idx="1"/>
          </p:nvPr>
        </p:nvSpPr>
        <p:spPr>
          <a:xfrm>
            <a:off x="0" y="1074432"/>
            <a:ext cx="9144000" cy="610492"/>
          </a:xfrm>
        </p:spPr>
        <p:txBody>
          <a:bodyPr>
            <a:noAutofit/>
          </a:bodyPr>
          <a:lstStyle/>
          <a:p>
            <a:pPr marL="180000" indent="0" algn="ctr">
              <a:spcBef>
                <a:spcPts val="600"/>
              </a:spcBef>
              <a:buNone/>
            </a:pPr>
            <a:r>
              <a:rPr lang="ru-RU" b="1" dirty="0" smtClean="0">
                <a:solidFill>
                  <a:srgbClr val="000099"/>
                </a:solidFill>
                <a:latin typeface="+mj-lt"/>
              </a:rPr>
              <a:t>Схема с защитой от </a:t>
            </a:r>
            <a:r>
              <a:rPr lang="en-US" b="1" dirty="0" smtClean="0">
                <a:solidFill>
                  <a:srgbClr val="000099"/>
                </a:solidFill>
                <a:latin typeface="+mj-lt"/>
              </a:rPr>
              <a:t>N</a:t>
            </a:r>
            <a:r>
              <a:rPr lang="ru-RU" b="1" dirty="0" smtClean="0">
                <a:solidFill>
                  <a:srgbClr val="000099"/>
                </a:solidFill>
                <a:latin typeface="+mj-lt"/>
              </a:rPr>
              <a:t> отказов (вариант С-2)</a:t>
            </a:r>
            <a:endParaRPr lang="ru-RU" b="1" i="1" dirty="0" smtClean="0">
              <a:solidFill>
                <a:srgbClr val="000099"/>
              </a:solidFill>
              <a:latin typeface="+mj-lt"/>
            </a:endParaRPr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>
          <a:xfrm>
            <a:off x="0" y="6380435"/>
            <a:ext cx="9144000" cy="288925"/>
          </a:xfrm>
        </p:spPr>
        <p:txBody>
          <a:bodyPr/>
          <a:lstStyle/>
          <a:p>
            <a:pPr algn="l">
              <a:defRPr/>
            </a:pPr>
            <a:r>
              <a:rPr lang="en-US" sz="2000" dirty="0" smtClean="0">
                <a:solidFill>
                  <a:srgbClr val="0033CC"/>
                </a:solidFill>
                <a:latin typeface="+mn-lt"/>
              </a:rPr>
              <a:t>           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ФИЦ ИУ РАН</a:t>
            </a:r>
            <a:r>
              <a:rPr lang="en-US" sz="2000" dirty="0" smtClean="0">
                <a:solidFill>
                  <a:srgbClr val="0033CC"/>
                </a:solidFill>
                <a:latin typeface="Arial" pitchFamily="34" charset="0"/>
              </a:rPr>
              <a:t>		  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МММЭК-2022                              1</a:t>
            </a:r>
            <a:r>
              <a:rPr lang="en-US" sz="2000" dirty="0" smtClean="0">
                <a:solidFill>
                  <a:srgbClr val="0033CC"/>
                </a:solidFill>
                <a:latin typeface="Arial" pitchFamily="34" charset="0"/>
              </a:rPr>
              <a:t>8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 из 23</a:t>
            </a:r>
            <a:endParaRPr lang="en-US" sz="2000" dirty="0">
              <a:solidFill>
                <a:srgbClr val="0033CC"/>
              </a:solidFill>
              <a:latin typeface="Arial" pitchFamily="34" charset="0"/>
            </a:endParaRPr>
          </a:p>
        </p:txBody>
      </p:sp>
      <p:grpSp>
        <p:nvGrpSpPr>
          <p:cNvPr id="80" name="Группа 79"/>
          <p:cNvGrpSpPr/>
          <p:nvPr/>
        </p:nvGrpSpPr>
        <p:grpSpPr>
          <a:xfrm>
            <a:off x="1065057" y="1708146"/>
            <a:ext cx="7306164" cy="4566677"/>
            <a:chOff x="1065057" y="1708146"/>
            <a:chExt cx="7306164" cy="4566677"/>
          </a:xfrm>
        </p:grpSpPr>
        <p:sp>
          <p:nvSpPr>
            <p:cNvPr id="127" name="Скругленный прямоугольник 126"/>
            <p:cNvSpPr/>
            <p:nvPr/>
          </p:nvSpPr>
          <p:spPr>
            <a:xfrm>
              <a:off x="1475656" y="3725373"/>
              <a:ext cx="4384593" cy="1910950"/>
            </a:xfrm>
            <a:prstGeom prst="roundRect">
              <a:avLst/>
            </a:prstGeom>
            <a:solidFill>
              <a:srgbClr val="7030A0">
                <a:alpha val="19000"/>
              </a:srgbClr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003069" y="1708146"/>
              <a:ext cx="1008112" cy="2000548"/>
            </a:xfrm>
            <a:prstGeom prst="rect">
              <a:avLst/>
            </a:prstGeom>
            <a:solidFill>
              <a:srgbClr val="FFC000">
                <a:alpha val="49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lIns="0" rIns="0" rtlCol="0">
              <a:spAutoFit/>
            </a:bodyPr>
            <a:lstStyle/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endParaRPr lang="ru-RU" sz="2800" dirty="0" smtClean="0">
                <a:solidFill>
                  <a:srgbClr val="002060"/>
                </a:solidFill>
                <a:latin typeface="+mj-lt"/>
              </a:endParaRPr>
            </a:p>
            <a:p>
              <a:pPr algn="ctr">
                <a:spcBef>
                  <a:spcPts val="1800"/>
                </a:spcBef>
                <a:spcAft>
                  <a:spcPts val="1800"/>
                </a:spcAft>
              </a:pP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2-из-3</a:t>
              </a:r>
              <a:endParaRPr lang="ru-RU" sz="2800" dirty="0">
                <a:solidFill>
                  <a:srgbClr val="002060"/>
                </a:solidFill>
                <a:latin typeface="+mj-lt"/>
              </a:endParaRPr>
            </a:p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endParaRPr lang="ru-RU" sz="2800" dirty="0" smtClean="0">
                <a:solidFill>
                  <a:srgbClr val="002060"/>
                </a:solidFill>
                <a:latin typeface="+mj-lt"/>
              </a:endParaRPr>
            </a:p>
          </p:txBody>
        </p:sp>
        <p:cxnSp>
          <p:nvCxnSpPr>
            <p:cNvPr id="31" name="Прямая со стрелкой 30"/>
            <p:cNvCxnSpPr/>
            <p:nvPr/>
          </p:nvCxnSpPr>
          <p:spPr>
            <a:xfrm>
              <a:off x="3505200" y="2628900"/>
              <a:ext cx="2355049" cy="12641"/>
            </a:xfrm>
            <a:prstGeom prst="straightConnector1">
              <a:avLst/>
            </a:prstGeom>
            <a:ln w="635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 стрелкой 31"/>
            <p:cNvCxnSpPr/>
            <p:nvPr/>
          </p:nvCxnSpPr>
          <p:spPr>
            <a:xfrm flipV="1">
              <a:off x="8036015" y="2754705"/>
              <a:ext cx="335206" cy="3948"/>
            </a:xfrm>
            <a:prstGeom prst="straightConnector1">
              <a:avLst/>
            </a:prstGeom>
            <a:ln w="635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 стрелкой 32"/>
            <p:cNvCxnSpPr/>
            <p:nvPr/>
          </p:nvCxnSpPr>
          <p:spPr>
            <a:xfrm flipV="1">
              <a:off x="1391027" y="2011052"/>
              <a:ext cx="576064" cy="1"/>
            </a:xfrm>
            <a:prstGeom prst="straightConnector1">
              <a:avLst/>
            </a:prstGeom>
            <a:ln w="635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 стрелкой 33"/>
            <p:cNvCxnSpPr/>
            <p:nvPr/>
          </p:nvCxnSpPr>
          <p:spPr>
            <a:xfrm flipV="1">
              <a:off x="1391027" y="2617635"/>
              <a:ext cx="576064" cy="1"/>
            </a:xfrm>
            <a:prstGeom prst="straightConnector1">
              <a:avLst/>
            </a:prstGeom>
            <a:ln w="635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 стрелкой 43"/>
            <p:cNvCxnSpPr/>
            <p:nvPr/>
          </p:nvCxnSpPr>
          <p:spPr>
            <a:xfrm flipV="1">
              <a:off x="1065057" y="3535608"/>
              <a:ext cx="335206" cy="3948"/>
            </a:xfrm>
            <a:prstGeom prst="straightConnector1">
              <a:avLst/>
            </a:prstGeom>
            <a:ln w="635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Прямая соединительная линия 44"/>
            <p:cNvCxnSpPr/>
            <p:nvPr/>
          </p:nvCxnSpPr>
          <p:spPr>
            <a:xfrm flipH="1">
              <a:off x="1367764" y="1981231"/>
              <a:ext cx="34285" cy="3062752"/>
            </a:xfrm>
            <a:prstGeom prst="line">
              <a:avLst/>
            </a:prstGeom>
            <a:ln w="635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1259632" y="5751603"/>
              <a:ext cx="6929970" cy="523220"/>
            </a:xfrm>
            <a:prstGeom prst="rect">
              <a:avLst/>
            </a:prstGeom>
            <a:solidFill>
              <a:srgbClr val="FFC000">
                <a:alpha val="49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lIns="0" rIns="0" rtlCol="0">
              <a:spAutoFit/>
            </a:bodyPr>
            <a:lstStyle/>
            <a:p>
              <a:pPr algn="ctr">
                <a:spcBef>
                  <a:spcPts val="1800"/>
                </a:spcBef>
                <a:spcAft>
                  <a:spcPts val="1800"/>
                </a:spcAft>
              </a:pP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Схема управления</a:t>
              </a:r>
              <a:endParaRPr lang="ru-RU" sz="2800" dirty="0">
                <a:solidFill>
                  <a:srgbClr val="002060"/>
                </a:solidFill>
                <a:latin typeface="+mj-lt"/>
              </a:endParaRPr>
            </a:p>
          </p:txBody>
        </p:sp>
        <p:cxnSp>
          <p:nvCxnSpPr>
            <p:cNvPr id="47" name="Прямая со стрелкой 46"/>
            <p:cNvCxnSpPr/>
            <p:nvPr/>
          </p:nvCxnSpPr>
          <p:spPr>
            <a:xfrm flipV="1">
              <a:off x="7291101" y="3708694"/>
              <a:ext cx="0" cy="2042909"/>
            </a:xfrm>
            <a:prstGeom prst="straightConnector1">
              <a:avLst/>
            </a:prstGeom>
            <a:ln w="5080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 стрелкой 48"/>
            <p:cNvCxnSpPr/>
            <p:nvPr/>
          </p:nvCxnSpPr>
          <p:spPr>
            <a:xfrm>
              <a:off x="7651141" y="3725373"/>
              <a:ext cx="0" cy="2019818"/>
            </a:xfrm>
            <a:prstGeom prst="straightConnector1">
              <a:avLst/>
            </a:prstGeom>
            <a:ln w="5080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Прямая со стрелкой 53"/>
            <p:cNvCxnSpPr/>
            <p:nvPr/>
          </p:nvCxnSpPr>
          <p:spPr>
            <a:xfrm flipV="1">
              <a:off x="1590538" y="2238038"/>
              <a:ext cx="20914" cy="3497740"/>
            </a:xfrm>
            <a:prstGeom prst="straightConnector1">
              <a:avLst/>
            </a:prstGeom>
            <a:ln w="31750">
              <a:solidFill>
                <a:srgbClr val="00206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 стрелкой 54"/>
            <p:cNvCxnSpPr/>
            <p:nvPr/>
          </p:nvCxnSpPr>
          <p:spPr>
            <a:xfrm flipV="1">
              <a:off x="1607053" y="2238037"/>
              <a:ext cx="350802" cy="1"/>
            </a:xfrm>
            <a:prstGeom prst="straightConnector1">
              <a:avLst/>
            </a:prstGeom>
            <a:ln w="3175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Прямая со стрелкой 55"/>
            <p:cNvCxnSpPr/>
            <p:nvPr/>
          </p:nvCxnSpPr>
          <p:spPr>
            <a:xfrm flipV="1">
              <a:off x="1607053" y="2839182"/>
              <a:ext cx="350802" cy="1"/>
            </a:xfrm>
            <a:prstGeom prst="straightConnector1">
              <a:avLst/>
            </a:prstGeom>
            <a:ln w="3175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Трапеция 4"/>
            <p:cNvSpPr/>
            <p:nvPr/>
          </p:nvSpPr>
          <p:spPr>
            <a:xfrm rot="5400000">
              <a:off x="5853376" y="1804526"/>
              <a:ext cx="602442" cy="539028"/>
            </a:xfrm>
            <a:prstGeom prst="trapezoi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863389" y="1875321"/>
              <a:ext cx="57606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2:1</a:t>
              </a:r>
              <a:endParaRPr lang="ru-RU" dirty="0"/>
            </a:p>
          </p:txBody>
        </p:sp>
        <p:sp>
          <p:nvSpPr>
            <p:cNvPr id="58" name="Трапеция 57"/>
            <p:cNvSpPr/>
            <p:nvPr/>
          </p:nvSpPr>
          <p:spPr>
            <a:xfrm rot="5400000">
              <a:off x="5848611" y="2421521"/>
              <a:ext cx="611972" cy="539027"/>
            </a:xfrm>
            <a:prstGeom prst="trapezoi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863389" y="2472064"/>
              <a:ext cx="57606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2:1</a:t>
              </a:r>
              <a:endParaRPr lang="ru-RU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073169" y="4111053"/>
              <a:ext cx="1728192" cy="461665"/>
            </a:xfrm>
            <a:prstGeom prst="rect">
              <a:avLst/>
            </a:prstGeom>
            <a:solidFill>
              <a:srgbClr val="92D050">
                <a:alpha val="49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ru-RU" dirty="0" smtClean="0">
                  <a:solidFill>
                    <a:srgbClr val="002060"/>
                  </a:solidFill>
                  <a:latin typeface="+mj-lt"/>
                </a:rPr>
                <a:t>Резерв 1</a:t>
              </a:r>
              <a:endParaRPr lang="ru-RU" dirty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2073169" y="4852056"/>
              <a:ext cx="1728192" cy="461665"/>
            </a:xfrm>
            <a:prstGeom prst="rect">
              <a:avLst/>
            </a:prstGeom>
            <a:solidFill>
              <a:srgbClr val="92D050">
                <a:alpha val="49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ru-RU" dirty="0" smtClean="0">
                  <a:solidFill>
                    <a:srgbClr val="002060"/>
                  </a:solidFill>
                  <a:latin typeface="+mj-lt"/>
                </a:rPr>
                <a:t>Резерв </a:t>
              </a:r>
              <a:r>
                <a:rPr lang="en-US" dirty="0" smtClean="0">
                  <a:solidFill>
                    <a:srgbClr val="002060"/>
                  </a:solidFill>
                  <a:latin typeface="+mj-lt"/>
                </a:rPr>
                <a:t>N-</a:t>
              </a:r>
              <a:r>
                <a:rPr lang="ru-RU" dirty="0" smtClean="0">
                  <a:solidFill>
                    <a:srgbClr val="002060"/>
                  </a:solidFill>
                  <a:latin typeface="+mj-lt"/>
                </a:rPr>
                <a:t>1</a:t>
              </a:r>
              <a:endParaRPr lang="ru-RU" dirty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62" name="Трапеция 61"/>
            <p:cNvSpPr/>
            <p:nvPr/>
          </p:nvSpPr>
          <p:spPr>
            <a:xfrm rot="5400000">
              <a:off x="3861832" y="4279029"/>
              <a:ext cx="1704747" cy="734389"/>
            </a:xfrm>
            <a:prstGeom prst="trapezoi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4361389" y="4461696"/>
              <a:ext cx="756084" cy="33220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1800" b="1" dirty="0" smtClean="0"/>
                <a:t>(N-1)</a:t>
              </a:r>
              <a:r>
                <a:rPr lang="ru-RU" sz="1800" b="1" dirty="0" smtClean="0"/>
                <a:t>:3</a:t>
              </a:r>
              <a:endParaRPr lang="ru-RU" sz="1800" b="1" dirty="0"/>
            </a:p>
          </p:txBody>
        </p:sp>
        <p:cxnSp>
          <p:nvCxnSpPr>
            <p:cNvPr id="66" name="Прямая со стрелкой 65"/>
            <p:cNvCxnSpPr/>
            <p:nvPr/>
          </p:nvCxnSpPr>
          <p:spPr>
            <a:xfrm>
              <a:off x="3818373" y="4340187"/>
              <a:ext cx="527015" cy="6848"/>
            </a:xfrm>
            <a:prstGeom prst="straightConnector1">
              <a:avLst/>
            </a:prstGeom>
            <a:ln w="5080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Прямая со стрелкой 81"/>
            <p:cNvCxnSpPr/>
            <p:nvPr/>
          </p:nvCxnSpPr>
          <p:spPr>
            <a:xfrm flipV="1">
              <a:off x="5394858" y="2294797"/>
              <a:ext cx="504647" cy="2954"/>
            </a:xfrm>
            <a:prstGeom prst="straightConnector1">
              <a:avLst/>
            </a:prstGeom>
            <a:ln w="5080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Прямая со стрелкой 82"/>
            <p:cNvCxnSpPr/>
            <p:nvPr/>
          </p:nvCxnSpPr>
          <p:spPr>
            <a:xfrm flipV="1">
              <a:off x="5508104" y="2945939"/>
              <a:ext cx="353715" cy="3376"/>
            </a:xfrm>
            <a:prstGeom prst="straightConnector1">
              <a:avLst/>
            </a:prstGeom>
            <a:ln w="5080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Прямая со стрелкой 83"/>
            <p:cNvCxnSpPr/>
            <p:nvPr/>
          </p:nvCxnSpPr>
          <p:spPr>
            <a:xfrm>
              <a:off x="5080518" y="4193792"/>
              <a:ext cx="335260" cy="2608"/>
            </a:xfrm>
            <a:prstGeom prst="straightConnector1">
              <a:avLst/>
            </a:prstGeom>
            <a:ln w="50800">
              <a:solidFill>
                <a:srgbClr val="00206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Прямая со стрелкой 84"/>
            <p:cNvCxnSpPr/>
            <p:nvPr/>
          </p:nvCxnSpPr>
          <p:spPr>
            <a:xfrm flipV="1">
              <a:off x="5399248" y="2274560"/>
              <a:ext cx="10705" cy="1928252"/>
            </a:xfrm>
            <a:prstGeom prst="straightConnector1">
              <a:avLst/>
            </a:prstGeom>
            <a:ln w="50800">
              <a:solidFill>
                <a:srgbClr val="00206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Прямая со стрелкой 86"/>
            <p:cNvCxnSpPr/>
            <p:nvPr/>
          </p:nvCxnSpPr>
          <p:spPr>
            <a:xfrm flipV="1">
              <a:off x="5654212" y="3448529"/>
              <a:ext cx="5477" cy="1648473"/>
            </a:xfrm>
            <a:prstGeom prst="straightConnector1">
              <a:avLst/>
            </a:prstGeom>
            <a:ln w="50800">
              <a:solidFill>
                <a:srgbClr val="00206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Прямая со стрелкой 87"/>
            <p:cNvCxnSpPr/>
            <p:nvPr/>
          </p:nvCxnSpPr>
          <p:spPr>
            <a:xfrm>
              <a:off x="5079186" y="5091658"/>
              <a:ext cx="563470" cy="5344"/>
            </a:xfrm>
            <a:prstGeom prst="straightConnector1">
              <a:avLst/>
            </a:prstGeom>
            <a:ln w="50800">
              <a:solidFill>
                <a:srgbClr val="00206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Прямая со стрелкой 88"/>
            <p:cNvCxnSpPr/>
            <p:nvPr/>
          </p:nvCxnSpPr>
          <p:spPr>
            <a:xfrm>
              <a:off x="1364225" y="4288104"/>
              <a:ext cx="697196" cy="1"/>
            </a:xfrm>
            <a:prstGeom prst="straightConnector1">
              <a:avLst/>
            </a:prstGeom>
            <a:ln w="635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Прямая со стрелкой 89"/>
            <p:cNvCxnSpPr/>
            <p:nvPr/>
          </p:nvCxnSpPr>
          <p:spPr>
            <a:xfrm>
              <a:off x="1600947" y="4456620"/>
              <a:ext cx="436149" cy="5076"/>
            </a:xfrm>
            <a:prstGeom prst="straightConnector1">
              <a:avLst/>
            </a:prstGeom>
            <a:ln w="3175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Прямая со стрелкой 91"/>
            <p:cNvCxnSpPr/>
            <p:nvPr/>
          </p:nvCxnSpPr>
          <p:spPr>
            <a:xfrm>
              <a:off x="1352478" y="5043983"/>
              <a:ext cx="708943" cy="2884"/>
            </a:xfrm>
            <a:prstGeom prst="straightConnector1">
              <a:avLst/>
            </a:prstGeom>
            <a:ln w="635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Прямая со стрелкой 92"/>
            <p:cNvCxnSpPr/>
            <p:nvPr/>
          </p:nvCxnSpPr>
          <p:spPr>
            <a:xfrm flipV="1">
              <a:off x="1600947" y="5215134"/>
              <a:ext cx="436149" cy="248"/>
            </a:xfrm>
            <a:prstGeom prst="straightConnector1">
              <a:avLst/>
            </a:prstGeom>
            <a:ln w="3175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Rectangle 8"/>
            <p:cNvSpPr txBox="1">
              <a:spLocks noChangeArrowheads="1"/>
            </p:cNvSpPr>
            <p:nvPr/>
          </p:nvSpPr>
          <p:spPr bwMode="auto">
            <a:xfrm rot="5400000">
              <a:off x="2720951" y="4420706"/>
              <a:ext cx="499438" cy="6145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 2" pitchFamily="18" charset="2"/>
                <a:buChar char=""/>
                <a:defRPr sz="3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 2" pitchFamily="18" charset="2"/>
                <a:buChar char="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 2" pitchFamily="18" charset="2"/>
                <a:buChar char="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 2" pitchFamily="18" charset="2"/>
                <a:buChar char="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itchFamily="18" charset="2"/>
                <a:buChar char="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/>
                <a:buChar char=""/>
                <a:defRPr kumimoji="0"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/>
                <a:buChar char=""/>
                <a:defRPr kumimoji="0" sz="16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/>
                <a:buChar char=""/>
                <a:defRPr kumimoji="0" sz="1600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/>
                <a:buChar char=""/>
                <a:defRPr kumimoji="0" sz="1400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spcBef>
                  <a:spcPts val="0"/>
                </a:spcBef>
                <a:buFont typeface="Wingdings 2" pitchFamily="18" charset="2"/>
                <a:buNone/>
              </a:pPr>
              <a:r>
                <a:rPr lang="en-US" sz="2400" b="1" i="1" dirty="0" smtClean="0">
                  <a:solidFill>
                    <a:srgbClr val="000099"/>
                  </a:solidFill>
                  <a:latin typeface="+mj-lt"/>
                </a:rPr>
                <a:t>…</a:t>
              </a:r>
              <a:endParaRPr lang="ru-RU" sz="2400" b="1" i="1" dirty="0" smtClean="0">
                <a:solidFill>
                  <a:srgbClr val="000099"/>
                </a:solidFill>
                <a:latin typeface="+mj-lt"/>
              </a:endParaRPr>
            </a:p>
          </p:txBody>
        </p:sp>
        <p:cxnSp>
          <p:nvCxnSpPr>
            <p:cNvPr id="107" name="Прямая со стрелкой 106"/>
            <p:cNvCxnSpPr>
              <a:endCxn id="64" idx="3"/>
            </p:cNvCxnSpPr>
            <p:nvPr/>
          </p:nvCxnSpPr>
          <p:spPr>
            <a:xfrm flipV="1">
              <a:off x="4714206" y="5419276"/>
              <a:ext cx="0" cy="316502"/>
            </a:xfrm>
            <a:prstGeom prst="straightConnector1">
              <a:avLst/>
            </a:prstGeom>
            <a:ln w="19050">
              <a:solidFill>
                <a:srgbClr val="002060"/>
              </a:solidFill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Прямая со стрелкой 113"/>
            <p:cNvCxnSpPr/>
            <p:nvPr/>
          </p:nvCxnSpPr>
          <p:spPr>
            <a:xfrm flipH="1" flipV="1">
              <a:off x="6219532" y="2299489"/>
              <a:ext cx="91876" cy="90171"/>
            </a:xfrm>
            <a:prstGeom prst="straightConnector1">
              <a:avLst/>
            </a:prstGeom>
            <a:ln w="19050">
              <a:solidFill>
                <a:srgbClr val="002060"/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Прямая соединительная линия 115"/>
            <p:cNvCxnSpPr/>
            <p:nvPr/>
          </p:nvCxnSpPr>
          <p:spPr>
            <a:xfrm flipV="1">
              <a:off x="6519736" y="2375262"/>
              <a:ext cx="31873" cy="3376341"/>
            </a:xfrm>
            <a:prstGeom prst="line">
              <a:avLst/>
            </a:prstGeom>
            <a:ln w="19050">
              <a:solidFill>
                <a:srgbClr val="002060"/>
              </a:solidFill>
              <a:tailEnd type="non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Прямая соединительная линия 119"/>
            <p:cNvCxnSpPr/>
            <p:nvPr/>
          </p:nvCxnSpPr>
          <p:spPr>
            <a:xfrm flipH="1">
              <a:off x="6307844" y="2385049"/>
              <a:ext cx="243766" cy="922"/>
            </a:xfrm>
            <a:prstGeom prst="line">
              <a:avLst/>
            </a:prstGeom>
            <a:ln w="19050">
              <a:solidFill>
                <a:srgbClr val="002060"/>
              </a:solidFill>
              <a:tailEnd type="non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Прямая со стрелкой 123"/>
            <p:cNvCxnSpPr/>
            <p:nvPr/>
          </p:nvCxnSpPr>
          <p:spPr>
            <a:xfrm flipV="1">
              <a:off x="6413719" y="2082223"/>
              <a:ext cx="576064" cy="1"/>
            </a:xfrm>
            <a:prstGeom prst="straightConnector1">
              <a:avLst/>
            </a:prstGeom>
            <a:ln w="635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Прямая со стрелкой 124"/>
            <p:cNvCxnSpPr/>
            <p:nvPr/>
          </p:nvCxnSpPr>
          <p:spPr>
            <a:xfrm flipV="1">
              <a:off x="6413719" y="2700031"/>
              <a:ext cx="576064" cy="1"/>
            </a:xfrm>
            <a:prstGeom prst="straightConnector1">
              <a:avLst/>
            </a:prstGeom>
            <a:ln w="635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Трапеция 73"/>
            <p:cNvSpPr/>
            <p:nvPr/>
          </p:nvSpPr>
          <p:spPr>
            <a:xfrm rot="5400000">
              <a:off x="5848611" y="3044898"/>
              <a:ext cx="611972" cy="539027"/>
            </a:xfrm>
            <a:prstGeom prst="trapezoi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5863389" y="3095441"/>
              <a:ext cx="57606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2:1</a:t>
              </a:r>
              <a:endParaRPr lang="ru-RU" dirty="0"/>
            </a:p>
          </p:txBody>
        </p:sp>
        <p:cxnSp>
          <p:nvCxnSpPr>
            <p:cNvPr id="78" name="Прямая со стрелкой 77"/>
            <p:cNvCxnSpPr/>
            <p:nvPr/>
          </p:nvCxnSpPr>
          <p:spPr>
            <a:xfrm flipH="1" flipV="1">
              <a:off x="6219532" y="2922316"/>
              <a:ext cx="95723" cy="87176"/>
            </a:xfrm>
            <a:prstGeom prst="straightConnector1">
              <a:avLst/>
            </a:prstGeom>
            <a:ln w="19050">
              <a:solidFill>
                <a:srgbClr val="002060"/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Прямая соединительная линия 78"/>
            <p:cNvCxnSpPr/>
            <p:nvPr/>
          </p:nvCxnSpPr>
          <p:spPr>
            <a:xfrm flipH="1" flipV="1">
              <a:off x="6311408" y="3006808"/>
              <a:ext cx="240202" cy="1068"/>
            </a:xfrm>
            <a:prstGeom prst="line">
              <a:avLst/>
            </a:prstGeom>
            <a:ln w="19050">
              <a:solidFill>
                <a:srgbClr val="002060"/>
              </a:solidFill>
              <a:tailEnd type="non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Прямая со стрелкой 85"/>
            <p:cNvCxnSpPr/>
            <p:nvPr/>
          </p:nvCxnSpPr>
          <p:spPr>
            <a:xfrm flipH="1" flipV="1">
              <a:off x="6219532" y="3541250"/>
              <a:ext cx="95723" cy="87176"/>
            </a:xfrm>
            <a:prstGeom prst="straightConnector1">
              <a:avLst/>
            </a:prstGeom>
            <a:ln w="19050">
              <a:solidFill>
                <a:srgbClr val="002060"/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Прямая соединительная линия 90"/>
            <p:cNvCxnSpPr/>
            <p:nvPr/>
          </p:nvCxnSpPr>
          <p:spPr>
            <a:xfrm flipH="1" flipV="1">
              <a:off x="6311408" y="3625742"/>
              <a:ext cx="240202" cy="1068"/>
            </a:xfrm>
            <a:prstGeom prst="line">
              <a:avLst/>
            </a:prstGeom>
            <a:ln w="19050">
              <a:solidFill>
                <a:srgbClr val="002060"/>
              </a:solidFill>
              <a:tailEnd type="non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Прямая со стрелкой 93"/>
            <p:cNvCxnSpPr/>
            <p:nvPr/>
          </p:nvCxnSpPr>
          <p:spPr>
            <a:xfrm flipV="1">
              <a:off x="5520609" y="2944064"/>
              <a:ext cx="11678" cy="1729055"/>
            </a:xfrm>
            <a:prstGeom prst="straightConnector1">
              <a:avLst/>
            </a:prstGeom>
            <a:ln w="50800">
              <a:solidFill>
                <a:srgbClr val="00206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Прямая со стрелкой 94"/>
            <p:cNvCxnSpPr/>
            <p:nvPr/>
          </p:nvCxnSpPr>
          <p:spPr>
            <a:xfrm>
              <a:off x="5642656" y="3469950"/>
              <a:ext cx="219163" cy="3261"/>
            </a:xfrm>
            <a:prstGeom prst="straightConnector1">
              <a:avLst/>
            </a:prstGeom>
            <a:ln w="5080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Прямая со стрелкой 95"/>
            <p:cNvCxnSpPr/>
            <p:nvPr/>
          </p:nvCxnSpPr>
          <p:spPr>
            <a:xfrm>
              <a:off x="5079186" y="4673119"/>
              <a:ext cx="464657" cy="6319"/>
            </a:xfrm>
            <a:prstGeom prst="straightConnector1">
              <a:avLst/>
            </a:prstGeom>
            <a:ln w="50800">
              <a:solidFill>
                <a:srgbClr val="00206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Прямая со стрелкой 97"/>
            <p:cNvCxnSpPr/>
            <p:nvPr/>
          </p:nvCxnSpPr>
          <p:spPr>
            <a:xfrm flipV="1">
              <a:off x="1391027" y="3187733"/>
              <a:ext cx="576064" cy="1"/>
            </a:xfrm>
            <a:prstGeom prst="straightConnector1">
              <a:avLst/>
            </a:prstGeom>
            <a:ln w="635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Прямая со стрелкой 99"/>
            <p:cNvCxnSpPr/>
            <p:nvPr/>
          </p:nvCxnSpPr>
          <p:spPr>
            <a:xfrm flipV="1">
              <a:off x="1607053" y="3409280"/>
              <a:ext cx="350802" cy="1"/>
            </a:xfrm>
            <a:prstGeom prst="straightConnector1">
              <a:avLst/>
            </a:prstGeom>
            <a:ln w="3175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Прямая со стрелкой 105"/>
            <p:cNvCxnSpPr/>
            <p:nvPr/>
          </p:nvCxnSpPr>
          <p:spPr>
            <a:xfrm flipV="1">
              <a:off x="6413719" y="3299846"/>
              <a:ext cx="576064" cy="1"/>
            </a:xfrm>
            <a:prstGeom prst="straightConnector1">
              <a:avLst/>
            </a:prstGeom>
            <a:ln w="635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1951749" y="1825172"/>
              <a:ext cx="1546238" cy="523220"/>
            </a:xfrm>
            <a:prstGeom prst="rect">
              <a:avLst/>
            </a:prstGeom>
            <a:solidFill>
              <a:srgbClr val="00B0F0">
                <a:alpha val="49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Канал 1</a:t>
              </a:r>
              <a:endParaRPr lang="ru-RU" sz="800" dirty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1951749" y="2422935"/>
              <a:ext cx="1546238" cy="523220"/>
            </a:xfrm>
            <a:prstGeom prst="rect">
              <a:avLst/>
            </a:prstGeom>
            <a:solidFill>
              <a:srgbClr val="00B0F0">
                <a:alpha val="49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Канал 2</a:t>
              </a:r>
              <a:endParaRPr lang="ru-RU" sz="800" dirty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1951749" y="3020699"/>
              <a:ext cx="1546238" cy="523220"/>
            </a:xfrm>
            <a:prstGeom prst="rect">
              <a:avLst/>
            </a:prstGeom>
            <a:solidFill>
              <a:srgbClr val="00B0F0">
                <a:alpha val="49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Канал 3</a:t>
              </a:r>
              <a:endParaRPr lang="ru-RU" sz="800" dirty="0">
                <a:solidFill>
                  <a:srgbClr val="002060"/>
                </a:solidFill>
                <a:latin typeface="+mj-lt"/>
              </a:endParaRPr>
            </a:p>
          </p:txBody>
        </p:sp>
        <p:cxnSp>
          <p:nvCxnSpPr>
            <p:cNvPr id="115" name="Прямая со стрелкой 114"/>
            <p:cNvCxnSpPr/>
            <p:nvPr/>
          </p:nvCxnSpPr>
          <p:spPr>
            <a:xfrm>
              <a:off x="3505200" y="2042314"/>
              <a:ext cx="2355049" cy="12641"/>
            </a:xfrm>
            <a:prstGeom prst="straightConnector1">
              <a:avLst/>
            </a:prstGeom>
            <a:ln w="635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Прямая со стрелкой 116"/>
            <p:cNvCxnSpPr/>
            <p:nvPr/>
          </p:nvCxnSpPr>
          <p:spPr>
            <a:xfrm>
              <a:off x="3505200" y="3211001"/>
              <a:ext cx="2355049" cy="12641"/>
            </a:xfrm>
            <a:prstGeom prst="straightConnector1">
              <a:avLst/>
            </a:prstGeom>
            <a:ln w="635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Прямая со стрелкой 117"/>
            <p:cNvCxnSpPr/>
            <p:nvPr/>
          </p:nvCxnSpPr>
          <p:spPr>
            <a:xfrm>
              <a:off x="3818373" y="5088234"/>
              <a:ext cx="527015" cy="6848"/>
            </a:xfrm>
            <a:prstGeom prst="straightConnector1">
              <a:avLst/>
            </a:prstGeom>
            <a:ln w="5080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68119178"/>
      </p:ext>
    </p:extLst>
  </p:cSld>
  <p:clrMapOvr>
    <a:masterClrMapping/>
  </p:clrMapOvr>
  <p:transition spd="med" advTm="38868">
    <p:zoom/>
  </p:transition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2"/>
        <p14:stopEvt time="37718" objId="2"/>
      </p14:showEvtLst>
    </p:ext>
  </p:extLs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7"/>
          <p:cNvSpPr>
            <a:spLocks noGrp="1" noChangeArrowheads="1"/>
          </p:cNvSpPr>
          <p:nvPr>
            <p:ph type="title"/>
          </p:nvPr>
        </p:nvSpPr>
        <p:spPr>
          <a:xfrm>
            <a:off x="1" y="214290"/>
            <a:ext cx="9119172" cy="8382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>
                <a:solidFill>
                  <a:srgbClr val="0033CC"/>
                </a:solidFill>
                <a:cs typeface="Arial" pitchFamily="34" charset="0"/>
              </a:rPr>
              <a:t>Отказоустойчивые </a:t>
            </a:r>
            <a:r>
              <a:rPr lang="en-US" sz="4000" b="1" dirty="0">
                <a:solidFill>
                  <a:srgbClr val="0033CC"/>
                </a:solidFill>
                <a:cs typeface="Arial" pitchFamily="34" charset="0"/>
              </a:rPr>
              <a:t>CC-</a:t>
            </a:r>
            <a:r>
              <a:rPr lang="ru-RU" sz="4000" b="1" dirty="0">
                <a:solidFill>
                  <a:srgbClr val="0033CC"/>
                </a:solidFill>
                <a:cs typeface="Arial" pitchFamily="34" charset="0"/>
              </a:rPr>
              <a:t>схемы (1)</a:t>
            </a:r>
            <a:endParaRPr lang="en-GB" sz="4000" b="1" dirty="0">
              <a:solidFill>
                <a:srgbClr val="0033CC"/>
              </a:solidFill>
              <a:cs typeface="Arial" pitchFamily="34" charset="0"/>
            </a:endParaRPr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>
          <a:xfrm>
            <a:off x="0" y="6380435"/>
            <a:ext cx="9144000" cy="288925"/>
          </a:xfrm>
        </p:spPr>
        <p:txBody>
          <a:bodyPr/>
          <a:lstStyle/>
          <a:p>
            <a:pPr algn="l">
              <a:defRPr/>
            </a:pPr>
            <a:r>
              <a:rPr lang="en-US" sz="2000" dirty="0" smtClean="0">
                <a:solidFill>
                  <a:srgbClr val="0033CC"/>
                </a:solidFill>
                <a:latin typeface="+mn-lt"/>
              </a:rPr>
              <a:t>           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ФИЦ ИУ РАН</a:t>
            </a:r>
            <a:r>
              <a:rPr lang="en-US" sz="2000" dirty="0" smtClean="0">
                <a:solidFill>
                  <a:srgbClr val="0033CC"/>
                </a:solidFill>
                <a:latin typeface="Arial" pitchFamily="34" charset="0"/>
              </a:rPr>
              <a:t>		  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МММЭК-2022                              1</a:t>
            </a:r>
            <a:r>
              <a:rPr lang="en-US" sz="2000" dirty="0" smtClean="0">
                <a:solidFill>
                  <a:srgbClr val="0033CC"/>
                </a:solidFill>
                <a:latin typeface="Arial" pitchFamily="34" charset="0"/>
              </a:rPr>
              <a:t>9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 из 23</a:t>
            </a:r>
            <a:endParaRPr lang="en-US" sz="2000" dirty="0">
              <a:solidFill>
                <a:srgbClr val="0033CC"/>
              </a:solidFill>
              <a:latin typeface="Arial" pitchFamily="34" charset="0"/>
            </a:endParaRPr>
          </a:p>
        </p:txBody>
      </p:sp>
      <p:sp>
        <p:nvSpPr>
          <p:cNvPr id="38" name="Rectangle 8"/>
          <p:cNvSpPr txBox="1">
            <a:spLocks noChangeArrowheads="1"/>
          </p:cNvSpPr>
          <p:nvPr/>
        </p:nvSpPr>
        <p:spPr bwMode="auto">
          <a:xfrm>
            <a:off x="1259632" y="1068514"/>
            <a:ext cx="6768752" cy="1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000" indent="0" algn="ctr">
              <a:spcBef>
                <a:spcPts val="600"/>
              </a:spcBef>
              <a:buFont typeface="Wingdings 2" pitchFamily="18" charset="2"/>
              <a:buNone/>
            </a:pPr>
            <a:r>
              <a:rPr lang="ru-RU" b="1" i="1" dirty="0" smtClean="0">
                <a:solidFill>
                  <a:srgbClr val="000099"/>
                </a:solidFill>
                <a:latin typeface="+mj-lt"/>
              </a:rPr>
              <a:t>Простая схема дублирования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07504" y="5088672"/>
            <a:ext cx="8928992" cy="954107"/>
          </a:xfrm>
          <a:prstGeom prst="rect">
            <a:avLst/>
          </a:prstGeom>
          <a:solidFill>
            <a:srgbClr val="33CC33"/>
          </a:solidFill>
          <a:ln w="38100">
            <a:solidFill>
              <a:srgbClr val="0033CC"/>
            </a:solidFill>
          </a:ln>
          <a:effectLst>
            <a:outerShdw blurRad="50800" dist="203200" dir="28200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  <a:spcAft>
                <a:spcPts val="300"/>
              </a:spcAft>
            </a:pPr>
            <a:r>
              <a:rPr lang="ru-RU" sz="2800" b="1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Парирует отказ любого канала на основе сравнения информационных и индикаторных сигналов</a:t>
            </a:r>
          </a:p>
        </p:txBody>
      </p:sp>
      <p:grpSp>
        <p:nvGrpSpPr>
          <p:cNvPr id="54" name="Группа 53"/>
          <p:cNvGrpSpPr/>
          <p:nvPr/>
        </p:nvGrpSpPr>
        <p:grpSpPr>
          <a:xfrm>
            <a:off x="508170" y="1763646"/>
            <a:ext cx="8102834" cy="3167825"/>
            <a:chOff x="357598" y="1763646"/>
            <a:chExt cx="8102834" cy="3167825"/>
          </a:xfrm>
        </p:grpSpPr>
        <p:sp>
          <p:nvSpPr>
            <p:cNvPr id="2" name="TextBox 1"/>
            <p:cNvSpPr txBox="1"/>
            <p:nvPr/>
          </p:nvSpPr>
          <p:spPr>
            <a:xfrm>
              <a:off x="1259632" y="1763646"/>
              <a:ext cx="1368152" cy="954107"/>
            </a:xfrm>
            <a:prstGeom prst="rect">
              <a:avLst/>
            </a:prstGeom>
            <a:solidFill>
              <a:srgbClr val="00B0F0">
                <a:alpha val="49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Канал 1.1</a:t>
              </a:r>
              <a:endParaRPr lang="ru-RU" sz="2800" dirty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259632" y="2923634"/>
              <a:ext cx="1368152" cy="954107"/>
            </a:xfrm>
            <a:prstGeom prst="rect">
              <a:avLst/>
            </a:prstGeom>
            <a:solidFill>
              <a:srgbClr val="00B0F0">
                <a:alpha val="49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Канал 1.2</a:t>
              </a:r>
              <a:endParaRPr lang="ru-RU" sz="2800" dirty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203848" y="1815637"/>
              <a:ext cx="1008112" cy="2000548"/>
            </a:xfrm>
            <a:prstGeom prst="rect">
              <a:avLst/>
            </a:prstGeom>
            <a:solidFill>
              <a:srgbClr val="FFC000">
                <a:alpha val="49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lIns="0" rIns="0" rtlCol="0">
              <a:spAutoFit/>
            </a:bodyPr>
            <a:lstStyle/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endParaRPr lang="ru-RU" sz="2800" dirty="0" smtClean="0">
                <a:solidFill>
                  <a:srgbClr val="002060"/>
                </a:solidFill>
                <a:latin typeface="+mj-lt"/>
              </a:endParaRPr>
            </a:p>
            <a:p>
              <a:pPr algn="ctr">
                <a:spcBef>
                  <a:spcPts val="1800"/>
                </a:spcBef>
                <a:spcAft>
                  <a:spcPts val="1800"/>
                </a:spcAft>
              </a:pP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1-из-2</a:t>
              </a:r>
              <a:endParaRPr lang="ru-RU" sz="2800" dirty="0">
                <a:solidFill>
                  <a:srgbClr val="002060"/>
                </a:solidFill>
                <a:latin typeface="+mj-lt"/>
              </a:endParaRPr>
            </a:p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endParaRPr lang="ru-RU" sz="2800" dirty="0" smtClean="0">
                <a:solidFill>
                  <a:srgbClr val="002060"/>
                </a:solidFill>
                <a:latin typeface="+mj-lt"/>
              </a:endParaRPr>
            </a:p>
          </p:txBody>
        </p:sp>
        <p:cxnSp>
          <p:nvCxnSpPr>
            <p:cNvPr id="4" name="Прямая со стрелкой 3"/>
            <p:cNvCxnSpPr>
              <a:stCxn id="2" idx="3"/>
            </p:cNvCxnSpPr>
            <p:nvPr/>
          </p:nvCxnSpPr>
          <p:spPr>
            <a:xfrm flipV="1">
              <a:off x="2627784" y="2240699"/>
              <a:ext cx="576064" cy="1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 flipV="1">
              <a:off x="2627784" y="3451631"/>
              <a:ext cx="576064" cy="1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 flipV="1">
              <a:off x="4236794" y="2862196"/>
              <a:ext cx="335206" cy="3948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 flipV="1">
              <a:off x="683568" y="2240699"/>
              <a:ext cx="576064" cy="1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 flipV="1">
              <a:off x="683568" y="3451631"/>
              <a:ext cx="576064" cy="1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5148064" y="1763646"/>
              <a:ext cx="1368152" cy="954107"/>
            </a:xfrm>
            <a:prstGeom prst="rect">
              <a:avLst/>
            </a:prstGeom>
            <a:solidFill>
              <a:srgbClr val="7030A0">
                <a:alpha val="27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Канал 2.1</a:t>
              </a:r>
              <a:endParaRPr lang="ru-RU" sz="2800" dirty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148064" y="2923634"/>
              <a:ext cx="1368152" cy="954107"/>
            </a:xfrm>
            <a:prstGeom prst="rect">
              <a:avLst/>
            </a:prstGeom>
            <a:solidFill>
              <a:srgbClr val="7030A0">
                <a:alpha val="27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Канал 2.2</a:t>
              </a:r>
              <a:endParaRPr lang="ru-RU" sz="2800" dirty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092280" y="1815637"/>
              <a:ext cx="1008112" cy="2000548"/>
            </a:xfrm>
            <a:prstGeom prst="rect">
              <a:avLst/>
            </a:prstGeom>
            <a:solidFill>
              <a:srgbClr val="FFC000">
                <a:alpha val="49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lIns="0" rIns="0" rtlCol="0">
              <a:spAutoFit/>
            </a:bodyPr>
            <a:lstStyle/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endParaRPr lang="ru-RU" sz="2800" dirty="0" smtClean="0">
                <a:solidFill>
                  <a:srgbClr val="002060"/>
                </a:solidFill>
                <a:latin typeface="+mj-lt"/>
              </a:endParaRPr>
            </a:p>
            <a:p>
              <a:pPr algn="ctr">
                <a:spcBef>
                  <a:spcPts val="1800"/>
                </a:spcBef>
                <a:spcAft>
                  <a:spcPts val="1800"/>
                </a:spcAft>
              </a:pP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1-из-2</a:t>
              </a:r>
              <a:endParaRPr lang="ru-RU" sz="2800" dirty="0">
                <a:solidFill>
                  <a:srgbClr val="002060"/>
                </a:solidFill>
                <a:latin typeface="+mj-lt"/>
              </a:endParaRPr>
            </a:p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endParaRPr lang="ru-RU" sz="2800" dirty="0" smtClean="0">
                <a:solidFill>
                  <a:srgbClr val="002060"/>
                </a:solidFill>
                <a:latin typeface="+mj-lt"/>
              </a:endParaRPr>
            </a:p>
          </p:txBody>
        </p:sp>
        <p:cxnSp>
          <p:nvCxnSpPr>
            <p:cNvPr id="25" name="Прямая со стрелкой 24"/>
            <p:cNvCxnSpPr>
              <a:stCxn id="21" idx="3"/>
            </p:cNvCxnSpPr>
            <p:nvPr/>
          </p:nvCxnSpPr>
          <p:spPr>
            <a:xfrm flipV="1">
              <a:off x="6516216" y="2240699"/>
              <a:ext cx="576064" cy="1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 стрелкой 25"/>
            <p:cNvCxnSpPr/>
            <p:nvPr/>
          </p:nvCxnSpPr>
          <p:spPr>
            <a:xfrm flipV="1">
              <a:off x="6516216" y="3451631"/>
              <a:ext cx="576064" cy="1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 стрелкой 27"/>
            <p:cNvCxnSpPr/>
            <p:nvPr/>
          </p:nvCxnSpPr>
          <p:spPr>
            <a:xfrm flipV="1">
              <a:off x="8125226" y="2862196"/>
              <a:ext cx="335206" cy="3948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 стрелкой 28"/>
            <p:cNvCxnSpPr/>
            <p:nvPr/>
          </p:nvCxnSpPr>
          <p:spPr>
            <a:xfrm flipV="1">
              <a:off x="4572000" y="2240699"/>
              <a:ext cx="576064" cy="1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 стрелкой 29"/>
            <p:cNvCxnSpPr/>
            <p:nvPr/>
          </p:nvCxnSpPr>
          <p:spPr>
            <a:xfrm flipV="1">
              <a:off x="4572000" y="3451631"/>
              <a:ext cx="576064" cy="1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flipH="1">
              <a:off x="4559587" y="2240699"/>
              <a:ext cx="12413" cy="1210932"/>
            </a:xfrm>
            <a:prstGeom prst="line">
              <a:avLst/>
            </a:prstGeom>
            <a:ln w="508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 стрелкой 33"/>
            <p:cNvCxnSpPr/>
            <p:nvPr/>
          </p:nvCxnSpPr>
          <p:spPr>
            <a:xfrm flipV="1">
              <a:off x="357598" y="2923634"/>
              <a:ext cx="335206" cy="3948"/>
            </a:xfrm>
            <a:prstGeom prst="straightConnector1">
              <a:avLst/>
            </a:prstGeom>
            <a:ln w="508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 flipH="1">
              <a:off x="683568" y="2240699"/>
              <a:ext cx="9236" cy="1210932"/>
            </a:xfrm>
            <a:prstGeom prst="line">
              <a:avLst/>
            </a:prstGeom>
            <a:ln w="508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683568" y="4408251"/>
              <a:ext cx="7272808" cy="523220"/>
            </a:xfrm>
            <a:prstGeom prst="rect">
              <a:avLst/>
            </a:prstGeom>
            <a:solidFill>
              <a:srgbClr val="FFC000">
                <a:alpha val="49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lIns="0" rIns="0" rtlCol="0">
              <a:spAutoFit/>
            </a:bodyPr>
            <a:lstStyle/>
            <a:p>
              <a:pPr algn="ctr">
                <a:spcBef>
                  <a:spcPts val="1800"/>
                </a:spcBef>
                <a:spcAft>
                  <a:spcPts val="1800"/>
                </a:spcAft>
              </a:pP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Схема управления</a:t>
              </a:r>
              <a:endParaRPr lang="ru-RU" sz="2800" dirty="0">
                <a:solidFill>
                  <a:srgbClr val="002060"/>
                </a:solidFill>
                <a:latin typeface="+mj-lt"/>
              </a:endParaRPr>
            </a:p>
          </p:txBody>
        </p:sp>
        <p:cxnSp>
          <p:nvCxnSpPr>
            <p:cNvPr id="36" name="Прямая со стрелкой 35"/>
            <p:cNvCxnSpPr/>
            <p:nvPr/>
          </p:nvCxnSpPr>
          <p:spPr>
            <a:xfrm flipV="1">
              <a:off x="3491880" y="3816185"/>
              <a:ext cx="0" cy="585488"/>
            </a:xfrm>
            <a:prstGeom prst="straightConnector1">
              <a:avLst/>
            </a:prstGeom>
            <a:ln w="5080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 стрелкой 36"/>
            <p:cNvCxnSpPr/>
            <p:nvPr/>
          </p:nvCxnSpPr>
          <p:spPr>
            <a:xfrm flipV="1">
              <a:off x="4773137" y="2487536"/>
              <a:ext cx="20532" cy="1914137"/>
            </a:xfrm>
            <a:prstGeom prst="straightConnector1">
              <a:avLst/>
            </a:prstGeom>
            <a:ln w="50800">
              <a:solidFill>
                <a:srgbClr val="00206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 стрелкой 38"/>
            <p:cNvCxnSpPr/>
            <p:nvPr/>
          </p:nvCxnSpPr>
          <p:spPr>
            <a:xfrm>
              <a:off x="3851920" y="3816185"/>
              <a:ext cx="0" cy="585488"/>
            </a:xfrm>
            <a:prstGeom prst="straightConnector1">
              <a:avLst/>
            </a:prstGeom>
            <a:ln w="5080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 стрелкой 39"/>
            <p:cNvCxnSpPr/>
            <p:nvPr/>
          </p:nvCxnSpPr>
          <p:spPr>
            <a:xfrm flipV="1">
              <a:off x="7380312" y="3816185"/>
              <a:ext cx="0" cy="585488"/>
            </a:xfrm>
            <a:prstGeom prst="straightConnector1">
              <a:avLst/>
            </a:prstGeom>
            <a:ln w="5080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 стрелкой 40"/>
            <p:cNvCxnSpPr/>
            <p:nvPr/>
          </p:nvCxnSpPr>
          <p:spPr>
            <a:xfrm>
              <a:off x="7740352" y="3816185"/>
              <a:ext cx="0" cy="585488"/>
            </a:xfrm>
            <a:prstGeom prst="straightConnector1">
              <a:avLst/>
            </a:prstGeom>
            <a:ln w="5080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 стрелкой 43"/>
            <p:cNvCxnSpPr/>
            <p:nvPr/>
          </p:nvCxnSpPr>
          <p:spPr>
            <a:xfrm flipV="1">
              <a:off x="4788026" y="2508675"/>
              <a:ext cx="350802" cy="1"/>
            </a:xfrm>
            <a:prstGeom prst="straightConnector1">
              <a:avLst/>
            </a:prstGeom>
            <a:ln w="5080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 стрелкой 47"/>
            <p:cNvCxnSpPr/>
            <p:nvPr/>
          </p:nvCxnSpPr>
          <p:spPr>
            <a:xfrm flipV="1">
              <a:off x="4788026" y="3673178"/>
              <a:ext cx="350802" cy="1"/>
            </a:xfrm>
            <a:prstGeom prst="straightConnector1">
              <a:avLst/>
            </a:prstGeom>
            <a:ln w="5080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 стрелкой 48"/>
            <p:cNvCxnSpPr/>
            <p:nvPr/>
          </p:nvCxnSpPr>
          <p:spPr>
            <a:xfrm flipV="1">
              <a:off x="884705" y="2487536"/>
              <a:ext cx="20532" cy="1914137"/>
            </a:xfrm>
            <a:prstGeom prst="straightConnector1">
              <a:avLst/>
            </a:prstGeom>
            <a:ln w="50800">
              <a:solidFill>
                <a:srgbClr val="00206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 стрелкой 49"/>
            <p:cNvCxnSpPr/>
            <p:nvPr/>
          </p:nvCxnSpPr>
          <p:spPr>
            <a:xfrm flipV="1">
              <a:off x="899594" y="2508675"/>
              <a:ext cx="350802" cy="1"/>
            </a:xfrm>
            <a:prstGeom prst="straightConnector1">
              <a:avLst/>
            </a:prstGeom>
            <a:ln w="5080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 стрелкой 50"/>
            <p:cNvCxnSpPr/>
            <p:nvPr/>
          </p:nvCxnSpPr>
          <p:spPr>
            <a:xfrm flipV="1">
              <a:off x="899594" y="3673178"/>
              <a:ext cx="350802" cy="1"/>
            </a:xfrm>
            <a:prstGeom prst="straightConnector1">
              <a:avLst/>
            </a:prstGeom>
            <a:ln w="5080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 стрелкой 52"/>
            <p:cNvCxnSpPr/>
            <p:nvPr/>
          </p:nvCxnSpPr>
          <p:spPr>
            <a:xfrm>
              <a:off x="357598" y="4509120"/>
              <a:ext cx="32597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 стрелкой 54"/>
            <p:cNvCxnSpPr/>
            <p:nvPr/>
          </p:nvCxnSpPr>
          <p:spPr>
            <a:xfrm flipH="1">
              <a:off x="357598" y="4725144"/>
              <a:ext cx="32597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Прямая со стрелкой 55"/>
            <p:cNvCxnSpPr/>
            <p:nvPr/>
          </p:nvCxnSpPr>
          <p:spPr>
            <a:xfrm>
              <a:off x="7962241" y="4509120"/>
              <a:ext cx="32597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Прямая со стрелкой 56"/>
            <p:cNvCxnSpPr/>
            <p:nvPr/>
          </p:nvCxnSpPr>
          <p:spPr>
            <a:xfrm flipH="1">
              <a:off x="7962241" y="4725144"/>
              <a:ext cx="32597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73780298"/>
      </p:ext>
    </p:extLst>
  </p:cSld>
  <p:clrMapOvr>
    <a:masterClrMapping/>
  </p:clrMapOvr>
  <p:transition spd="med" advTm="38868">
    <p:zoom/>
  </p:transition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2"/>
        <p14:stopEvt time="37718" objId="2"/>
      </p14:showEvtLst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4056063" y="1371600"/>
            <a:ext cx="3825875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85763" indent="-385763">
              <a:lnSpc>
                <a:spcPct val="87000"/>
              </a:lnSpc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l"/>
            </a:pPr>
            <a:endParaRPr lang="de-DE">
              <a:latin typeface="Arial" charset="0"/>
            </a:endParaRPr>
          </a:p>
        </p:txBody>
      </p:sp>
      <p:sp>
        <p:nvSpPr>
          <p:cNvPr id="13316" name="Rectangle 7"/>
          <p:cNvSpPr>
            <a:spLocks noGrp="1" noChangeArrowheads="1"/>
          </p:cNvSpPr>
          <p:nvPr>
            <p:ph type="title"/>
          </p:nvPr>
        </p:nvSpPr>
        <p:spPr>
          <a:xfrm>
            <a:off x="285720" y="214290"/>
            <a:ext cx="8686800" cy="8382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0033CC"/>
                </a:solidFill>
                <a:cs typeface="Arial" pitchFamily="34" charset="0"/>
              </a:rPr>
              <a:t>Содержание</a:t>
            </a:r>
            <a:endParaRPr lang="en-GB" sz="4000" b="1" dirty="0" smtClean="0">
              <a:solidFill>
                <a:srgbClr val="0033CC"/>
              </a:solidFill>
              <a:cs typeface="Arial" pitchFamily="34" charset="0"/>
            </a:endParaRPr>
          </a:p>
        </p:txBody>
      </p:sp>
      <p:sp>
        <p:nvSpPr>
          <p:cNvPr id="13315" name="Rectangle 8"/>
          <p:cNvSpPr>
            <a:spLocks noGrp="1" noChangeArrowheads="1"/>
          </p:cNvSpPr>
          <p:nvPr>
            <p:ph idx="1"/>
          </p:nvPr>
        </p:nvSpPr>
        <p:spPr>
          <a:xfrm>
            <a:off x="642938" y="1196752"/>
            <a:ext cx="8153400" cy="4661123"/>
          </a:xfrm>
        </p:spPr>
        <p:txBody>
          <a:bodyPr>
            <a:normAutofit lnSpcReduction="10000"/>
          </a:bodyPr>
          <a:lstStyle/>
          <a:p>
            <a:pPr marL="548640" indent="-411480" eaLnBrk="1" fontAlgn="auto" hangingPunct="1">
              <a:spcBef>
                <a:spcPts val="536"/>
              </a:spcBef>
              <a:spcAft>
                <a:spcPct val="1000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b="1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Типы неисправностей</a:t>
            </a:r>
          </a:p>
          <a:p>
            <a:pPr marL="548640" indent="-411480" eaLnBrk="1" fontAlgn="auto" hangingPunct="1">
              <a:spcBef>
                <a:spcPts val="536"/>
              </a:spcBef>
              <a:spcAft>
                <a:spcPct val="1000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b="1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Что такое «самосинхронные схемы» (СС-схемы)</a:t>
            </a:r>
            <a:r>
              <a:rPr lang="en-US" b="1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?</a:t>
            </a:r>
            <a:endParaRPr lang="ru-RU" b="1" dirty="0" smtClean="0">
              <a:solidFill>
                <a:srgbClr val="000099"/>
              </a:solidFill>
              <a:latin typeface="+mj-lt"/>
              <a:cs typeface="Arial" pitchFamily="34" charset="0"/>
            </a:endParaRPr>
          </a:p>
          <a:p>
            <a:pPr marL="548640" indent="-411480" eaLnBrk="1" fontAlgn="auto" hangingPunct="1">
              <a:spcBef>
                <a:spcPts val="536"/>
              </a:spcBef>
              <a:spcAft>
                <a:spcPct val="1000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b="1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Свойства СС-схем</a:t>
            </a:r>
          </a:p>
          <a:p>
            <a:pPr marL="548640" indent="-411480" eaLnBrk="1" fontAlgn="auto" hangingPunct="1">
              <a:spcBef>
                <a:spcPts val="536"/>
              </a:spcBef>
              <a:spcAft>
                <a:spcPct val="1000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b="1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Отказоустойчивые варианты синхронных и СС-схем</a:t>
            </a:r>
          </a:p>
          <a:p>
            <a:pPr marL="548640" indent="-411480" eaLnBrk="1" fontAlgn="auto" hangingPunct="1">
              <a:spcBef>
                <a:spcPts val="536"/>
              </a:spcBef>
              <a:spcAft>
                <a:spcPct val="1000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b="1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Сравнение отказоустойчивых синхронных и СС-схем</a:t>
            </a:r>
            <a:endParaRPr lang="en-US" b="1" dirty="0" smtClean="0">
              <a:solidFill>
                <a:srgbClr val="000099"/>
              </a:solidFill>
              <a:latin typeface="+mj-lt"/>
              <a:cs typeface="Arial" pitchFamily="34" charset="0"/>
            </a:endParaRPr>
          </a:p>
          <a:p>
            <a:pPr marL="548640" indent="-411480" eaLnBrk="1" fontAlgn="auto" hangingPunct="1">
              <a:spcBef>
                <a:spcPts val="536"/>
              </a:spcBef>
              <a:spcAft>
                <a:spcPct val="1000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b="1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Заключение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en-GB" dirty="0" smtClean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>
          <a:xfrm>
            <a:off x="0" y="6380435"/>
            <a:ext cx="9144000" cy="288925"/>
          </a:xfrm>
        </p:spPr>
        <p:txBody>
          <a:bodyPr/>
          <a:lstStyle/>
          <a:p>
            <a:pPr algn="l">
              <a:defRPr/>
            </a:pPr>
            <a:r>
              <a:rPr lang="en-US" sz="2000" dirty="0" smtClean="0">
                <a:solidFill>
                  <a:srgbClr val="0033CC"/>
                </a:solidFill>
                <a:latin typeface="+mn-lt"/>
              </a:rPr>
              <a:t>           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ФИЦ ИУ РАН</a:t>
            </a:r>
            <a:r>
              <a:rPr lang="en-US" sz="2000" dirty="0" smtClean="0">
                <a:solidFill>
                  <a:srgbClr val="0033CC"/>
                </a:solidFill>
                <a:latin typeface="Arial" pitchFamily="34" charset="0"/>
              </a:rPr>
              <a:t>		  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МММЭК-2022                                </a:t>
            </a:r>
            <a:r>
              <a:rPr lang="en-US" sz="2000" dirty="0" smtClean="0">
                <a:solidFill>
                  <a:srgbClr val="0033CC"/>
                </a:solidFill>
                <a:latin typeface="Arial" pitchFamily="34" charset="0"/>
              </a:rPr>
              <a:t>2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 из 23</a:t>
            </a:r>
            <a:endParaRPr lang="en-US" sz="2000" dirty="0">
              <a:solidFill>
                <a:srgbClr val="0033CC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 spd="med" advTm="10768">
    <p:zoom/>
  </p:transition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2"/>
        <p14:stopEvt time="9656" objId="2"/>
      </p14:showEvtLst>
    </p:ext>
  </p:extLs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7"/>
          <p:cNvSpPr>
            <a:spLocks noGrp="1" noChangeArrowheads="1"/>
          </p:cNvSpPr>
          <p:nvPr>
            <p:ph type="title"/>
          </p:nvPr>
        </p:nvSpPr>
        <p:spPr>
          <a:xfrm>
            <a:off x="285720" y="214290"/>
            <a:ext cx="8686800" cy="8382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>
                <a:solidFill>
                  <a:srgbClr val="0033CC"/>
                </a:solidFill>
                <a:cs typeface="Arial" pitchFamily="34" charset="0"/>
              </a:rPr>
              <a:t>Отказоустойчивые </a:t>
            </a:r>
            <a:r>
              <a:rPr lang="en-US" sz="4000" b="1" dirty="0">
                <a:solidFill>
                  <a:srgbClr val="0033CC"/>
                </a:solidFill>
                <a:cs typeface="Arial" pitchFamily="34" charset="0"/>
              </a:rPr>
              <a:t>CC-</a:t>
            </a:r>
            <a:r>
              <a:rPr lang="ru-RU" sz="4000" b="1" dirty="0" smtClean="0">
                <a:solidFill>
                  <a:srgbClr val="0033CC"/>
                </a:solidFill>
                <a:cs typeface="Arial" pitchFamily="34" charset="0"/>
              </a:rPr>
              <a:t>схемы (</a:t>
            </a:r>
            <a:r>
              <a:rPr lang="ru-RU" sz="4000" b="1" dirty="0">
                <a:solidFill>
                  <a:srgbClr val="0033CC"/>
                </a:solidFill>
                <a:cs typeface="Arial" pitchFamily="34" charset="0"/>
              </a:rPr>
              <a:t>2</a:t>
            </a:r>
            <a:r>
              <a:rPr lang="ru-RU" sz="4000" b="1" dirty="0" smtClean="0">
                <a:solidFill>
                  <a:srgbClr val="0033CC"/>
                </a:solidFill>
                <a:cs typeface="Arial" pitchFamily="34" charset="0"/>
              </a:rPr>
              <a:t>)</a:t>
            </a:r>
            <a:endParaRPr lang="en-GB" sz="4000" b="1" dirty="0" smtClean="0">
              <a:solidFill>
                <a:srgbClr val="0033CC"/>
              </a:solidFill>
              <a:cs typeface="Arial" pitchFamily="34" charset="0"/>
            </a:endParaRPr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>
          <a:xfrm>
            <a:off x="0" y="6380435"/>
            <a:ext cx="9144000" cy="288925"/>
          </a:xfrm>
        </p:spPr>
        <p:txBody>
          <a:bodyPr/>
          <a:lstStyle/>
          <a:p>
            <a:pPr algn="l">
              <a:defRPr/>
            </a:pPr>
            <a:r>
              <a:rPr lang="en-US" sz="2000" dirty="0" smtClean="0">
                <a:solidFill>
                  <a:srgbClr val="0033CC"/>
                </a:solidFill>
                <a:latin typeface="+mn-lt"/>
              </a:rPr>
              <a:t>           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ФИЦ ИУ РАН</a:t>
            </a:r>
            <a:r>
              <a:rPr lang="en-US" sz="2000" dirty="0" smtClean="0">
                <a:solidFill>
                  <a:srgbClr val="0033CC"/>
                </a:solidFill>
                <a:latin typeface="Arial" pitchFamily="34" charset="0"/>
              </a:rPr>
              <a:t>		  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МММЭК-2022                              </a:t>
            </a:r>
            <a:r>
              <a:rPr lang="en-US" sz="2000" dirty="0" smtClean="0">
                <a:solidFill>
                  <a:srgbClr val="0033CC"/>
                </a:solidFill>
                <a:latin typeface="Arial" pitchFamily="34" charset="0"/>
              </a:rPr>
              <a:t>20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 из 23</a:t>
            </a:r>
            <a:endParaRPr lang="en-US" sz="2000" dirty="0">
              <a:solidFill>
                <a:srgbClr val="0033CC"/>
              </a:solidFill>
              <a:latin typeface="Arial" pitchFamily="34" charset="0"/>
            </a:endParaRPr>
          </a:p>
        </p:txBody>
      </p:sp>
      <p:grpSp>
        <p:nvGrpSpPr>
          <p:cNvPr id="129" name="Группа 128"/>
          <p:cNvGrpSpPr/>
          <p:nvPr/>
        </p:nvGrpSpPr>
        <p:grpSpPr>
          <a:xfrm>
            <a:off x="747946" y="2033988"/>
            <a:ext cx="7623275" cy="4121744"/>
            <a:chOff x="747946" y="2033988"/>
            <a:chExt cx="7623275" cy="4121744"/>
          </a:xfrm>
        </p:grpSpPr>
        <p:sp>
          <p:nvSpPr>
            <p:cNvPr id="127" name="Скругленный прямоугольник 126"/>
            <p:cNvSpPr/>
            <p:nvPr/>
          </p:nvSpPr>
          <p:spPr>
            <a:xfrm>
              <a:off x="1475656" y="3368733"/>
              <a:ext cx="4384593" cy="2148499"/>
            </a:xfrm>
            <a:prstGeom prst="roundRect">
              <a:avLst/>
            </a:prstGeom>
            <a:solidFill>
              <a:srgbClr val="7030A0">
                <a:alpha val="19000"/>
              </a:srgbClr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659470" y="2038408"/>
              <a:ext cx="1546238" cy="523220"/>
            </a:xfrm>
            <a:prstGeom prst="rect">
              <a:avLst/>
            </a:prstGeom>
            <a:solidFill>
              <a:srgbClr val="00B0F0">
                <a:alpha val="49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Канал 1</a:t>
              </a:r>
              <a:endParaRPr lang="ru-RU" sz="800" dirty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003069" y="2033988"/>
              <a:ext cx="1008112" cy="2000548"/>
            </a:xfrm>
            <a:prstGeom prst="rect">
              <a:avLst/>
            </a:prstGeom>
            <a:solidFill>
              <a:srgbClr val="FFC000">
                <a:alpha val="49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lIns="0" rIns="0" rtlCol="0">
              <a:spAutoFit/>
            </a:bodyPr>
            <a:lstStyle/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endParaRPr lang="ru-RU" sz="2800" dirty="0" smtClean="0">
                <a:solidFill>
                  <a:srgbClr val="002060"/>
                </a:solidFill>
                <a:latin typeface="+mj-lt"/>
              </a:endParaRPr>
            </a:p>
            <a:p>
              <a:pPr algn="ctr">
                <a:spcBef>
                  <a:spcPts val="1800"/>
                </a:spcBef>
                <a:spcAft>
                  <a:spcPts val="1800"/>
                </a:spcAft>
              </a:pP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1-из-2</a:t>
              </a:r>
              <a:endParaRPr lang="ru-RU" sz="2800" dirty="0">
                <a:solidFill>
                  <a:srgbClr val="002060"/>
                </a:solidFill>
                <a:latin typeface="+mj-lt"/>
              </a:endParaRPr>
            </a:p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endParaRPr lang="ru-RU" sz="2800" dirty="0" smtClean="0">
                <a:solidFill>
                  <a:srgbClr val="002060"/>
                </a:solidFill>
                <a:latin typeface="+mj-lt"/>
              </a:endParaRPr>
            </a:p>
          </p:txBody>
        </p:sp>
        <p:cxnSp>
          <p:nvCxnSpPr>
            <p:cNvPr id="30" name="Прямая со стрелкой 29"/>
            <p:cNvCxnSpPr/>
            <p:nvPr/>
          </p:nvCxnSpPr>
          <p:spPr>
            <a:xfrm flipV="1">
              <a:off x="3221050" y="2276360"/>
              <a:ext cx="2664033" cy="1"/>
            </a:xfrm>
            <a:prstGeom prst="straightConnector1">
              <a:avLst/>
            </a:prstGeom>
            <a:ln w="635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 стрелкой 30"/>
            <p:cNvCxnSpPr/>
            <p:nvPr/>
          </p:nvCxnSpPr>
          <p:spPr>
            <a:xfrm flipV="1">
              <a:off x="3221050" y="2935092"/>
              <a:ext cx="2639199" cy="1"/>
            </a:xfrm>
            <a:prstGeom prst="straightConnector1">
              <a:avLst/>
            </a:prstGeom>
            <a:ln w="635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 стрелкой 31"/>
            <p:cNvCxnSpPr/>
            <p:nvPr/>
          </p:nvCxnSpPr>
          <p:spPr>
            <a:xfrm flipV="1">
              <a:off x="8036015" y="3080547"/>
              <a:ext cx="335206" cy="3948"/>
            </a:xfrm>
            <a:prstGeom prst="straightConnector1">
              <a:avLst/>
            </a:prstGeom>
            <a:ln w="635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 стрелкой 32"/>
            <p:cNvCxnSpPr/>
            <p:nvPr/>
          </p:nvCxnSpPr>
          <p:spPr>
            <a:xfrm flipV="1">
              <a:off x="1098748" y="2224288"/>
              <a:ext cx="576064" cy="1"/>
            </a:xfrm>
            <a:prstGeom prst="straightConnector1">
              <a:avLst/>
            </a:prstGeom>
            <a:ln w="635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 стрелкой 33"/>
            <p:cNvCxnSpPr/>
            <p:nvPr/>
          </p:nvCxnSpPr>
          <p:spPr>
            <a:xfrm flipV="1">
              <a:off x="1098748" y="2830871"/>
              <a:ext cx="576064" cy="1"/>
            </a:xfrm>
            <a:prstGeom prst="straightConnector1">
              <a:avLst/>
            </a:prstGeom>
            <a:ln w="635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 стрелкой 43"/>
            <p:cNvCxnSpPr/>
            <p:nvPr/>
          </p:nvCxnSpPr>
          <p:spPr>
            <a:xfrm flipV="1">
              <a:off x="772778" y="3535608"/>
              <a:ext cx="335206" cy="3948"/>
            </a:xfrm>
            <a:prstGeom prst="straightConnector1">
              <a:avLst/>
            </a:prstGeom>
            <a:ln w="635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Прямая соединительная линия 44"/>
            <p:cNvCxnSpPr/>
            <p:nvPr/>
          </p:nvCxnSpPr>
          <p:spPr>
            <a:xfrm flipH="1">
              <a:off x="1071947" y="2205955"/>
              <a:ext cx="36037" cy="2718937"/>
            </a:xfrm>
            <a:prstGeom prst="line">
              <a:avLst/>
            </a:prstGeom>
            <a:ln w="635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1098748" y="5632512"/>
              <a:ext cx="6785620" cy="523220"/>
            </a:xfrm>
            <a:prstGeom prst="rect">
              <a:avLst/>
            </a:prstGeom>
            <a:solidFill>
              <a:srgbClr val="FFC000">
                <a:alpha val="49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lIns="0" rIns="0" rtlCol="0">
              <a:spAutoFit/>
            </a:bodyPr>
            <a:lstStyle/>
            <a:p>
              <a:pPr algn="ctr">
                <a:spcBef>
                  <a:spcPts val="1800"/>
                </a:spcBef>
                <a:spcAft>
                  <a:spcPts val="1800"/>
                </a:spcAft>
              </a:pP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Схема управления</a:t>
              </a:r>
              <a:endParaRPr lang="ru-RU" sz="2800" dirty="0">
                <a:solidFill>
                  <a:srgbClr val="002060"/>
                </a:solidFill>
                <a:latin typeface="+mj-lt"/>
              </a:endParaRPr>
            </a:p>
          </p:txBody>
        </p:sp>
        <p:cxnSp>
          <p:nvCxnSpPr>
            <p:cNvPr id="47" name="Прямая со стрелкой 46"/>
            <p:cNvCxnSpPr/>
            <p:nvPr/>
          </p:nvCxnSpPr>
          <p:spPr>
            <a:xfrm flipV="1">
              <a:off x="7291101" y="4034536"/>
              <a:ext cx="0" cy="1597976"/>
            </a:xfrm>
            <a:prstGeom prst="straightConnector1">
              <a:avLst/>
            </a:prstGeom>
            <a:ln w="5080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 стрелкой 48"/>
            <p:cNvCxnSpPr/>
            <p:nvPr/>
          </p:nvCxnSpPr>
          <p:spPr>
            <a:xfrm>
              <a:off x="7651141" y="4034536"/>
              <a:ext cx="0" cy="1591564"/>
            </a:xfrm>
            <a:prstGeom prst="straightConnector1">
              <a:avLst/>
            </a:prstGeom>
            <a:ln w="5080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Прямая со стрелкой 53"/>
            <p:cNvCxnSpPr/>
            <p:nvPr/>
          </p:nvCxnSpPr>
          <p:spPr>
            <a:xfrm flipV="1">
              <a:off x="1287765" y="2433236"/>
              <a:ext cx="32652" cy="3199276"/>
            </a:xfrm>
            <a:prstGeom prst="straightConnector1">
              <a:avLst/>
            </a:prstGeom>
            <a:ln w="31750">
              <a:solidFill>
                <a:srgbClr val="00206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 стрелкой 54"/>
            <p:cNvCxnSpPr/>
            <p:nvPr/>
          </p:nvCxnSpPr>
          <p:spPr>
            <a:xfrm flipV="1">
              <a:off x="1314774" y="2451273"/>
              <a:ext cx="350802" cy="1"/>
            </a:xfrm>
            <a:prstGeom prst="straightConnector1">
              <a:avLst/>
            </a:prstGeom>
            <a:ln w="3175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Прямая со стрелкой 55"/>
            <p:cNvCxnSpPr/>
            <p:nvPr/>
          </p:nvCxnSpPr>
          <p:spPr>
            <a:xfrm flipV="1">
              <a:off x="1314774" y="3052418"/>
              <a:ext cx="350802" cy="1"/>
            </a:xfrm>
            <a:prstGeom prst="straightConnector1">
              <a:avLst/>
            </a:prstGeom>
            <a:ln w="3175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/>
            <p:cNvSpPr txBox="1"/>
            <p:nvPr/>
          </p:nvSpPr>
          <p:spPr>
            <a:xfrm>
              <a:off x="1659470" y="2691982"/>
              <a:ext cx="1546238" cy="523220"/>
            </a:xfrm>
            <a:prstGeom prst="rect">
              <a:avLst/>
            </a:prstGeom>
            <a:solidFill>
              <a:srgbClr val="00B0F0">
                <a:alpha val="49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ru-RU" sz="2800" dirty="0" smtClean="0">
                  <a:solidFill>
                    <a:srgbClr val="002060"/>
                  </a:solidFill>
                  <a:latin typeface="+mj-lt"/>
                </a:rPr>
                <a:t>Канал 2</a:t>
              </a:r>
              <a:endParaRPr lang="ru-RU" sz="800" dirty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5" name="Трапеция 4"/>
            <p:cNvSpPr/>
            <p:nvPr/>
          </p:nvSpPr>
          <p:spPr>
            <a:xfrm rot="5400000">
              <a:off x="5848611" y="2094562"/>
              <a:ext cx="611972" cy="539027"/>
            </a:xfrm>
            <a:prstGeom prst="trapezoi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863389" y="2145105"/>
              <a:ext cx="57606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2:1</a:t>
              </a:r>
              <a:endParaRPr lang="ru-RU" dirty="0"/>
            </a:p>
          </p:txBody>
        </p:sp>
        <p:sp>
          <p:nvSpPr>
            <p:cNvPr id="58" name="Трапеция 57"/>
            <p:cNvSpPr/>
            <p:nvPr/>
          </p:nvSpPr>
          <p:spPr>
            <a:xfrm rot="5400000">
              <a:off x="5848611" y="2793233"/>
              <a:ext cx="611972" cy="539027"/>
            </a:xfrm>
            <a:prstGeom prst="trapezoi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863389" y="2843776"/>
              <a:ext cx="57606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2:1</a:t>
              </a:r>
              <a:endParaRPr lang="ru-RU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1780890" y="3644047"/>
              <a:ext cx="1728192" cy="461665"/>
            </a:xfrm>
            <a:prstGeom prst="rect">
              <a:avLst/>
            </a:prstGeom>
            <a:solidFill>
              <a:srgbClr val="92D050">
                <a:alpha val="49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ru-RU" dirty="0" smtClean="0">
                  <a:solidFill>
                    <a:srgbClr val="002060"/>
                  </a:solidFill>
                  <a:latin typeface="+mj-lt"/>
                </a:rPr>
                <a:t>Резерв 1</a:t>
              </a:r>
              <a:endParaRPr lang="ru-RU" dirty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1780890" y="4732965"/>
              <a:ext cx="1728192" cy="461665"/>
            </a:xfrm>
            <a:prstGeom prst="rect">
              <a:avLst/>
            </a:prstGeom>
            <a:solidFill>
              <a:srgbClr val="92D050">
                <a:alpha val="49000"/>
              </a:srgbClr>
            </a:solidFill>
            <a:ln w="28575">
              <a:solidFill>
                <a:srgbClr val="0070C0"/>
              </a:solidFill>
            </a:ln>
            <a:effectLst>
              <a:outerShdw algn="tl" rotWithShape="0">
                <a:prstClr val="black">
                  <a:alpha val="39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lang="ru-RU" dirty="0" smtClean="0">
                  <a:solidFill>
                    <a:srgbClr val="002060"/>
                  </a:solidFill>
                  <a:latin typeface="+mj-lt"/>
                </a:rPr>
                <a:t>Резерв </a:t>
              </a:r>
              <a:r>
                <a:rPr lang="en-US" dirty="0" smtClean="0">
                  <a:solidFill>
                    <a:srgbClr val="002060"/>
                  </a:solidFill>
                  <a:latin typeface="+mj-lt"/>
                </a:rPr>
                <a:t>N-</a:t>
              </a:r>
              <a:r>
                <a:rPr lang="ru-RU" dirty="0" smtClean="0">
                  <a:solidFill>
                    <a:srgbClr val="002060"/>
                  </a:solidFill>
                  <a:latin typeface="+mj-lt"/>
                </a:rPr>
                <a:t>1</a:t>
              </a:r>
              <a:endParaRPr lang="ru-RU" dirty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62" name="Трапеция 61"/>
            <p:cNvSpPr/>
            <p:nvPr/>
          </p:nvSpPr>
          <p:spPr>
            <a:xfrm rot="5400000">
              <a:off x="4312294" y="3531956"/>
              <a:ext cx="803825" cy="734389"/>
            </a:xfrm>
            <a:prstGeom prst="trapezoi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4325318" y="3744760"/>
              <a:ext cx="756084" cy="33220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1800" b="1" dirty="0" smtClean="0"/>
                <a:t>(N-1)</a:t>
              </a:r>
              <a:r>
                <a:rPr lang="ru-RU" sz="1800" b="1" dirty="0" smtClean="0"/>
                <a:t>:1</a:t>
              </a:r>
              <a:endParaRPr lang="ru-RU" sz="1800" b="1" dirty="0"/>
            </a:p>
          </p:txBody>
        </p:sp>
        <p:sp>
          <p:nvSpPr>
            <p:cNvPr id="64" name="Трапеция 63"/>
            <p:cNvSpPr/>
            <p:nvPr/>
          </p:nvSpPr>
          <p:spPr>
            <a:xfrm rot="5400000">
              <a:off x="4312294" y="4622877"/>
              <a:ext cx="803825" cy="734389"/>
            </a:xfrm>
            <a:prstGeom prst="trapezoi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4325318" y="4835681"/>
              <a:ext cx="756084" cy="33220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1800" b="1" dirty="0" smtClean="0"/>
                <a:t>(N-1)</a:t>
              </a:r>
              <a:r>
                <a:rPr lang="ru-RU" sz="1800" b="1" dirty="0" smtClean="0"/>
                <a:t>:1</a:t>
              </a:r>
              <a:endParaRPr lang="ru-RU" sz="1800" b="1" dirty="0"/>
            </a:p>
          </p:txBody>
        </p:sp>
        <p:cxnSp>
          <p:nvCxnSpPr>
            <p:cNvPr id="66" name="Прямая со стрелкой 65"/>
            <p:cNvCxnSpPr/>
            <p:nvPr/>
          </p:nvCxnSpPr>
          <p:spPr>
            <a:xfrm>
              <a:off x="3818373" y="3707953"/>
              <a:ext cx="527015" cy="6848"/>
            </a:xfrm>
            <a:prstGeom prst="straightConnector1">
              <a:avLst/>
            </a:prstGeom>
            <a:ln w="5080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Прямая со стрелкой 66"/>
            <p:cNvCxnSpPr/>
            <p:nvPr/>
          </p:nvCxnSpPr>
          <p:spPr>
            <a:xfrm flipV="1">
              <a:off x="3994586" y="4123528"/>
              <a:ext cx="350802" cy="1"/>
            </a:xfrm>
            <a:prstGeom prst="straightConnector1">
              <a:avLst/>
            </a:prstGeom>
            <a:ln w="5080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Прямая со стрелкой 67"/>
            <p:cNvCxnSpPr/>
            <p:nvPr/>
          </p:nvCxnSpPr>
          <p:spPr>
            <a:xfrm>
              <a:off x="3818373" y="4771706"/>
              <a:ext cx="527015" cy="6848"/>
            </a:xfrm>
            <a:prstGeom prst="straightConnector1">
              <a:avLst/>
            </a:prstGeom>
            <a:ln w="5080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Прямая со стрелкой 68"/>
            <p:cNvCxnSpPr/>
            <p:nvPr/>
          </p:nvCxnSpPr>
          <p:spPr>
            <a:xfrm flipV="1">
              <a:off x="3994586" y="5187281"/>
              <a:ext cx="350802" cy="1"/>
            </a:xfrm>
            <a:prstGeom prst="straightConnector1">
              <a:avLst/>
            </a:prstGeom>
            <a:ln w="5080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Прямая со стрелкой 69"/>
            <p:cNvCxnSpPr/>
            <p:nvPr/>
          </p:nvCxnSpPr>
          <p:spPr>
            <a:xfrm flipV="1">
              <a:off x="3822805" y="3707554"/>
              <a:ext cx="25697" cy="1071000"/>
            </a:xfrm>
            <a:prstGeom prst="straightConnector1">
              <a:avLst/>
            </a:prstGeom>
            <a:ln w="50800">
              <a:solidFill>
                <a:srgbClr val="00206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Прямая со стрелкой 70"/>
            <p:cNvCxnSpPr/>
            <p:nvPr/>
          </p:nvCxnSpPr>
          <p:spPr>
            <a:xfrm flipV="1">
              <a:off x="3977899" y="4114367"/>
              <a:ext cx="27625" cy="1092315"/>
            </a:xfrm>
            <a:prstGeom prst="straightConnector1">
              <a:avLst/>
            </a:prstGeom>
            <a:ln w="50800">
              <a:solidFill>
                <a:srgbClr val="00206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Прямая со стрелкой 71"/>
            <p:cNvCxnSpPr/>
            <p:nvPr/>
          </p:nvCxnSpPr>
          <p:spPr>
            <a:xfrm>
              <a:off x="3509082" y="3902642"/>
              <a:ext cx="335260" cy="2608"/>
            </a:xfrm>
            <a:prstGeom prst="straightConnector1">
              <a:avLst/>
            </a:prstGeom>
            <a:ln w="50800">
              <a:solidFill>
                <a:srgbClr val="00206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Прямая со стрелкой 76"/>
            <p:cNvCxnSpPr/>
            <p:nvPr/>
          </p:nvCxnSpPr>
          <p:spPr>
            <a:xfrm>
              <a:off x="3509082" y="4965849"/>
              <a:ext cx="464657" cy="6319"/>
            </a:xfrm>
            <a:prstGeom prst="straightConnector1">
              <a:avLst/>
            </a:prstGeom>
            <a:ln w="50800">
              <a:solidFill>
                <a:srgbClr val="00206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Прямая со стрелкой 81"/>
            <p:cNvCxnSpPr/>
            <p:nvPr/>
          </p:nvCxnSpPr>
          <p:spPr>
            <a:xfrm>
              <a:off x="5372490" y="2501185"/>
              <a:ext cx="527015" cy="6848"/>
            </a:xfrm>
            <a:prstGeom prst="straightConnector1">
              <a:avLst/>
            </a:prstGeom>
            <a:ln w="5080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Прямая со стрелкой 82"/>
            <p:cNvCxnSpPr/>
            <p:nvPr/>
          </p:nvCxnSpPr>
          <p:spPr>
            <a:xfrm>
              <a:off x="5555098" y="3157299"/>
              <a:ext cx="306721" cy="1875"/>
            </a:xfrm>
            <a:prstGeom prst="straightConnector1">
              <a:avLst/>
            </a:prstGeom>
            <a:ln w="5080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Прямая со стрелкой 83"/>
            <p:cNvCxnSpPr/>
            <p:nvPr/>
          </p:nvCxnSpPr>
          <p:spPr>
            <a:xfrm>
              <a:off x="5080518" y="3896542"/>
              <a:ext cx="335260" cy="2608"/>
            </a:xfrm>
            <a:prstGeom prst="straightConnector1">
              <a:avLst/>
            </a:prstGeom>
            <a:ln w="50800">
              <a:solidFill>
                <a:srgbClr val="00206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Прямая со стрелкой 84"/>
            <p:cNvCxnSpPr/>
            <p:nvPr/>
          </p:nvCxnSpPr>
          <p:spPr>
            <a:xfrm flipV="1">
              <a:off x="5393764" y="2501065"/>
              <a:ext cx="10266" cy="1416451"/>
            </a:xfrm>
            <a:prstGeom prst="straightConnector1">
              <a:avLst/>
            </a:prstGeom>
            <a:ln w="50800">
              <a:solidFill>
                <a:srgbClr val="00206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Прямая со стрелкой 86"/>
            <p:cNvCxnSpPr/>
            <p:nvPr/>
          </p:nvCxnSpPr>
          <p:spPr>
            <a:xfrm flipV="1">
              <a:off x="5557316" y="3157299"/>
              <a:ext cx="18599" cy="1837412"/>
            </a:xfrm>
            <a:prstGeom prst="straightConnector1">
              <a:avLst/>
            </a:prstGeom>
            <a:ln w="50800">
              <a:solidFill>
                <a:srgbClr val="00206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Прямая со стрелкой 87"/>
            <p:cNvCxnSpPr/>
            <p:nvPr/>
          </p:nvCxnSpPr>
          <p:spPr>
            <a:xfrm>
              <a:off x="5079186" y="4972567"/>
              <a:ext cx="464657" cy="6319"/>
            </a:xfrm>
            <a:prstGeom prst="straightConnector1">
              <a:avLst/>
            </a:prstGeom>
            <a:ln w="50800">
              <a:solidFill>
                <a:srgbClr val="00206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Прямая со стрелкой 88"/>
            <p:cNvCxnSpPr/>
            <p:nvPr/>
          </p:nvCxnSpPr>
          <p:spPr>
            <a:xfrm>
              <a:off x="1071946" y="3817420"/>
              <a:ext cx="697196" cy="1"/>
            </a:xfrm>
            <a:prstGeom prst="straightConnector1">
              <a:avLst/>
            </a:prstGeom>
            <a:ln w="635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Прямая со стрелкой 89"/>
            <p:cNvCxnSpPr/>
            <p:nvPr/>
          </p:nvCxnSpPr>
          <p:spPr>
            <a:xfrm flipV="1">
              <a:off x="1308668" y="3984542"/>
              <a:ext cx="423844" cy="1394"/>
            </a:xfrm>
            <a:prstGeom prst="straightConnector1">
              <a:avLst/>
            </a:prstGeom>
            <a:ln w="3175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Прямая со стрелкой 91"/>
            <p:cNvCxnSpPr/>
            <p:nvPr/>
          </p:nvCxnSpPr>
          <p:spPr>
            <a:xfrm>
              <a:off x="1060199" y="4924892"/>
              <a:ext cx="708943" cy="2884"/>
            </a:xfrm>
            <a:prstGeom prst="straightConnector1">
              <a:avLst/>
            </a:prstGeom>
            <a:ln w="635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Прямая со стрелкой 92"/>
            <p:cNvCxnSpPr/>
            <p:nvPr/>
          </p:nvCxnSpPr>
          <p:spPr>
            <a:xfrm flipV="1">
              <a:off x="1308668" y="5094897"/>
              <a:ext cx="423844" cy="1394"/>
            </a:xfrm>
            <a:prstGeom prst="straightConnector1">
              <a:avLst/>
            </a:prstGeom>
            <a:ln w="3175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Rectangle 8"/>
            <p:cNvSpPr txBox="1">
              <a:spLocks noChangeArrowheads="1"/>
            </p:cNvSpPr>
            <p:nvPr/>
          </p:nvSpPr>
          <p:spPr bwMode="auto">
            <a:xfrm rot="5400000">
              <a:off x="2492779" y="4125004"/>
              <a:ext cx="499438" cy="6145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 2" pitchFamily="18" charset="2"/>
                <a:buChar char=""/>
                <a:defRPr sz="3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 2" pitchFamily="18" charset="2"/>
                <a:buChar char="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 2" pitchFamily="18" charset="2"/>
                <a:buChar char="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 2" pitchFamily="18" charset="2"/>
                <a:buChar char="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itchFamily="18" charset="2"/>
                <a:buChar char="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/>
                <a:buChar char=""/>
                <a:defRPr kumimoji="0"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/>
                <a:buChar char=""/>
                <a:defRPr kumimoji="0" sz="16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/>
                <a:buChar char=""/>
                <a:defRPr kumimoji="0" sz="1600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/>
                <a:buChar char=""/>
                <a:defRPr kumimoji="0" sz="1400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spcBef>
                  <a:spcPts val="0"/>
                </a:spcBef>
                <a:buFont typeface="Wingdings 2" pitchFamily="18" charset="2"/>
                <a:buNone/>
              </a:pPr>
              <a:r>
                <a:rPr lang="en-US" b="1" i="1" dirty="0" smtClean="0">
                  <a:solidFill>
                    <a:srgbClr val="000099"/>
                  </a:solidFill>
                  <a:latin typeface="+mj-lt"/>
                </a:rPr>
                <a:t>…</a:t>
              </a:r>
              <a:endParaRPr lang="ru-RU" b="1" i="1" dirty="0" smtClean="0">
                <a:solidFill>
                  <a:srgbClr val="000099"/>
                </a:solidFill>
                <a:latin typeface="+mj-lt"/>
              </a:endParaRPr>
            </a:p>
          </p:txBody>
        </p:sp>
        <p:cxnSp>
          <p:nvCxnSpPr>
            <p:cNvPr id="101" name="Прямая соединительная линия 100"/>
            <p:cNvCxnSpPr/>
            <p:nvPr/>
          </p:nvCxnSpPr>
          <p:spPr>
            <a:xfrm flipV="1">
              <a:off x="5247692" y="4509120"/>
              <a:ext cx="456" cy="1116980"/>
            </a:xfrm>
            <a:prstGeom prst="line">
              <a:avLst/>
            </a:prstGeom>
            <a:ln w="19050">
              <a:solidFill>
                <a:srgbClr val="002060"/>
              </a:solidFill>
              <a:tailEnd type="non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Прямая соединительная линия 102"/>
            <p:cNvCxnSpPr/>
            <p:nvPr/>
          </p:nvCxnSpPr>
          <p:spPr>
            <a:xfrm flipH="1">
              <a:off x="4714206" y="4509120"/>
              <a:ext cx="533942" cy="0"/>
            </a:xfrm>
            <a:prstGeom prst="line">
              <a:avLst/>
            </a:prstGeom>
            <a:ln w="19050">
              <a:solidFill>
                <a:srgbClr val="002060"/>
              </a:solidFill>
              <a:tailEnd type="non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Прямая со стрелкой 104"/>
            <p:cNvCxnSpPr>
              <a:endCxn id="62" idx="3"/>
            </p:cNvCxnSpPr>
            <p:nvPr/>
          </p:nvCxnSpPr>
          <p:spPr>
            <a:xfrm flipV="1">
              <a:off x="4714206" y="4209264"/>
              <a:ext cx="0" cy="299856"/>
            </a:xfrm>
            <a:prstGeom prst="straightConnector1">
              <a:avLst/>
            </a:prstGeom>
            <a:ln w="19050">
              <a:solidFill>
                <a:srgbClr val="002060"/>
              </a:solidFill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Прямая со стрелкой 106"/>
            <p:cNvCxnSpPr>
              <a:endCxn id="64" idx="3"/>
            </p:cNvCxnSpPr>
            <p:nvPr/>
          </p:nvCxnSpPr>
          <p:spPr>
            <a:xfrm flipV="1">
              <a:off x="4714206" y="5300185"/>
              <a:ext cx="0" cy="316502"/>
            </a:xfrm>
            <a:prstGeom prst="straightConnector1">
              <a:avLst/>
            </a:prstGeom>
            <a:ln w="19050">
              <a:solidFill>
                <a:srgbClr val="002060"/>
              </a:solidFill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Прямая со стрелкой 112"/>
            <p:cNvCxnSpPr/>
            <p:nvPr/>
          </p:nvCxnSpPr>
          <p:spPr>
            <a:xfrm flipV="1">
              <a:off x="6173378" y="3305441"/>
              <a:ext cx="0" cy="2311246"/>
            </a:xfrm>
            <a:prstGeom prst="straightConnector1">
              <a:avLst/>
            </a:prstGeom>
            <a:ln w="19050">
              <a:solidFill>
                <a:srgbClr val="002060"/>
              </a:solidFill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Прямая со стрелкой 113"/>
            <p:cNvCxnSpPr/>
            <p:nvPr/>
          </p:nvCxnSpPr>
          <p:spPr>
            <a:xfrm flipV="1">
              <a:off x="6173378" y="2563351"/>
              <a:ext cx="0" cy="193409"/>
            </a:xfrm>
            <a:prstGeom prst="straightConnector1">
              <a:avLst/>
            </a:prstGeom>
            <a:ln w="19050">
              <a:solidFill>
                <a:srgbClr val="002060"/>
              </a:solidFill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Прямая соединительная линия 115"/>
            <p:cNvCxnSpPr/>
            <p:nvPr/>
          </p:nvCxnSpPr>
          <p:spPr>
            <a:xfrm flipV="1">
              <a:off x="6527204" y="2756760"/>
              <a:ext cx="30139" cy="2875752"/>
            </a:xfrm>
            <a:prstGeom prst="line">
              <a:avLst/>
            </a:prstGeom>
            <a:ln w="19050">
              <a:solidFill>
                <a:srgbClr val="002060"/>
              </a:solidFill>
              <a:tailEnd type="non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Прямая соединительная линия 119"/>
            <p:cNvCxnSpPr/>
            <p:nvPr/>
          </p:nvCxnSpPr>
          <p:spPr>
            <a:xfrm flipH="1">
              <a:off x="6172482" y="2756760"/>
              <a:ext cx="390166" cy="0"/>
            </a:xfrm>
            <a:prstGeom prst="line">
              <a:avLst/>
            </a:prstGeom>
            <a:ln w="19050">
              <a:solidFill>
                <a:srgbClr val="002060"/>
              </a:solidFill>
              <a:tailEnd type="non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Прямая со стрелкой 123"/>
            <p:cNvCxnSpPr/>
            <p:nvPr/>
          </p:nvCxnSpPr>
          <p:spPr>
            <a:xfrm flipV="1">
              <a:off x="6413719" y="2360882"/>
              <a:ext cx="576064" cy="1"/>
            </a:xfrm>
            <a:prstGeom prst="straightConnector1">
              <a:avLst/>
            </a:prstGeom>
            <a:ln w="635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Прямая со стрелкой 124"/>
            <p:cNvCxnSpPr/>
            <p:nvPr/>
          </p:nvCxnSpPr>
          <p:spPr>
            <a:xfrm flipV="1">
              <a:off x="6413719" y="3060871"/>
              <a:ext cx="576064" cy="1"/>
            </a:xfrm>
            <a:prstGeom prst="straightConnector1">
              <a:avLst/>
            </a:prstGeom>
            <a:ln w="635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Прямая со стрелкой 129"/>
            <p:cNvCxnSpPr/>
            <p:nvPr/>
          </p:nvCxnSpPr>
          <p:spPr>
            <a:xfrm flipV="1">
              <a:off x="747946" y="5803335"/>
              <a:ext cx="350802" cy="1"/>
            </a:xfrm>
            <a:prstGeom prst="straightConnector1">
              <a:avLst/>
            </a:prstGeom>
            <a:ln w="3175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Прямая со стрелкой 130"/>
            <p:cNvCxnSpPr/>
            <p:nvPr/>
          </p:nvCxnSpPr>
          <p:spPr>
            <a:xfrm flipH="1" flipV="1">
              <a:off x="747946" y="6011563"/>
              <a:ext cx="350802" cy="1"/>
            </a:xfrm>
            <a:prstGeom prst="straightConnector1">
              <a:avLst/>
            </a:prstGeom>
            <a:ln w="3175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Прямая со стрелкой 131"/>
            <p:cNvCxnSpPr/>
            <p:nvPr/>
          </p:nvCxnSpPr>
          <p:spPr>
            <a:xfrm flipV="1">
              <a:off x="7884368" y="5803335"/>
              <a:ext cx="350802" cy="1"/>
            </a:xfrm>
            <a:prstGeom prst="straightConnector1">
              <a:avLst/>
            </a:prstGeom>
            <a:ln w="3175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Прямая со стрелкой 132"/>
            <p:cNvCxnSpPr/>
            <p:nvPr/>
          </p:nvCxnSpPr>
          <p:spPr>
            <a:xfrm flipH="1" flipV="1">
              <a:off x="7884368" y="6011563"/>
              <a:ext cx="350802" cy="1"/>
            </a:xfrm>
            <a:prstGeom prst="straightConnector1">
              <a:avLst/>
            </a:prstGeom>
            <a:ln w="3175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5" name="Rectangle 8"/>
          <p:cNvSpPr txBox="1">
            <a:spLocks noChangeArrowheads="1"/>
          </p:cNvSpPr>
          <p:nvPr/>
        </p:nvSpPr>
        <p:spPr bwMode="auto">
          <a:xfrm>
            <a:off x="0" y="1074432"/>
            <a:ext cx="9144000" cy="610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000" indent="0" algn="ctr">
              <a:spcBef>
                <a:spcPts val="600"/>
              </a:spcBef>
              <a:buFont typeface="Wingdings 2" pitchFamily="18" charset="2"/>
              <a:buNone/>
            </a:pPr>
            <a:r>
              <a:rPr lang="ru-RU" b="1" dirty="0" smtClean="0">
                <a:solidFill>
                  <a:srgbClr val="000099"/>
                </a:solidFill>
                <a:latin typeface="+mj-lt"/>
              </a:rPr>
              <a:t>Схема с защитой от </a:t>
            </a:r>
            <a:r>
              <a:rPr lang="en-US" b="1" dirty="0" smtClean="0">
                <a:solidFill>
                  <a:srgbClr val="000099"/>
                </a:solidFill>
                <a:latin typeface="+mj-lt"/>
              </a:rPr>
              <a:t>N</a:t>
            </a:r>
            <a:r>
              <a:rPr lang="ru-RU" b="1" dirty="0" smtClean="0">
                <a:solidFill>
                  <a:srgbClr val="000099"/>
                </a:solidFill>
                <a:latin typeface="+mj-lt"/>
              </a:rPr>
              <a:t> отказов (вариант СС)</a:t>
            </a:r>
            <a:endParaRPr lang="ru-RU" b="1" i="1" dirty="0" smtClean="0">
              <a:solidFill>
                <a:srgbClr val="000099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9119224"/>
      </p:ext>
    </p:extLst>
  </p:cSld>
  <p:clrMapOvr>
    <a:masterClrMapping/>
  </p:clrMapOvr>
  <p:transition spd="med" advTm="38868">
    <p:zoom/>
  </p:transition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2"/>
        <p14:stopEvt time="37718" objId="2"/>
      </p14:showEvtLst>
    </p:ext>
  </p:extLs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Рисунок 16"/>
          <p:cNvPicPr>
            <a:picLocks noChangeAspect="1"/>
          </p:cNvPicPr>
          <p:nvPr/>
        </p:nvPicPr>
        <p:blipFill rotWithShape="1">
          <a:blip r:embed="rId3"/>
          <a:srcRect b="12749"/>
          <a:stretch/>
        </p:blipFill>
        <p:spPr>
          <a:xfrm>
            <a:off x="539551" y="1741799"/>
            <a:ext cx="8166043" cy="3919449"/>
          </a:xfrm>
          <a:prstGeom prst="rect">
            <a:avLst/>
          </a:prstGeom>
        </p:spPr>
      </p:pic>
      <p:sp>
        <p:nvSpPr>
          <p:cNvPr id="13316" name="Rectangle 7"/>
          <p:cNvSpPr>
            <a:spLocks noGrp="1" noChangeArrowheads="1"/>
          </p:cNvSpPr>
          <p:nvPr>
            <p:ph type="title"/>
          </p:nvPr>
        </p:nvSpPr>
        <p:spPr>
          <a:xfrm>
            <a:off x="286378" y="23243"/>
            <a:ext cx="8686800" cy="111908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0033CC"/>
                </a:solidFill>
                <a:cs typeface="Arial" pitchFamily="34" charset="0"/>
              </a:rPr>
              <a:t>Сравнение отказоустойчивых синхронных и СС-схем</a:t>
            </a:r>
            <a:endParaRPr lang="en-GB" sz="4000" b="1" dirty="0" smtClean="0">
              <a:solidFill>
                <a:srgbClr val="0033CC"/>
              </a:solidFill>
              <a:cs typeface="Arial" pitchFamily="34" charset="0"/>
            </a:endParaRPr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>
          <a:xfrm>
            <a:off x="0" y="6380435"/>
            <a:ext cx="9144000" cy="288925"/>
          </a:xfrm>
        </p:spPr>
        <p:txBody>
          <a:bodyPr/>
          <a:lstStyle/>
          <a:p>
            <a:pPr algn="l">
              <a:defRPr/>
            </a:pPr>
            <a:r>
              <a:rPr lang="en-US" sz="2000" dirty="0" smtClean="0">
                <a:solidFill>
                  <a:srgbClr val="0033CC"/>
                </a:solidFill>
                <a:latin typeface="+mn-lt"/>
              </a:rPr>
              <a:t>           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ФИЦ ИУ РАН</a:t>
            </a:r>
            <a:r>
              <a:rPr lang="en-US" sz="2000" dirty="0" smtClean="0">
                <a:solidFill>
                  <a:srgbClr val="0033CC"/>
                </a:solidFill>
                <a:latin typeface="Arial" pitchFamily="34" charset="0"/>
              </a:rPr>
              <a:t>		  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МММЭК-2022                              21 из 23</a:t>
            </a:r>
            <a:endParaRPr lang="en-US" sz="2000" dirty="0">
              <a:solidFill>
                <a:srgbClr val="0033CC"/>
              </a:solidFill>
              <a:latin typeface="Arial" pitchFamily="34" charset="0"/>
            </a:endParaRPr>
          </a:p>
        </p:txBody>
      </p:sp>
      <p:sp>
        <p:nvSpPr>
          <p:cNvPr id="21" name="Rectangle 8"/>
          <p:cNvSpPr txBox="1">
            <a:spLocks noChangeArrowheads="1"/>
          </p:cNvSpPr>
          <p:nvPr/>
        </p:nvSpPr>
        <p:spPr bwMode="auto">
          <a:xfrm>
            <a:off x="-108520" y="1196718"/>
            <a:ext cx="2117371" cy="49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000" indent="0" algn="ctr">
              <a:spcBef>
                <a:spcPts val="600"/>
              </a:spcBef>
              <a:buFont typeface="Wingdings 2" pitchFamily="18" charset="2"/>
              <a:buNone/>
            </a:pPr>
            <a:r>
              <a:rPr lang="ru-RU" sz="1600" b="1" dirty="0" smtClean="0">
                <a:solidFill>
                  <a:srgbClr val="000099"/>
                </a:solidFill>
                <a:latin typeface="+mj-lt"/>
              </a:rPr>
              <a:t>Отношение аппаратных затрат</a:t>
            </a:r>
            <a:endParaRPr lang="ru-RU" sz="1600" b="1" i="1" dirty="0" smtClean="0">
              <a:solidFill>
                <a:srgbClr val="000099"/>
              </a:solidFill>
              <a:latin typeface="+mj-lt"/>
            </a:endParaRPr>
          </a:p>
        </p:txBody>
      </p:sp>
      <p:sp>
        <p:nvSpPr>
          <p:cNvPr id="23" name="Rectangle 8"/>
          <p:cNvSpPr txBox="1">
            <a:spLocks noChangeArrowheads="1"/>
          </p:cNvSpPr>
          <p:nvPr/>
        </p:nvSpPr>
        <p:spPr bwMode="auto">
          <a:xfrm>
            <a:off x="7575887" y="5661248"/>
            <a:ext cx="1397291" cy="49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600"/>
              </a:spcBef>
              <a:buFont typeface="Wingdings 2" pitchFamily="18" charset="2"/>
              <a:buNone/>
            </a:pPr>
            <a:r>
              <a:rPr lang="ru-RU" sz="1600" b="1" dirty="0" smtClean="0">
                <a:solidFill>
                  <a:srgbClr val="000099"/>
                </a:solidFill>
                <a:latin typeface="+mj-lt"/>
              </a:rPr>
              <a:t>Парируемые отказы</a:t>
            </a:r>
            <a:endParaRPr lang="ru-RU" sz="1600" b="1" i="1" dirty="0" smtClean="0">
              <a:solidFill>
                <a:srgbClr val="000099"/>
              </a:solidFill>
              <a:latin typeface="+mj-lt"/>
            </a:endParaRPr>
          </a:p>
        </p:txBody>
      </p:sp>
      <p:grpSp>
        <p:nvGrpSpPr>
          <p:cNvPr id="19" name="Группа 18"/>
          <p:cNvGrpSpPr/>
          <p:nvPr/>
        </p:nvGrpSpPr>
        <p:grpSpPr>
          <a:xfrm>
            <a:off x="2987824" y="2420888"/>
            <a:ext cx="672040" cy="490688"/>
            <a:chOff x="2987824" y="2420888"/>
            <a:chExt cx="672040" cy="490688"/>
          </a:xfrm>
        </p:grpSpPr>
        <p:sp>
          <p:nvSpPr>
            <p:cNvPr id="18" name="Выноска 1 17"/>
            <p:cNvSpPr/>
            <p:nvPr/>
          </p:nvSpPr>
          <p:spPr>
            <a:xfrm>
              <a:off x="3011792" y="2479528"/>
              <a:ext cx="648072" cy="432048"/>
            </a:xfrm>
            <a:prstGeom prst="borderCallout1">
              <a:avLst>
                <a:gd name="adj1" fmla="val 63226"/>
                <a:gd name="adj2" fmla="val -1176"/>
                <a:gd name="adj3" fmla="val 112500"/>
                <a:gd name="adj4" fmla="val -38333"/>
              </a:avLst>
            </a:pr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Rectangle 8"/>
            <p:cNvSpPr txBox="1">
              <a:spLocks noChangeArrowheads="1"/>
            </p:cNvSpPr>
            <p:nvPr/>
          </p:nvSpPr>
          <p:spPr bwMode="auto">
            <a:xfrm>
              <a:off x="2987824" y="2420888"/>
              <a:ext cx="648072" cy="4906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 2" pitchFamily="18" charset="2"/>
                <a:buChar char=""/>
                <a:defRPr sz="3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 2" pitchFamily="18" charset="2"/>
                <a:buChar char=""/>
                <a:defRPr sz="2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 2" pitchFamily="18" charset="2"/>
                <a:buChar char="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70000"/>
                <a:buFont typeface="Wingdings 2" pitchFamily="18" charset="2"/>
                <a:buChar char="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itchFamily="18" charset="2"/>
                <a:buChar char="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/>
                <a:buChar char=""/>
                <a:defRPr kumimoji="0"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/>
                <a:buChar char=""/>
                <a:defRPr kumimoji="0" sz="16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/>
                <a:buChar char=""/>
                <a:defRPr kumimoji="0" sz="1600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rtl="0" eaLnBrk="1" latinLnBrk="0" hangingPunct="1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/>
                <a:buChar char=""/>
                <a:defRPr kumimoji="0" sz="1400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spcBef>
                  <a:spcPts val="0"/>
                </a:spcBef>
                <a:buFont typeface="Wingdings 2" pitchFamily="18" charset="2"/>
                <a:buNone/>
              </a:pPr>
              <a:r>
                <a:rPr lang="ru-RU" sz="2800" b="1" dirty="0" smtClean="0">
                  <a:solidFill>
                    <a:srgbClr val="000099"/>
                  </a:solidFill>
                  <a:latin typeface="+mj-lt"/>
                </a:rPr>
                <a:t>СС</a:t>
              </a:r>
              <a:endParaRPr lang="ru-RU" sz="2800" b="1" i="1" dirty="0" smtClean="0">
                <a:solidFill>
                  <a:srgbClr val="000099"/>
                </a:solidFill>
                <a:latin typeface="+mj-lt"/>
              </a:endParaRPr>
            </a:p>
          </p:txBody>
        </p:sp>
      </p:grpSp>
      <p:sp>
        <p:nvSpPr>
          <p:cNvPr id="31" name="Выноска 1 30"/>
          <p:cNvSpPr/>
          <p:nvPr/>
        </p:nvSpPr>
        <p:spPr>
          <a:xfrm>
            <a:off x="3732050" y="3721320"/>
            <a:ext cx="648072" cy="432048"/>
          </a:xfrm>
          <a:prstGeom prst="borderCallout1">
            <a:avLst>
              <a:gd name="adj1" fmla="val 63226"/>
              <a:gd name="adj2" fmla="val -1176"/>
              <a:gd name="adj3" fmla="val 129370"/>
              <a:gd name="adj4" fmla="val -49580"/>
            </a:avLst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Rectangle 8"/>
          <p:cNvSpPr txBox="1">
            <a:spLocks noChangeArrowheads="1"/>
          </p:cNvSpPr>
          <p:nvPr/>
        </p:nvSpPr>
        <p:spPr bwMode="auto">
          <a:xfrm>
            <a:off x="3708082" y="3662680"/>
            <a:ext cx="720080" cy="49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Wingdings 2" pitchFamily="18" charset="2"/>
              <a:buNone/>
            </a:pPr>
            <a:r>
              <a:rPr lang="ru-RU" sz="2800" b="1" dirty="0" smtClean="0">
                <a:solidFill>
                  <a:srgbClr val="000099"/>
                </a:solidFill>
                <a:latin typeface="+mj-lt"/>
              </a:rPr>
              <a:t>С-1</a:t>
            </a:r>
            <a:endParaRPr lang="ru-RU" sz="2800" b="1" i="1" dirty="0" smtClean="0">
              <a:solidFill>
                <a:srgbClr val="000099"/>
              </a:solidFill>
              <a:latin typeface="+mj-lt"/>
            </a:endParaRPr>
          </a:p>
        </p:txBody>
      </p:sp>
      <p:sp>
        <p:nvSpPr>
          <p:cNvPr id="34" name="Выноска 1 33"/>
          <p:cNvSpPr/>
          <p:nvPr/>
        </p:nvSpPr>
        <p:spPr>
          <a:xfrm>
            <a:off x="6516216" y="4509120"/>
            <a:ext cx="648072" cy="432048"/>
          </a:xfrm>
          <a:prstGeom prst="borderCallout1">
            <a:avLst>
              <a:gd name="adj1" fmla="val 63226"/>
              <a:gd name="adj2" fmla="val -1176"/>
              <a:gd name="adj3" fmla="val 112500"/>
              <a:gd name="adj4" fmla="val -38333"/>
            </a:avLst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Rectangle 8"/>
          <p:cNvSpPr txBox="1">
            <a:spLocks noChangeArrowheads="1"/>
          </p:cNvSpPr>
          <p:nvPr/>
        </p:nvSpPr>
        <p:spPr bwMode="auto">
          <a:xfrm>
            <a:off x="6492248" y="4450480"/>
            <a:ext cx="696060" cy="49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Wingdings 2" pitchFamily="18" charset="2"/>
              <a:buNone/>
            </a:pPr>
            <a:r>
              <a:rPr lang="ru-RU" sz="2800" b="1" dirty="0" smtClean="0">
                <a:solidFill>
                  <a:srgbClr val="000099"/>
                </a:solidFill>
                <a:latin typeface="+mj-lt"/>
              </a:rPr>
              <a:t>С-2</a:t>
            </a:r>
            <a:endParaRPr lang="ru-RU" sz="2800" b="1" i="1" dirty="0" smtClean="0">
              <a:solidFill>
                <a:srgbClr val="000099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21843448"/>
      </p:ext>
    </p:extLst>
  </p:cSld>
  <p:clrMapOvr>
    <a:masterClrMapping/>
  </p:clrMapOvr>
  <p:transition spd="med" advTm="38868">
    <p:zoom/>
  </p:transition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2"/>
        <p14:stopEvt time="37718" objId="2"/>
      </p14:showEvtLst>
    </p:ext>
  </p:extLs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4056063" y="1371600"/>
            <a:ext cx="3825875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85763" indent="-385763">
              <a:lnSpc>
                <a:spcPct val="87000"/>
              </a:lnSpc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l"/>
            </a:pPr>
            <a:endParaRPr lang="de-DE">
              <a:latin typeface="Arial" charset="0"/>
            </a:endParaRPr>
          </a:p>
        </p:txBody>
      </p:sp>
      <p:sp>
        <p:nvSpPr>
          <p:cNvPr id="25603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228600"/>
            <a:ext cx="6858024" cy="5715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заключение</a:t>
            </a:r>
            <a:endParaRPr lang="en-GB" sz="4000" b="1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604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142875" y="1371600"/>
            <a:ext cx="8605589" cy="4813300"/>
          </a:xfrm>
        </p:spPr>
        <p:txBody>
          <a:bodyPr>
            <a:noAutofit/>
          </a:bodyPr>
          <a:lstStyle/>
          <a:p>
            <a:pPr marL="548640" indent="-411480" eaLnBrk="1" fontAlgn="auto" hangingPunct="1">
              <a:spcBef>
                <a:spcPts val="0"/>
              </a:spcBef>
              <a:spcAft>
                <a:spcPts val="60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2600" b="1" dirty="0" smtClean="0">
                <a:solidFill>
                  <a:srgbClr val="000099"/>
                </a:solidFill>
                <a:latin typeface="+mj-lt"/>
              </a:rPr>
              <a:t>Синхронные схемы с вотированием </a:t>
            </a:r>
            <a:r>
              <a:rPr lang="en-US" sz="2600" b="1" dirty="0" smtClean="0">
                <a:solidFill>
                  <a:srgbClr val="000099"/>
                </a:solidFill>
                <a:latin typeface="+mj-lt"/>
              </a:rPr>
              <a:t>(M</a:t>
            </a:r>
            <a:r>
              <a:rPr lang="ru-RU" sz="2600" b="1" dirty="0" smtClean="0">
                <a:solidFill>
                  <a:srgbClr val="000099"/>
                </a:solidFill>
                <a:latin typeface="+mj-lt"/>
              </a:rPr>
              <a:t>-из-</a:t>
            </a:r>
            <a:r>
              <a:rPr lang="en-US" sz="2600" b="1" dirty="0" smtClean="0">
                <a:solidFill>
                  <a:srgbClr val="000099"/>
                </a:solidFill>
                <a:latin typeface="+mj-lt"/>
              </a:rPr>
              <a:t>N)</a:t>
            </a:r>
            <a:r>
              <a:rPr lang="ru-RU" sz="2600" b="1" dirty="0" smtClean="0">
                <a:solidFill>
                  <a:srgbClr val="000099"/>
                </a:solidFill>
                <a:latin typeface="+mj-lt"/>
              </a:rPr>
              <a:t> могут не справиться с часто повторяющимися </a:t>
            </a:r>
            <a:r>
              <a:rPr lang="ru-RU" sz="2600" b="1" dirty="0" err="1" smtClean="0">
                <a:solidFill>
                  <a:srgbClr val="000099"/>
                </a:solidFill>
                <a:latin typeface="+mj-lt"/>
              </a:rPr>
              <a:t>одиноч-ными</a:t>
            </a:r>
            <a:r>
              <a:rPr lang="ru-RU" sz="2600" b="1" dirty="0" smtClean="0">
                <a:solidFill>
                  <a:srgbClr val="000099"/>
                </a:solidFill>
                <a:latin typeface="+mj-lt"/>
              </a:rPr>
              <a:t> и множественными сбоями и отказами</a:t>
            </a:r>
          </a:p>
          <a:p>
            <a:pPr marL="548640" indent="-411480" eaLnBrk="1" fontAlgn="auto" hangingPunct="1">
              <a:spcBef>
                <a:spcPts val="0"/>
              </a:spcBef>
              <a:spcAft>
                <a:spcPts val="60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2600" b="1" dirty="0">
                <a:solidFill>
                  <a:srgbClr val="000099"/>
                </a:solidFill>
                <a:latin typeface="+mj-lt"/>
              </a:rPr>
              <a:t>Дублированная СС-схема обладает устойчивостью к множественным логическим сбоям и однократным отказам, но при этом необходим таймер, работающий от внешнего </a:t>
            </a:r>
            <a:r>
              <a:rPr lang="ru-RU" sz="2600" b="1" dirty="0" smtClean="0">
                <a:solidFill>
                  <a:srgbClr val="000099"/>
                </a:solidFill>
                <a:latin typeface="+mj-lt"/>
              </a:rPr>
              <a:t>синхросигнала</a:t>
            </a:r>
          </a:p>
          <a:p>
            <a:pPr marL="548640" indent="-411480" eaLnBrk="1" fontAlgn="auto" hangingPunct="1">
              <a:spcBef>
                <a:spcPts val="0"/>
              </a:spcBef>
              <a:spcAft>
                <a:spcPts val="60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2600" b="1" dirty="0">
                <a:solidFill>
                  <a:srgbClr val="000099"/>
                </a:solidFill>
                <a:latin typeface="+mj-lt"/>
              </a:rPr>
              <a:t>При увеличении </a:t>
            </a:r>
            <a:r>
              <a:rPr lang="ru-RU" sz="2600" b="1" dirty="0" smtClean="0">
                <a:solidFill>
                  <a:srgbClr val="000099"/>
                </a:solidFill>
                <a:latin typeface="+mj-lt"/>
              </a:rPr>
              <a:t>числа </a:t>
            </a:r>
            <a:r>
              <a:rPr lang="ru-RU" sz="2600" b="1" dirty="0">
                <a:solidFill>
                  <a:srgbClr val="000099"/>
                </a:solidFill>
                <a:latin typeface="+mj-lt"/>
              </a:rPr>
              <a:t>отказов, парируемых </a:t>
            </a:r>
            <a:r>
              <a:rPr lang="ru-RU" sz="2600" b="1" dirty="0" smtClean="0">
                <a:solidFill>
                  <a:srgbClr val="000099"/>
                </a:solidFill>
                <a:latin typeface="+mj-lt"/>
              </a:rPr>
              <a:t>СС-схемой</a:t>
            </a:r>
            <a:r>
              <a:rPr lang="ru-RU" sz="2600" b="1" dirty="0">
                <a:solidFill>
                  <a:srgbClr val="000099"/>
                </a:solidFill>
                <a:latin typeface="+mj-lt"/>
              </a:rPr>
              <a:t>, </a:t>
            </a:r>
            <a:r>
              <a:rPr lang="ru-RU" sz="2600" b="1" dirty="0" smtClean="0">
                <a:solidFill>
                  <a:srgbClr val="000099"/>
                </a:solidFill>
                <a:latin typeface="+mj-lt"/>
              </a:rPr>
              <a:t>она </a:t>
            </a:r>
            <a:r>
              <a:rPr lang="ru-RU" sz="2600" b="1" dirty="0">
                <a:solidFill>
                  <a:srgbClr val="000099"/>
                </a:solidFill>
                <a:latin typeface="+mj-lt"/>
              </a:rPr>
              <a:t>становится менее избыточной в сравнении с традиционным синхронным решением</a:t>
            </a:r>
          </a:p>
        </p:txBody>
      </p:sp>
      <p:sp>
        <p:nvSpPr>
          <p:cNvPr id="7" name="Нижний колонтитул 9"/>
          <p:cNvSpPr>
            <a:spLocks noGrp="1"/>
          </p:cNvSpPr>
          <p:nvPr>
            <p:ph type="ftr" sz="quarter" idx="11"/>
          </p:nvPr>
        </p:nvSpPr>
        <p:spPr>
          <a:xfrm>
            <a:off x="0" y="6380435"/>
            <a:ext cx="9144000" cy="288925"/>
          </a:xfrm>
        </p:spPr>
        <p:txBody>
          <a:bodyPr/>
          <a:lstStyle/>
          <a:p>
            <a:pPr algn="l">
              <a:defRPr/>
            </a:pPr>
            <a:r>
              <a:rPr lang="en-US" sz="2000" dirty="0" smtClean="0">
                <a:solidFill>
                  <a:srgbClr val="0033CC"/>
                </a:solidFill>
                <a:latin typeface="+mn-lt"/>
              </a:rPr>
              <a:t>           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ФИЦ ИУ РАН</a:t>
            </a:r>
            <a:r>
              <a:rPr lang="en-US" sz="2000" dirty="0" smtClean="0">
                <a:solidFill>
                  <a:srgbClr val="0033CC"/>
                </a:solidFill>
                <a:latin typeface="Arial" pitchFamily="34" charset="0"/>
              </a:rPr>
              <a:t>		  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МММЭК-2022                                </a:t>
            </a:r>
            <a:r>
              <a:rPr lang="en-US" sz="2000" dirty="0" smtClean="0">
                <a:solidFill>
                  <a:srgbClr val="0033CC"/>
                </a:solidFill>
                <a:latin typeface="Arial" pitchFamily="34" charset="0"/>
              </a:rPr>
              <a:t>2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2 из 23</a:t>
            </a:r>
            <a:endParaRPr lang="en-US" sz="2000" dirty="0">
              <a:solidFill>
                <a:srgbClr val="0033CC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 spd="med" advTm="52170">
    <p:zoom/>
  </p:transition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2"/>
        <p14:stopEvt time="51622" objId="2"/>
      </p14:showEvtLst>
    </p:ext>
  </p:extLs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4056063" y="1371600"/>
            <a:ext cx="3825875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85763" indent="-385763">
              <a:lnSpc>
                <a:spcPct val="87000"/>
              </a:lnSpc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l"/>
            </a:pPr>
            <a:endParaRPr lang="de-DE">
              <a:latin typeface="Arial" charset="0"/>
            </a:endParaRPr>
          </a:p>
        </p:txBody>
      </p:sp>
      <p:sp>
        <p:nvSpPr>
          <p:cNvPr id="26628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1259632" y="2852936"/>
            <a:ext cx="7668468" cy="2669332"/>
          </a:xfrm>
        </p:spPr>
        <p:txBody>
          <a:bodyPr>
            <a:normAutofit/>
          </a:bodyPr>
          <a:lstStyle/>
          <a:p>
            <a:pPr marL="137160" lvl="1" indent="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ru-RU" sz="4800" dirty="0" smtClean="0">
                <a:solidFill>
                  <a:srgbClr val="000099"/>
                </a:solidFill>
                <a:latin typeface="+mj-lt"/>
              </a:rPr>
              <a:t>Спасибо за внимание!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en-US" sz="2800" dirty="0" smtClean="0">
              <a:solidFill>
                <a:srgbClr val="000099"/>
              </a:solidFill>
              <a:latin typeface="+mj-lt"/>
            </a:endParaRPr>
          </a:p>
        </p:txBody>
      </p:sp>
      <p:sp>
        <p:nvSpPr>
          <p:cNvPr id="11" name="Нижний колонтитул 9"/>
          <p:cNvSpPr>
            <a:spLocks noGrp="1"/>
          </p:cNvSpPr>
          <p:nvPr>
            <p:ph type="ftr" sz="quarter" idx="11"/>
          </p:nvPr>
        </p:nvSpPr>
        <p:spPr>
          <a:xfrm>
            <a:off x="0" y="6380435"/>
            <a:ext cx="9144000" cy="288925"/>
          </a:xfrm>
        </p:spPr>
        <p:txBody>
          <a:bodyPr/>
          <a:lstStyle/>
          <a:p>
            <a:pPr algn="l">
              <a:defRPr/>
            </a:pPr>
            <a:r>
              <a:rPr lang="en-US" sz="2000" dirty="0" smtClean="0">
                <a:solidFill>
                  <a:srgbClr val="0033CC"/>
                </a:solidFill>
                <a:latin typeface="+mn-lt"/>
              </a:rPr>
              <a:t>           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ФИЦ ИУ РАН</a:t>
            </a:r>
            <a:r>
              <a:rPr lang="en-US" sz="2000" dirty="0" smtClean="0">
                <a:solidFill>
                  <a:srgbClr val="0033CC"/>
                </a:solidFill>
                <a:latin typeface="Arial" pitchFamily="34" charset="0"/>
              </a:rPr>
              <a:t>		  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МММЭК-2022                                </a:t>
            </a:r>
            <a:r>
              <a:rPr lang="en-US" sz="2000" dirty="0" smtClean="0">
                <a:solidFill>
                  <a:srgbClr val="0033CC"/>
                </a:solidFill>
                <a:latin typeface="Arial" pitchFamily="34" charset="0"/>
              </a:rPr>
              <a:t>2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3 из 23</a:t>
            </a:r>
            <a:endParaRPr lang="en-US" sz="2000" dirty="0">
              <a:solidFill>
                <a:srgbClr val="0033CC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 spd="med" advTm="10015">
    <p:zoom/>
  </p:transition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2"/>
        <p14:stopEvt time="5234" objId="2"/>
      </p14:showEvtLst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7"/>
          <p:cNvSpPr>
            <a:spLocks noGrp="1" noChangeArrowheads="1"/>
          </p:cNvSpPr>
          <p:nvPr>
            <p:ph type="title"/>
          </p:nvPr>
        </p:nvSpPr>
        <p:spPr>
          <a:xfrm>
            <a:off x="228600" y="116632"/>
            <a:ext cx="8686800" cy="949598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0033CC"/>
                </a:solidFill>
                <a:cs typeface="Arial" pitchFamily="34" charset="0"/>
              </a:rPr>
              <a:t>Неисправности цифровых схем</a:t>
            </a:r>
            <a:endParaRPr lang="en-GB" sz="4000" b="1" dirty="0" smtClean="0">
              <a:solidFill>
                <a:srgbClr val="0033CC"/>
              </a:solidFill>
              <a:cs typeface="Arial" pitchFamily="34" charset="0"/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>
          <a:xfrm>
            <a:off x="0" y="6380435"/>
            <a:ext cx="9144000" cy="288925"/>
          </a:xfrm>
        </p:spPr>
        <p:txBody>
          <a:bodyPr/>
          <a:lstStyle/>
          <a:p>
            <a:pPr algn="l">
              <a:defRPr/>
            </a:pPr>
            <a:r>
              <a:rPr lang="en-US" sz="2000" dirty="0" smtClean="0">
                <a:solidFill>
                  <a:srgbClr val="0033CC"/>
                </a:solidFill>
                <a:latin typeface="+mn-lt"/>
              </a:rPr>
              <a:t>           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ФИЦ ИУ РАН</a:t>
            </a:r>
            <a:r>
              <a:rPr lang="en-US" sz="2000" dirty="0" smtClean="0">
                <a:solidFill>
                  <a:srgbClr val="0033CC"/>
                </a:solidFill>
                <a:latin typeface="Arial" pitchFamily="34" charset="0"/>
              </a:rPr>
              <a:t>		  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МММЭК-2022                                3 из 23</a:t>
            </a:r>
            <a:endParaRPr lang="en-US" sz="2000" dirty="0">
              <a:solidFill>
                <a:srgbClr val="0033CC"/>
              </a:solidFill>
              <a:latin typeface="Arial" pitchFamily="34" charset="0"/>
            </a:endParaRPr>
          </a:p>
        </p:txBody>
      </p:sp>
      <p:grpSp>
        <p:nvGrpSpPr>
          <p:cNvPr id="32" name="Группа 31"/>
          <p:cNvGrpSpPr/>
          <p:nvPr/>
        </p:nvGrpSpPr>
        <p:grpSpPr>
          <a:xfrm>
            <a:off x="569956" y="1371600"/>
            <a:ext cx="7699665" cy="4965700"/>
            <a:chOff x="569956" y="1371600"/>
            <a:chExt cx="7699665" cy="4965700"/>
          </a:xfrm>
        </p:grpSpPr>
        <p:sp>
          <p:nvSpPr>
            <p:cNvPr id="14338" name="Rectangle 2"/>
            <p:cNvSpPr>
              <a:spLocks noChangeArrowheads="1"/>
            </p:cNvSpPr>
            <p:nvPr/>
          </p:nvSpPr>
          <p:spPr bwMode="auto">
            <a:xfrm>
              <a:off x="4056063" y="1371600"/>
              <a:ext cx="3825875" cy="4965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488" tIns="44450" rIns="90488" bIns="44450"/>
            <a:lstStyle/>
            <a:p>
              <a:pPr marL="385763" indent="-385763">
                <a:lnSpc>
                  <a:spcPct val="87000"/>
                </a:lnSpc>
                <a:spcBef>
                  <a:spcPct val="50000"/>
                </a:spcBef>
                <a:buClr>
                  <a:schemeClr val="accent1"/>
                </a:buClr>
                <a:buFont typeface="Wingdings" pitchFamily="2" charset="2"/>
                <a:buChar char="l"/>
              </a:pPr>
              <a:endParaRPr lang="de-DE">
                <a:latin typeface="Arial" charset="0"/>
              </a:endParaRPr>
            </a:p>
          </p:txBody>
        </p:sp>
        <p:grpSp>
          <p:nvGrpSpPr>
            <p:cNvPr id="2" name="Группа 1"/>
            <p:cNvGrpSpPr/>
            <p:nvPr/>
          </p:nvGrpSpPr>
          <p:grpSpPr>
            <a:xfrm>
              <a:off x="569956" y="1555986"/>
              <a:ext cx="7699665" cy="4522315"/>
              <a:chOff x="569956" y="1555986"/>
              <a:chExt cx="7699665" cy="4522315"/>
            </a:xfrm>
          </p:grpSpPr>
          <p:sp>
            <p:nvSpPr>
              <p:cNvPr id="3" name="Полилиния 2"/>
              <p:cNvSpPr/>
              <p:nvPr/>
            </p:nvSpPr>
            <p:spPr>
              <a:xfrm>
                <a:off x="4893504" y="2663788"/>
                <a:ext cx="1815210" cy="507379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0" y="0"/>
                    </a:moveTo>
                    <a:lnTo>
                      <a:pt x="0" y="345764"/>
                    </a:lnTo>
                    <a:lnTo>
                      <a:pt x="1815210" y="345764"/>
                    </a:lnTo>
                    <a:lnTo>
                      <a:pt x="1815210" y="507379"/>
                    </a:lnTo>
                  </a:path>
                </a:pathLst>
              </a:custGeom>
              <a:noFill/>
              <a:ln w="50800">
                <a:solidFill>
                  <a:srgbClr val="C00000"/>
                </a:solidFill>
              </a:ln>
            </p:spPr>
            <p:style>
              <a:lnRef idx="2">
                <a:scrgbClr r="0" g="0" b="0"/>
              </a:lnRef>
              <a:fillRef idx="0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6" name="Полилиния 5"/>
              <p:cNvSpPr/>
              <p:nvPr/>
            </p:nvSpPr>
            <p:spPr>
              <a:xfrm>
                <a:off x="2504851" y="4278970"/>
                <a:ext cx="772681" cy="507379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772681" y="0"/>
                    </a:moveTo>
                    <a:lnTo>
                      <a:pt x="772681" y="345764"/>
                    </a:lnTo>
                    <a:lnTo>
                      <a:pt x="0" y="345764"/>
                    </a:lnTo>
                    <a:lnTo>
                      <a:pt x="0" y="507379"/>
                    </a:lnTo>
                  </a:path>
                </a:pathLst>
              </a:custGeom>
              <a:noFill/>
              <a:ln w="50800">
                <a:solidFill>
                  <a:srgbClr val="C00000"/>
                </a:solidFill>
              </a:ln>
            </p:spPr>
            <p:style>
              <a:lnRef idx="2">
                <a:scrgbClr r="0" g="0" b="0"/>
              </a:lnRef>
              <a:fillRef idx="0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7" name="Полилиния 6"/>
              <p:cNvSpPr/>
              <p:nvPr/>
            </p:nvSpPr>
            <p:spPr>
              <a:xfrm>
                <a:off x="3277532" y="2663788"/>
                <a:ext cx="1615971" cy="507379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1615971" y="0"/>
                    </a:moveTo>
                    <a:lnTo>
                      <a:pt x="1615971" y="345764"/>
                    </a:lnTo>
                    <a:lnTo>
                      <a:pt x="0" y="345764"/>
                    </a:lnTo>
                    <a:lnTo>
                      <a:pt x="0" y="507379"/>
                    </a:lnTo>
                  </a:path>
                </a:pathLst>
              </a:custGeom>
              <a:noFill/>
              <a:ln w="50800">
                <a:solidFill>
                  <a:srgbClr val="C00000"/>
                </a:solidFill>
              </a:ln>
            </p:spPr>
            <p:style>
              <a:lnRef idx="2">
                <a:scrgbClr r="0" g="0" b="0"/>
              </a:lnRef>
              <a:fillRef idx="0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8" name="Скругленный прямоугольник 7"/>
              <p:cNvSpPr/>
              <p:nvPr/>
            </p:nvSpPr>
            <p:spPr>
              <a:xfrm>
                <a:off x="3179210" y="1555986"/>
                <a:ext cx="3428587" cy="1107802"/>
              </a:xfrm>
              <a:prstGeom prst="roundRect">
                <a:avLst>
                  <a:gd name="adj" fmla="val 10000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9" name="Полилиния 8"/>
              <p:cNvSpPr/>
              <p:nvPr/>
            </p:nvSpPr>
            <p:spPr>
              <a:xfrm>
                <a:off x="3373051" y="1740135"/>
                <a:ext cx="3428587" cy="1107802"/>
              </a:xfrm>
              <a:custGeom>
                <a:avLst/>
                <a:gdLst>
                  <a:gd name="connsiteX0" fmla="*/ 0 w 3428587"/>
                  <a:gd name="connsiteY0" fmla="*/ 110780 h 1107802"/>
                  <a:gd name="connsiteX1" fmla="*/ 110780 w 3428587"/>
                  <a:gd name="connsiteY1" fmla="*/ 0 h 1107802"/>
                  <a:gd name="connsiteX2" fmla="*/ 3317807 w 3428587"/>
                  <a:gd name="connsiteY2" fmla="*/ 0 h 1107802"/>
                  <a:gd name="connsiteX3" fmla="*/ 3428587 w 3428587"/>
                  <a:gd name="connsiteY3" fmla="*/ 110780 h 1107802"/>
                  <a:gd name="connsiteX4" fmla="*/ 3428587 w 3428587"/>
                  <a:gd name="connsiteY4" fmla="*/ 997022 h 1107802"/>
                  <a:gd name="connsiteX5" fmla="*/ 3317807 w 3428587"/>
                  <a:gd name="connsiteY5" fmla="*/ 1107802 h 1107802"/>
                  <a:gd name="connsiteX6" fmla="*/ 110780 w 3428587"/>
                  <a:gd name="connsiteY6" fmla="*/ 1107802 h 1107802"/>
                  <a:gd name="connsiteX7" fmla="*/ 0 w 3428587"/>
                  <a:gd name="connsiteY7" fmla="*/ 997022 h 1107802"/>
                  <a:gd name="connsiteX8" fmla="*/ 0 w 3428587"/>
                  <a:gd name="connsiteY8" fmla="*/ 110780 h 11078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428587" h="1107802">
                    <a:moveTo>
                      <a:pt x="0" y="110780"/>
                    </a:moveTo>
                    <a:cubicBezTo>
                      <a:pt x="0" y="49598"/>
                      <a:pt x="49598" y="0"/>
                      <a:pt x="110780" y="0"/>
                    </a:cubicBezTo>
                    <a:lnTo>
                      <a:pt x="3317807" y="0"/>
                    </a:lnTo>
                    <a:cubicBezTo>
                      <a:pt x="3378989" y="0"/>
                      <a:pt x="3428587" y="49598"/>
                      <a:pt x="3428587" y="110780"/>
                    </a:cubicBezTo>
                    <a:lnTo>
                      <a:pt x="3428587" y="997022"/>
                    </a:lnTo>
                    <a:cubicBezTo>
                      <a:pt x="3428587" y="1058204"/>
                      <a:pt x="3378989" y="1107802"/>
                      <a:pt x="3317807" y="1107802"/>
                    </a:cubicBezTo>
                    <a:lnTo>
                      <a:pt x="110780" y="1107802"/>
                    </a:lnTo>
                    <a:cubicBezTo>
                      <a:pt x="49598" y="1107802"/>
                      <a:pt x="0" y="1058204"/>
                      <a:pt x="0" y="997022"/>
                    </a:cubicBezTo>
                    <a:lnTo>
                      <a:pt x="0" y="110780"/>
                    </a:lnTo>
                    <a:close/>
                  </a:path>
                </a:pathLst>
              </a:custGeom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rgbClr r="0" g="0" b="0"/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54366" tIns="154366" rIns="154366" bIns="154366" numCol="1" spcCol="1270" anchor="ctr" anchorCtr="0">
                <a:noAutofit/>
              </a:bodyPr>
              <a:lstStyle/>
              <a:p>
                <a:pPr lvl="0" algn="ctr" defTabSz="1422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3200" b="1" kern="1200" dirty="0" smtClean="0">
                    <a:solidFill>
                      <a:srgbClr val="000099"/>
                    </a:solidFill>
                    <a:latin typeface="+mj-lt"/>
                  </a:rPr>
                  <a:t>Неисправность</a:t>
                </a:r>
                <a:endParaRPr lang="ru-RU" sz="3200" b="1" kern="1200" dirty="0">
                  <a:solidFill>
                    <a:srgbClr val="000099"/>
                  </a:solidFill>
                  <a:latin typeface="+mj-lt"/>
                </a:endParaRPr>
              </a:p>
            </p:txBody>
          </p:sp>
          <p:sp>
            <p:nvSpPr>
              <p:cNvPr id="11" name="Скругленный прямоугольник 10"/>
              <p:cNvSpPr/>
              <p:nvPr/>
            </p:nvSpPr>
            <p:spPr>
              <a:xfrm>
                <a:off x="2082309" y="3171168"/>
                <a:ext cx="2390445" cy="1107802"/>
              </a:xfrm>
              <a:prstGeom prst="roundRect">
                <a:avLst>
                  <a:gd name="adj" fmla="val 10000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2" name="Полилиния 11"/>
              <p:cNvSpPr/>
              <p:nvPr/>
            </p:nvSpPr>
            <p:spPr>
              <a:xfrm>
                <a:off x="2276150" y="3355317"/>
                <a:ext cx="2390445" cy="1107802"/>
              </a:xfrm>
              <a:custGeom>
                <a:avLst/>
                <a:gdLst>
                  <a:gd name="connsiteX0" fmla="*/ 0 w 2390445"/>
                  <a:gd name="connsiteY0" fmla="*/ 110780 h 1107802"/>
                  <a:gd name="connsiteX1" fmla="*/ 110780 w 2390445"/>
                  <a:gd name="connsiteY1" fmla="*/ 0 h 1107802"/>
                  <a:gd name="connsiteX2" fmla="*/ 2279665 w 2390445"/>
                  <a:gd name="connsiteY2" fmla="*/ 0 h 1107802"/>
                  <a:gd name="connsiteX3" fmla="*/ 2390445 w 2390445"/>
                  <a:gd name="connsiteY3" fmla="*/ 110780 h 1107802"/>
                  <a:gd name="connsiteX4" fmla="*/ 2390445 w 2390445"/>
                  <a:gd name="connsiteY4" fmla="*/ 997022 h 1107802"/>
                  <a:gd name="connsiteX5" fmla="*/ 2279665 w 2390445"/>
                  <a:gd name="connsiteY5" fmla="*/ 1107802 h 1107802"/>
                  <a:gd name="connsiteX6" fmla="*/ 110780 w 2390445"/>
                  <a:gd name="connsiteY6" fmla="*/ 1107802 h 1107802"/>
                  <a:gd name="connsiteX7" fmla="*/ 0 w 2390445"/>
                  <a:gd name="connsiteY7" fmla="*/ 997022 h 1107802"/>
                  <a:gd name="connsiteX8" fmla="*/ 0 w 2390445"/>
                  <a:gd name="connsiteY8" fmla="*/ 110780 h 11078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90445" h="1107802">
                    <a:moveTo>
                      <a:pt x="0" y="110780"/>
                    </a:moveTo>
                    <a:cubicBezTo>
                      <a:pt x="0" y="49598"/>
                      <a:pt x="49598" y="0"/>
                      <a:pt x="110780" y="0"/>
                    </a:cubicBezTo>
                    <a:lnTo>
                      <a:pt x="2279665" y="0"/>
                    </a:lnTo>
                    <a:cubicBezTo>
                      <a:pt x="2340847" y="0"/>
                      <a:pt x="2390445" y="49598"/>
                      <a:pt x="2390445" y="110780"/>
                    </a:cubicBezTo>
                    <a:lnTo>
                      <a:pt x="2390445" y="997022"/>
                    </a:lnTo>
                    <a:cubicBezTo>
                      <a:pt x="2390445" y="1058204"/>
                      <a:pt x="2340847" y="1107802"/>
                      <a:pt x="2279665" y="1107802"/>
                    </a:cubicBezTo>
                    <a:lnTo>
                      <a:pt x="110780" y="1107802"/>
                    </a:lnTo>
                    <a:cubicBezTo>
                      <a:pt x="49598" y="1107802"/>
                      <a:pt x="0" y="1058204"/>
                      <a:pt x="0" y="997022"/>
                    </a:cubicBezTo>
                    <a:lnTo>
                      <a:pt x="0" y="110780"/>
                    </a:lnTo>
                    <a:close/>
                  </a:path>
                </a:pathLst>
              </a:custGeom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rgbClr r="0" g="0" b="0"/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39126" tIns="139126" rIns="139126" bIns="139126" numCol="1" spcCol="1270" anchor="ctr" anchorCtr="0">
                <a:noAutofit/>
              </a:bodyPr>
              <a:lstStyle/>
              <a:p>
                <a:pPr lvl="0" algn="ctr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2800" b="1" kern="1200" dirty="0" smtClean="0">
                    <a:solidFill>
                      <a:srgbClr val="000099"/>
                    </a:solidFill>
                    <a:latin typeface="+mj-lt"/>
                  </a:rPr>
                  <a:t>Логический сбой</a:t>
                </a:r>
                <a:endParaRPr lang="ru-RU" sz="2800" b="1" kern="1200" dirty="0">
                  <a:solidFill>
                    <a:srgbClr val="000099"/>
                  </a:solidFill>
                  <a:latin typeface="+mj-lt"/>
                </a:endParaRPr>
              </a:p>
            </p:txBody>
          </p:sp>
          <p:sp>
            <p:nvSpPr>
              <p:cNvPr id="13" name="Скругленный прямоугольник 12"/>
              <p:cNvSpPr/>
              <p:nvPr/>
            </p:nvSpPr>
            <p:spPr>
              <a:xfrm>
                <a:off x="569956" y="4786349"/>
                <a:ext cx="3869789" cy="1107802"/>
              </a:xfrm>
              <a:prstGeom prst="roundRect">
                <a:avLst>
                  <a:gd name="adj" fmla="val 10000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4" name="Полилиния 13"/>
              <p:cNvSpPr/>
              <p:nvPr/>
            </p:nvSpPr>
            <p:spPr>
              <a:xfrm>
                <a:off x="763797" y="4970499"/>
                <a:ext cx="3869789" cy="1107802"/>
              </a:xfrm>
              <a:custGeom>
                <a:avLst/>
                <a:gdLst>
                  <a:gd name="connsiteX0" fmla="*/ 0 w 3869789"/>
                  <a:gd name="connsiteY0" fmla="*/ 110780 h 1107802"/>
                  <a:gd name="connsiteX1" fmla="*/ 110780 w 3869789"/>
                  <a:gd name="connsiteY1" fmla="*/ 0 h 1107802"/>
                  <a:gd name="connsiteX2" fmla="*/ 3759009 w 3869789"/>
                  <a:gd name="connsiteY2" fmla="*/ 0 h 1107802"/>
                  <a:gd name="connsiteX3" fmla="*/ 3869789 w 3869789"/>
                  <a:gd name="connsiteY3" fmla="*/ 110780 h 1107802"/>
                  <a:gd name="connsiteX4" fmla="*/ 3869789 w 3869789"/>
                  <a:gd name="connsiteY4" fmla="*/ 997022 h 1107802"/>
                  <a:gd name="connsiteX5" fmla="*/ 3759009 w 3869789"/>
                  <a:gd name="connsiteY5" fmla="*/ 1107802 h 1107802"/>
                  <a:gd name="connsiteX6" fmla="*/ 110780 w 3869789"/>
                  <a:gd name="connsiteY6" fmla="*/ 1107802 h 1107802"/>
                  <a:gd name="connsiteX7" fmla="*/ 0 w 3869789"/>
                  <a:gd name="connsiteY7" fmla="*/ 997022 h 1107802"/>
                  <a:gd name="connsiteX8" fmla="*/ 0 w 3869789"/>
                  <a:gd name="connsiteY8" fmla="*/ 110780 h 11078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869789" h="1107802">
                    <a:moveTo>
                      <a:pt x="0" y="110780"/>
                    </a:moveTo>
                    <a:cubicBezTo>
                      <a:pt x="0" y="49598"/>
                      <a:pt x="49598" y="0"/>
                      <a:pt x="110780" y="0"/>
                    </a:cubicBezTo>
                    <a:lnTo>
                      <a:pt x="3759009" y="0"/>
                    </a:lnTo>
                    <a:cubicBezTo>
                      <a:pt x="3820191" y="0"/>
                      <a:pt x="3869789" y="49598"/>
                      <a:pt x="3869789" y="110780"/>
                    </a:cubicBezTo>
                    <a:lnTo>
                      <a:pt x="3869789" y="997022"/>
                    </a:lnTo>
                    <a:cubicBezTo>
                      <a:pt x="3869789" y="1058204"/>
                      <a:pt x="3820191" y="1107802"/>
                      <a:pt x="3759009" y="1107802"/>
                    </a:cubicBezTo>
                    <a:lnTo>
                      <a:pt x="110780" y="1107802"/>
                    </a:lnTo>
                    <a:cubicBezTo>
                      <a:pt x="49598" y="1107802"/>
                      <a:pt x="0" y="1058204"/>
                      <a:pt x="0" y="997022"/>
                    </a:cubicBezTo>
                    <a:lnTo>
                      <a:pt x="0" y="110780"/>
                    </a:lnTo>
                    <a:close/>
                  </a:path>
                </a:pathLst>
              </a:custGeom>
              <a:solidFill>
                <a:srgbClr val="33CC33">
                  <a:alpha val="90000"/>
                </a:srgbClr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rgbClr r="0" g="0" b="0"/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42936" tIns="142936" rIns="142936" bIns="142936" numCol="1" spcCol="1270" anchor="ctr" anchorCtr="0">
                <a:noAutofit/>
              </a:bodyPr>
              <a:lstStyle/>
              <a:p>
                <a:pPr lvl="0" algn="ctr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2900" b="1" kern="1200" smtClean="0">
                    <a:solidFill>
                      <a:srgbClr val="000099"/>
                    </a:solidFill>
                    <a:latin typeface="+mj-lt"/>
                  </a:rPr>
                  <a:t>Самовосстановление</a:t>
                </a:r>
                <a:endParaRPr lang="ru-RU" sz="2900" b="1" kern="1200" dirty="0">
                  <a:solidFill>
                    <a:srgbClr val="000099"/>
                  </a:solidFill>
                  <a:latin typeface="+mj-lt"/>
                </a:endParaRPr>
              </a:p>
            </p:txBody>
          </p:sp>
          <p:sp>
            <p:nvSpPr>
              <p:cNvPr id="15" name="Скругленный прямоугольник 14"/>
              <p:cNvSpPr/>
              <p:nvPr/>
            </p:nvSpPr>
            <p:spPr>
              <a:xfrm>
                <a:off x="5412117" y="4786349"/>
                <a:ext cx="2715693" cy="1107802"/>
              </a:xfrm>
              <a:prstGeom prst="roundRect">
                <a:avLst>
                  <a:gd name="adj" fmla="val 10000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6" name="Полилиния 15"/>
              <p:cNvSpPr/>
              <p:nvPr/>
            </p:nvSpPr>
            <p:spPr>
              <a:xfrm>
                <a:off x="5580112" y="4970499"/>
                <a:ext cx="2689509" cy="1107802"/>
              </a:xfrm>
              <a:custGeom>
                <a:avLst/>
                <a:gdLst>
                  <a:gd name="connsiteX0" fmla="*/ 0 w 3600985"/>
                  <a:gd name="connsiteY0" fmla="*/ 110780 h 1107802"/>
                  <a:gd name="connsiteX1" fmla="*/ 110780 w 3600985"/>
                  <a:gd name="connsiteY1" fmla="*/ 0 h 1107802"/>
                  <a:gd name="connsiteX2" fmla="*/ 3490205 w 3600985"/>
                  <a:gd name="connsiteY2" fmla="*/ 0 h 1107802"/>
                  <a:gd name="connsiteX3" fmla="*/ 3600985 w 3600985"/>
                  <a:gd name="connsiteY3" fmla="*/ 110780 h 1107802"/>
                  <a:gd name="connsiteX4" fmla="*/ 3600985 w 3600985"/>
                  <a:gd name="connsiteY4" fmla="*/ 997022 h 1107802"/>
                  <a:gd name="connsiteX5" fmla="*/ 3490205 w 3600985"/>
                  <a:gd name="connsiteY5" fmla="*/ 1107802 h 1107802"/>
                  <a:gd name="connsiteX6" fmla="*/ 110780 w 3600985"/>
                  <a:gd name="connsiteY6" fmla="*/ 1107802 h 1107802"/>
                  <a:gd name="connsiteX7" fmla="*/ 0 w 3600985"/>
                  <a:gd name="connsiteY7" fmla="*/ 997022 h 1107802"/>
                  <a:gd name="connsiteX8" fmla="*/ 0 w 3600985"/>
                  <a:gd name="connsiteY8" fmla="*/ 110780 h 11078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600985" h="1107802">
                    <a:moveTo>
                      <a:pt x="0" y="110780"/>
                    </a:moveTo>
                    <a:cubicBezTo>
                      <a:pt x="0" y="49598"/>
                      <a:pt x="49598" y="0"/>
                      <a:pt x="110780" y="0"/>
                    </a:cubicBezTo>
                    <a:lnTo>
                      <a:pt x="3490205" y="0"/>
                    </a:lnTo>
                    <a:cubicBezTo>
                      <a:pt x="3551387" y="0"/>
                      <a:pt x="3600985" y="49598"/>
                      <a:pt x="3600985" y="110780"/>
                    </a:cubicBezTo>
                    <a:lnTo>
                      <a:pt x="3600985" y="997022"/>
                    </a:lnTo>
                    <a:cubicBezTo>
                      <a:pt x="3600985" y="1058204"/>
                      <a:pt x="3551387" y="1107802"/>
                      <a:pt x="3490205" y="1107802"/>
                    </a:cubicBezTo>
                    <a:lnTo>
                      <a:pt x="110780" y="1107802"/>
                    </a:lnTo>
                    <a:cubicBezTo>
                      <a:pt x="49598" y="1107802"/>
                      <a:pt x="0" y="1058204"/>
                      <a:pt x="0" y="997022"/>
                    </a:cubicBezTo>
                    <a:lnTo>
                      <a:pt x="0" y="110780"/>
                    </a:lnTo>
                    <a:close/>
                  </a:path>
                </a:pathLst>
              </a:custGeom>
              <a:solidFill>
                <a:srgbClr val="FF0000">
                  <a:alpha val="90000"/>
                </a:srgbClr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rgbClr r="0" g="0" b="0"/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42936" tIns="142936" rIns="142936" bIns="142936" numCol="1" spcCol="1270" anchor="ctr" anchorCtr="0">
                <a:noAutofit/>
              </a:bodyPr>
              <a:lstStyle/>
              <a:p>
                <a:pPr lvl="0" algn="ctr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2900" b="1" kern="1200" dirty="0" smtClean="0">
                    <a:solidFill>
                      <a:schemeClr val="tx1"/>
                    </a:solidFill>
                    <a:latin typeface="+mj-lt"/>
                  </a:rPr>
                  <a:t>Останов</a:t>
                </a:r>
                <a:endParaRPr lang="ru-RU" sz="2900" b="1" kern="1200" dirty="0">
                  <a:solidFill>
                    <a:schemeClr val="tx1"/>
                  </a:solidFill>
                  <a:latin typeface="+mj-lt"/>
                </a:endParaRPr>
              </a:p>
            </p:txBody>
          </p:sp>
          <p:sp>
            <p:nvSpPr>
              <p:cNvPr id="17" name="Скругленный прямоугольник 16"/>
              <p:cNvSpPr/>
              <p:nvPr/>
            </p:nvSpPr>
            <p:spPr>
              <a:xfrm>
                <a:off x="5483458" y="3171168"/>
                <a:ext cx="2450511" cy="1107802"/>
              </a:xfrm>
              <a:prstGeom prst="roundRect">
                <a:avLst>
                  <a:gd name="adj" fmla="val 10000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8" name="Полилиния 17"/>
              <p:cNvSpPr/>
              <p:nvPr/>
            </p:nvSpPr>
            <p:spPr>
              <a:xfrm>
                <a:off x="5677299" y="3355317"/>
                <a:ext cx="2450511" cy="1107802"/>
              </a:xfrm>
              <a:custGeom>
                <a:avLst/>
                <a:gdLst>
                  <a:gd name="connsiteX0" fmla="*/ 0 w 2450511"/>
                  <a:gd name="connsiteY0" fmla="*/ 110780 h 1107802"/>
                  <a:gd name="connsiteX1" fmla="*/ 110780 w 2450511"/>
                  <a:gd name="connsiteY1" fmla="*/ 0 h 1107802"/>
                  <a:gd name="connsiteX2" fmla="*/ 2339731 w 2450511"/>
                  <a:gd name="connsiteY2" fmla="*/ 0 h 1107802"/>
                  <a:gd name="connsiteX3" fmla="*/ 2450511 w 2450511"/>
                  <a:gd name="connsiteY3" fmla="*/ 110780 h 1107802"/>
                  <a:gd name="connsiteX4" fmla="*/ 2450511 w 2450511"/>
                  <a:gd name="connsiteY4" fmla="*/ 997022 h 1107802"/>
                  <a:gd name="connsiteX5" fmla="*/ 2339731 w 2450511"/>
                  <a:gd name="connsiteY5" fmla="*/ 1107802 h 1107802"/>
                  <a:gd name="connsiteX6" fmla="*/ 110780 w 2450511"/>
                  <a:gd name="connsiteY6" fmla="*/ 1107802 h 1107802"/>
                  <a:gd name="connsiteX7" fmla="*/ 0 w 2450511"/>
                  <a:gd name="connsiteY7" fmla="*/ 997022 h 1107802"/>
                  <a:gd name="connsiteX8" fmla="*/ 0 w 2450511"/>
                  <a:gd name="connsiteY8" fmla="*/ 110780 h 11078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50511" h="1107802">
                    <a:moveTo>
                      <a:pt x="0" y="110780"/>
                    </a:moveTo>
                    <a:cubicBezTo>
                      <a:pt x="0" y="49598"/>
                      <a:pt x="49598" y="0"/>
                      <a:pt x="110780" y="0"/>
                    </a:cubicBezTo>
                    <a:lnTo>
                      <a:pt x="2339731" y="0"/>
                    </a:lnTo>
                    <a:cubicBezTo>
                      <a:pt x="2400913" y="0"/>
                      <a:pt x="2450511" y="49598"/>
                      <a:pt x="2450511" y="110780"/>
                    </a:cubicBezTo>
                    <a:lnTo>
                      <a:pt x="2450511" y="997022"/>
                    </a:lnTo>
                    <a:cubicBezTo>
                      <a:pt x="2450511" y="1058204"/>
                      <a:pt x="2400913" y="1107802"/>
                      <a:pt x="2339731" y="1107802"/>
                    </a:cubicBezTo>
                    <a:lnTo>
                      <a:pt x="110780" y="1107802"/>
                    </a:lnTo>
                    <a:cubicBezTo>
                      <a:pt x="49598" y="1107802"/>
                      <a:pt x="0" y="1058204"/>
                      <a:pt x="0" y="997022"/>
                    </a:cubicBezTo>
                    <a:lnTo>
                      <a:pt x="0" y="110780"/>
                    </a:lnTo>
                    <a:close/>
                  </a:path>
                </a:pathLst>
              </a:custGeom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rgbClr r="0" g="0" b="0"/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42936" tIns="142936" rIns="142936" bIns="142936" numCol="1" spcCol="1270" anchor="ctr" anchorCtr="0">
                <a:noAutofit/>
              </a:bodyPr>
              <a:lstStyle/>
              <a:p>
                <a:pPr lvl="0" algn="ctr" defTabSz="12890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2900" b="1" kern="1200" dirty="0" smtClean="0">
                    <a:solidFill>
                      <a:srgbClr val="000099"/>
                    </a:solidFill>
                    <a:latin typeface="+mj-lt"/>
                  </a:rPr>
                  <a:t>Аппаратный отказ</a:t>
                </a:r>
                <a:endParaRPr lang="ru-RU" sz="2900" b="1" kern="1200" dirty="0">
                  <a:solidFill>
                    <a:srgbClr val="000099"/>
                  </a:solidFill>
                  <a:latin typeface="+mj-lt"/>
                </a:endParaRPr>
              </a:p>
            </p:txBody>
          </p:sp>
        </p:grpSp>
        <p:cxnSp>
          <p:nvCxnSpPr>
            <p:cNvPr id="25" name="Прямая соединительная линия 24"/>
            <p:cNvCxnSpPr/>
            <p:nvPr/>
          </p:nvCxnSpPr>
          <p:spPr>
            <a:xfrm>
              <a:off x="6012160" y="4653136"/>
              <a:ext cx="0" cy="133213"/>
            </a:xfrm>
            <a:prstGeom prst="line">
              <a:avLst/>
            </a:prstGeom>
            <a:ln w="508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 flipH="1" flipV="1">
              <a:off x="3220382" y="4624562"/>
              <a:ext cx="2815293" cy="7763"/>
            </a:xfrm>
            <a:prstGeom prst="line">
              <a:avLst/>
            </a:prstGeom>
            <a:ln w="508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>
              <a:off x="6876256" y="4463119"/>
              <a:ext cx="0" cy="323230"/>
            </a:xfrm>
            <a:prstGeom prst="line">
              <a:avLst/>
            </a:prstGeom>
            <a:ln w="508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08443822"/>
      </p:ext>
    </p:extLst>
  </p:cSld>
  <p:clrMapOvr>
    <a:masterClrMapping/>
  </p:clrMapOvr>
  <p:transition spd="med" advTm="10768">
    <p:zoom/>
  </p:transition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2"/>
        <p14:stopEvt time="9656" objId="2"/>
      </p14:showEvtLst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7"/>
          <p:cNvSpPr>
            <a:spLocks noGrp="1" noChangeArrowheads="1"/>
          </p:cNvSpPr>
          <p:nvPr/>
        </p:nvSpPr>
        <p:spPr>
          <a:xfrm>
            <a:off x="285720" y="214290"/>
            <a:ext cx="8686800" cy="8382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0033CC"/>
                </a:solidFill>
                <a:cs typeface="Arial" pitchFamily="34" charset="0"/>
              </a:rPr>
              <a:t>Источники сбоев</a:t>
            </a:r>
            <a:endParaRPr lang="en-GB" sz="4000" b="1" dirty="0" smtClean="0">
              <a:solidFill>
                <a:srgbClr val="0033CC"/>
              </a:solidFill>
              <a:ea typeface="+mn-ea"/>
              <a:cs typeface="Arial" pitchFamily="34" charset="0"/>
            </a:endParaRPr>
          </a:p>
        </p:txBody>
      </p:sp>
      <p:sp>
        <p:nvSpPr>
          <p:cNvPr id="11" name="Rectangle 8"/>
          <p:cNvSpPr>
            <a:spLocks noGrp="1" noChangeArrowheads="1"/>
          </p:cNvSpPr>
          <p:nvPr/>
        </p:nvSpPr>
        <p:spPr bwMode="auto">
          <a:xfrm>
            <a:off x="2771800" y="1436135"/>
            <a:ext cx="6560443" cy="3253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48640" indent="-411480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b="1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Ядерные частицы</a:t>
            </a:r>
          </a:p>
          <a:p>
            <a:pPr marL="548640" indent="-411480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b="1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Космические лучи</a:t>
            </a:r>
            <a:endParaRPr lang="en-US" b="1" dirty="0">
              <a:solidFill>
                <a:srgbClr val="000099"/>
              </a:solidFill>
              <a:latin typeface="+mj-lt"/>
              <a:cs typeface="Arial" pitchFamily="34" charset="0"/>
            </a:endParaRPr>
          </a:p>
          <a:p>
            <a:pPr marL="548640" indent="-411480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b="1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Электромагнитный импульс</a:t>
            </a:r>
            <a:endParaRPr lang="en-GB" b="1" dirty="0">
              <a:solidFill>
                <a:srgbClr val="000099"/>
              </a:solidFill>
              <a:latin typeface="+mj-lt"/>
              <a:cs typeface="Arial" pitchFamily="34" charset="0"/>
            </a:endParaRPr>
          </a:p>
          <a:p>
            <a:pPr marL="548640" indent="-411480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b="1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Наводки на сигнальных шинах</a:t>
            </a:r>
            <a:endParaRPr lang="ru-RU" b="1" dirty="0">
              <a:solidFill>
                <a:srgbClr val="000099"/>
              </a:solidFill>
              <a:latin typeface="+mj-lt"/>
              <a:cs typeface="Arial" pitchFamily="34" charset="0"/>
            </a:endParaRPr>
          </a:p>
          <a:p>
            <a:pPr marL="548640" indent="-411480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b="1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Шумы на шинах питания</a:t>
            </a:r>
            <a:endParaRPr lang="en-US" b="1" dirty="0" smtClean="0">
              <a:solidFill>
                <a:srgbClr val="000099"/>
              </a:solidFill>
              <a:latin typeface="+mj-lt"/>
              <a:cs typeface="Arial" pitchFamily="34" charset="0"/>
            </a:endParaRPr>
          </a:p>
          <a:p>
            <a:pPr marL="548640" indent="-411480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b="1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Шумы по подложке</a:t>
            </a:r>
            <a:endParaRPr lang="en-US" b="1" dirty="0">
              <a:solidFill>
                <a:srgbClr val="000099"/>
              </a:solidFill>
              <a:latin typeface="+mj-lt"/>
              <a:cs typeface="Arial" pitchFamily="34" charset="0"/>
            </a:endParaRPr>
          </a:p>
        </p:txBody>
      </p:sp>
      <p:sp>
        <p:nvSpPr>
          <p:cNvPr id="42" name="Нижний колонтитул 9"/>
          <p:cNvSpPr>
            <a:spLocks noGrp="1"/>
          </p:cNvSpPr>
          <p:nvPr>
            <p:ph type="ftr" sz="quarter" idx="11"/>
          </p:nvPr>
        </p:nvSpPr>
        <p:spPr>
          <a:xfrm>
            <a:off x="0" y="6380435"/>
            <a:ext cx="9144000" cy="288925"/>
          </a:xfrm>
        </p:spPr>
        <p:txBody>
          <a:bodyPr/>
          <a:lstStyle/>
          <a:p>
            <a:pPr algn="l">
              <a:defRPr/>
            </a:pPr>
            <a:r>
              <a:rPr lang="en-US" sz="2000" dirty="0" smtClean="0">
                <a:solidFill>
                  <a:srgbClr val="0033CC"/>
                </a:solidFill>
                <a:latin typeface="+mn-lt"/>
              </a:rPr>
              <a:t>           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ФИЦ ИУ РАН</a:t>
            </a:r>
            <a:r>
              <a:rPr lang="en-US" sz="2000" dirty="0" smtClean="0">
                <a:solidFill>
                  <a:srgbClr val="0033CC"/>
                </a:solidFill>
                <a:latin typeface="Arial" pitchFamily="34" charset="0"/>
              </a:rPr>
              <a:t>		  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МММЭК-2022                                4 из 23</a:t>
            </a:r>
            <a:endParaRPr lang="en-US" sz="2000" dirty="0">
              <a:solidFill>
                <a:srgbClr val="0033CC"/>
              </a:solidFill>
              <a:latin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95536" y="1808464"/>
            <a:ext cx="20162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+mj-lt"/>
              </a:rPr>
              <a:t>Отказ</a:t>
            </a:r>
            <a:endParaRPr lang="ru-RU" sz="3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843808" y="1521572"/>
            <a:ext cx="576064" cy="1541458"/>
          </a:xfrm>
          <a:prstGeom prst="ellipse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Овал 43"/>
          <p:cNvSpPr/>
          <p:nvPr/>
        </p:nvSpPr>
        <p:spPr>
          <a:xfrm>
            <a:off x="2843808" y="1537600"/>
            <a:ext cx="576064" cy="2936300"/>
          </a:xfrm>
          <a:prstGeom prst="ellipse">
            <a:avLst/>
          </a:prstGeom>
          <a:noFill/>
          <a:ln w="41275">
            <a:solidFill>
              <a:srgbClr val="33CC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TextBox 44"/>
          <p:cNvSpPr txBox="1"/>
          <p:nvPr/>
        </p:nvSpPr>
        <p:spPr>
          <a:xfrm>
            <a:off x="285720" y="2649173"/>
            <a:ext cx="22700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9900"/>
                </a:solidFill>
                <a:latin typeface="+mj-lt"/>
              </a:rPr>
              <a:t>Логический сбой</a:t>
            </a:r>
            <a:endParaRPr lang="ru-RU" sz="3200" b="1" dirty="0">
              <a:solidFill>
                <a:srgbClr val="009900"/>
              </a:solidFill>
              <a:latin typeface="+mj-lt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2051720" y="2169644"/>
            <a:ext cx="720080" cy="0"/>
          </a:xfrm>
          <a:prstGeom prst="straightConnector1">
            <a:avLst/>
          </a:prstGeom>
          <a:ln w="539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 flipV="1">
            <a:off x="2051720" y="3465788"/>
            <a:ext cx="792088" cy="18191"/>
          </a:xfrm>
          <a:prstGeom prst="straightConnector1">
            <a:avLst/>
          </a:prstGeom>
          <a:ln w="53975">
            <a:solidFill>
              <a:srgbClr val="009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683568" y="4951193"/>
            <a:ext cx="7602604" cy="1077218"/>
          </a:xfrm>
          <a:prstGeom prst="rect">
            <a:avLst/>
          </a:prstGeom>
          <a:solidFill>
            <a:schemeClr val="accent1"/>
          </a:solidFill>
          <a:ln w="44450">
            <a:solidFill>
              <a:srgbClr val="C00000"/>
            </a:solidFill>
          </a:ln>
          <a:effectLst>
            <a:glow rad="469900">
              <a:schemeClr val="accent1"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33CC"/>
                </a:solidFill>
                <a:latin typeface="+mj-lt"/>
              </a:rPr>
              <a:t>Чем выше энергия воздействия, </a:t>
            </a:r>
            <a:br>
              <a:rPr lang="ru-RU" sz="3200" b="1" dirty="0" smtClean="0">
                <a:solidFill>
                  <a:srgbClr val="0033CC"/>
                </a:solidFill>
                <a:latin typeface="+mj-lt"/>
              </a:rPr>
            </a:br>
            <a:r>
              <a:rPr lang="ru-RU" sz="3200" b="1" dirty="0" smtClean="0">
                <a:solidFill>
                  <a:srgbClr val="0033CC"/>
                </a:solidFill>
                <a:latin typeface="+mj-lt"/>
              </a:rPr>
              <a:t>тем вероятнее сбой или отказ</a:t>
            </a:r>
            <a:endParaRPr lang="ru-RU" sz="3200" b="1" dirty="0">
              <a:solidFill>
                <a:srgbClr val="0033C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41734926"/>
      </p:ext>
    </p:extLst>
  </p:cSld>
  <p:clrMapOvr>
    <a:masterClrMapping/>
  </p:clrMapOvr>
  <p:transition advTm="14256">
    <p:zoom/>
  </p:transition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6"/>
        <p14:stopEvt time="13321" objId="6"/>
      </p14:showEvtLst>
    </p:ext>
  </p:extLs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7"/>
          <p:cNvSpPr>
            <a:spLocks noGrp="1" noChangeArrowheads="1"/>
          </p:cNvSpPr>
          <p:nvPr>
            <p:ph type="title"/>
          </p:nvPr>
        </p:nvSpPr>
        <p:spPr>
          <a:xfrm>
            <a:off x="0" y="116632"/>
            <a:ext cx="9144000" cy="949598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0033CC"/>
                </a:solidFill>
                <a:cs typeface="Arial" pitchFamily="34" charset="0"/>
              </a:rPr>
              <a:t>Интенсивность Неисправностей</a:t>
            </a:r>
            <a:endParaRPr lang="en-GB" sz="4000" b="1" dirty="0" smtClean="0">
              <a:solidFill>
                <a:srgbClr val="0033CC"/>
              </a:solidFill>
              <a:cs typeface="Arial" pitchFamily="34" charset="0"/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>
          <a:xfrm>
            <a:off x="0" y="6380435"/>
            <a:ext cx="9144000" cy="288925"/>
          </a:xfrm>
        </p:spPr>
        <p:txBody>
          <a:bodyPr/>
          <a:lstStyle/>
          <a:p>
            <a:pPr algn="l">
              <a:defRPr/>
            </a:pPr>
            <a:r>
              <a:rPr lang="en-US" sz="2000" dirty="0" smtClean="0">
                <a:solidFill>
                  <a:srgbClr val="0033CC"/>
                </a:solidFill>
                <a:latin typeface="+mn-lt"/>
              </a:rPr>
              <a:t>           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ФИЦ ИУ РАН</a:t>
            </a:r>
            <a:r>
              <a:rPr lang="en-US" sz="2000" dirty="0" smtClean="0">
                <a:solidFill>
                  <a:srgbClr val="0033CC"/>
                </a:solidFill>
                <a:latin typeface="Arial" pitchFamily="34" charset="0"/>
              </a:rPr>
              <a:t>		  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МММЭК-2022                                5 из 23</a:t>
            </a:r>
            <a:endParaRPr lang="en-US" sz="2000" dirty="0">
              <a:solidFill>
                <a:srgbClr val="0033CC"/>
              </a:solidFill>
              <a:latin typeface="Arial" pitchFamily="34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0759326"/>
              </p:ext>
            </p:extLst>
          </p:nvPr>
        </p:nvGraphicFramePr>
        <p:xfrm>
          <a:off x="-180528" y="2276872"/>
          <a:ext cx="5563344" cy="30831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004048" y="1484784"/>
            <a:ext cx="40157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+mj-lt"/>
              </a:rPr>
              <a:t>Аппаратный отказ</a:t>
            </a:r>
          </a:p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+mj-lt"/>
              </a:rPr>
              <a:t>0,1%</a:t>
            </a:r>
            <a:endParaRPr lang="ru-RU" sz="3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04048" y="3043783"/>
            <a:ext cx="40157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0099"/>
                </a:solidFill>
                <a:latin typeface="+mj-lt"/>
              </a:rPr>
              <a:t>Логический сбой</a:t>
            </a:r>
          </a:p>
          <a:p>
            <a:pPr algn="ctr"/>
            <a:r>
              <a:rPr lang="ru-RU" sz="3200" b="1" dirty="0" smtClean="0">
                <a:solidFill>
                  <a:srgbClr val="000099"/>
                </a:solidFill>
                <a:latin typeface="+mj-lt"/>
              </a:rPr>
              <a:t>99,9%</a:t>
            </a:r>
            <a:endParaRPr lang="ru-RU" sz="3200" b="1" dirty="0">
              <a:solidFill>
                <a:srgbClr val="000099"/>
              </a:solidFill>
              <a:latin typeface="+mj-lt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flipH="1" flipV="1">
            <a:off x="2627784" y="2563393"/>
            <a:ext cx="6048672" cy="6882"/>
          </a:xfrm>
          <a:prstGeom prst="straightConnector1">
            <a:avLst/>
          </a:prstGeom>
          <a:ln w="114300">
            <a:solidFill>
              <a:srgbClr val="FF0000"/>
            </a:solidFill>
            <a:headEnd w="med" len="lg"/>
            <a:tailEnd type="triangle" w="med" len="lg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H="1">
            <a:off x="2709992" y="4120833"/>
            <a:ext cx="5822448" cy="0"/>
          </a:xfrm>
          <a:prstGeom prst="straightConnector1">
            <a:avLst/>
          </a:prstGeom>
          <a:ln w="114300">
            <a:solidFill>
              <a:srgbClr val="000099"/>
            </a:solidFill>
            <a:headEnd w="med" len="lg"/>
            <a:tailEnd type="triangle" w="med" len="lg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323644"/>
      </p:ext>
    </p:extLst>
  </p:cSld>
  <p:clrMapOvr>
    <a:masterClrMapping/>
  </p:clrMapOvr>
  <p:transition spd="med" advTm="10768">
    <p:zoom/>
  </p:transition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2"/>
        <p14:stopEvt time="9656" objId="2"/>
      </p14:showEvtLst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7"/>
          <p:cNvSpPr>
            <a:spLocks noGrp="1" noChangeArrowheads="1"/>
          </p:cNvSpPr>
          <p:nvPr>
            <p:ph type="title"/>
          </p:nvPr>
        </p:nvSpPr>
        <p:spPr>
          <a:xfrm>
            <a:off x="285720" y="214290"/>
            <a:ext cx="8686800" cy="8382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0033CC"/>
                </a:solidFill>
              </a:rPr>
              <a:t>Классификация цифровых схем</a:t>
            </a:r>
            <a:endParaRPr lang="en-GB" sz="4000" b="1" dirty="0" smtClean="0">
              <a:solidFill>
                <a:srgbClr val="0033CC"/>
              </a:solidFill>
            </a:endParaRPr>
          </a:p>
        </p:txBody>
      </p:sp>
      <p:sp>
        <p:nvSpPr>
          <p:cNvPr id="14" name="Нижний колонтитул 9"/>
          <p:cNvSpPr>
            <a:spLocks noGrp="1"/>
          </p:cNvSpPr>
          <p:nvPr>
            <p:ph type="ftr" sz="quarter" idx="11"/>
          </p:nvPr>
        </p:nvSpPr>
        <p:spPr>
          <a:xfrm>
            <a:off x="0" y="6380435"/>
            <a:ext cx="9144000" cy="288925"/>
          </a:xfrm>
        </p:spPr>
        <p:txBody>
          <a:bodyPr/>
          <a:lstStyle/>
          <a:p>
            <a:pPr algn="l">
              <a:defRPr/>
            </a:pPr>
            <a:r>
              <a:rPr lang="en-US" sz="2000" dirty="0" smtClean="0">
                <a:solidFill>
                  <a:srgbClr val="0033CC"/>
                </a:solidFill>
                <a:latin typeface="+mn-lt"/>
              </a:rPr>
              <a:t>           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ФИЦ ИУ РАН</a:t>
            </a:r>
            <a:r>
              <a:rPr lang="en-US" sz="2000" dirty="0" smtClean="0">
                <a:solidFill>
                  <a:srgbClr val="0033CC"/>
                </a:solidFill>
                <a:latin typeface="Arial" pitchFamily="34" charset="0"/>
              </a:rPr>
              <a:t>		  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МММЭК-2022                                6 из 23</a:t>
            </a:r>
            <a:endParaRPr lang="en-US" sz="2000" dirty="0">
              <a:solidFill>
                <a:srgbClr val="0033CC"/>
              </a:solidFill>
              <a:latin typeface="Arial" pitchFamily="34" charset="0"/>
            </a:endParaRPr>
          </a:p>
        </p:txBody>
      </p:sp>
      <p:grpSp>
        <p:nvGrpSpPr>
          <p:cNvPr id="27" name="Группа 26"/>
          <p:cNvGrpSpPr/>
          <p:nvPr/>
        </p:nvGrpSpPr>
        <p:grpSpPr>
          <a:xfrm>
            <a:off x="539552" y="1357298"/>
            <a:ext cx="8144252" cy="4754012"/>
            <a:chOff x="539552" y="1357298"/>
            <a:chExt cx="8144252" cy="4754012"/>
          </a:xfrm>
        </p:grpSpPr>
        <p:sp>
          <p:nvSpPr>
            <p:cNvPr id="8" name="TextBox 7"/>
            <p:cNvSpPr txBox="1"/>
            <p:nvPr/>
          </p:nvSpPr>
          <p:spPr>
            <a:xfrm>
              <a:off x="2857488" y="1357298"/>
              <a:ext cx="3643338" cy="5651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ru-RU" sz="3200" b="1" smtClean="0">
                  <a:solidFill>
                    <a:srgbClr val="000099"/>
                  </a:solidFill>
                  <a:latin typeface="+mj-lt"/>
                </a:rPr>
                <a:t>Цифровые схемы</a:t>
              </a:r>
              <a:endParaRPr lang="ru-RU" sz="3200" b="1" dirty="0">
                <a:solidFill>
                  <a:srgbClr val="000099"/>
                </a:solidFill>
                <a:latin typeface="+mj-lt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39552" y="2714620"/>
              <a:ext cx="4627742" cy="3396690"/>
            </a:xfrm>
            <a:prstGeom prst="rect">
              <a:avLst/>
            </a:prstGeom>
            <a:solidFill>
              <a:srgbClr val="33CC33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endParaRPr lang="en-US" sz="3200" dirty="0" smtClean="0">
                <a:solidFill>
                  <a:srgbClr val="000099"/>
                </a:solidFill>
                <a:latin typeface="+mj-lt"/>
              </a:endParaRPr>
            </a:p>
            <a:p>
              <a:pPr algn="ctr"/>
              <a:endParaRPr lang="ru-RU" sz="4000" b="1" dirty="0" smtClean="0">
                <a:solidFill>
                  <a:srgbClr val="000099"/>
                </a:solidFill>
                <a:latin typeface="+mj-lt"/>
              </a:endParaRPr>
            </a:p>
            <a:p>
              <a:pPr algn="ctr"/>
              <a:r>
                <a:rPr lang="ru-RU" sz="4000" b="1" dirty="0" smtClean="0">
                  <a:solidFill>
                    <a:srgbClr val="000099"/>
                  </a:solidFill>
                  <a:latin typeface="+mj-lt"/>
                </a:rPr>
                <a:t>Синхронные</a:t>
              </a:r>
              <a:endParaRPr lang="en-US" sz="4000" b="1" dirty="0" smtClean="0">
                <a:solidFill>
                  <a:srgbClr val="000099"/>
                </a:solidFill>
                <a:latin typeface="+mj-lt"/>
              </a:endParaRPr>
            </a:p>
            <a:p>
              <a:pPr algn="ctr"/>
              <a:r>
                <a:rPr lang="ru-RU" sz="4000" b="1" dirty="0" smtClean="0">
                  <a:solidFill>
                    <a:srgbClr val="000099"/>
                  </a:solidFill>
                  <a:latin typeface="+mj-lt"/>
                </a:rPr>
                <a:t>схемы</a:t>
              </a:r>
              <a:endParaRPr lang="en-US" sz="4000" dirty="0" smtClean="0">
                <a:solidFill>
                  <a:srgbClr val="000099"/>
                </a:solidFill>
                <a:latin typeface="+mj-lt"/>
              </a:endParaRPr>
            </a:p>
            <a:p>
              <a:pPr algn="ctr"/>
              <a:endParaRPr lang="en-US" sz="3200" dirty="0" smtClean="0">
                <a:solidFill>
                  <a:srgbClr val="000099"/>
                </a:solidFill>
                <a:latin typeface="+mj-lt"/>
              </a:endParaRPr>
            </a:p>
            <a:p>
              <a:pPr algn="ctr"/>
              <a:endParaRPr lang="ru-RU" sz="3200" dirty="0">
                <a:solidFill>
                  <a:srgbClr val="000099"/>
                </a:solidFill>
                <a:latin typeface="+mj-lt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500694" y="2714620"/>
              <a:ext cx="2714644" cy="105758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ru-RU" sz="3200" b="1" dirty="0" smtClean="0">
                  <a:solidFill>
                    <a:srgbClr val="000099"/>
                  </a:solidFill>
                  <a:latin typeface="+mj-lt"/>
                </a:rPr>
                <a:t>Асинхронные</a:t>
              </a:r>
              <a:endParaRPr lang="en-US" sz="3200" b="1" dirty="0" smtClean="0">
                <a:solidFill>
                  <a:srgbClr val="000099"/>
                </a:solidFill>
                <a:latin typeface="+mj-lt"/>
              </a:endParaRPr>
            </a:p>
            <a:p>
              <a:pPr algn="ctr"/>
              <a:r>
                <a:rPr lang="ru-RU" sz="3200" b="1" dirty="0">
                  <a:solidFill>
                    <a:srgbClr val="000099"/>
                  </a:solidFill>
                  <a:latin typeface="+mj-lt"/>
                </a:rPr>
                <a:t>с</a:t>
              </a:r>
              <a:r>
                <a:rPr lang="ru-RU" sz="3200" b="1" dirty="0" smtClean="0">
                  <a:solidFill>
                    <a:srgbClr val="000099"/>
                  </a:solidFill>
                  <a:latin typeface="+mj-lt"/>
                </a:rPr>
                <a:t>хемы</a:t>
              </a:r>
              <a:endParaRPr lang="ru-RU" sz="3200" dirty="0">
                <a:solidFill>
                  <a:srgbClr val="000099"/>
                </a:solidFill>
                <a:latin typeface="+mj-lt"/>
              </a:endParaRPr>
            </a:p>
          </p:txBody>
        </p:sp>
        <p:cxnSp>
          <p:nvCxnSpPr>
            <p:cNvPr id="15" name="Прямая соединительная линия 14"/>
            <p:cNvCxnSpPr/>
            <p:nvPr/>
          </p:nvCxnSpPr>
          <p:spPr>
            <a:xfrm rot="5400000">
              <a:off x="4535487" y="2107397"/>
              <a:ext cx="357984" cy="794"/>
            </a:xfrm>
            <a:prstGeom prst="line">
              <a:avLst/>
            </a:prstGeom>
            <a:ln w="50800"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2857488" y="2285992"/>
              <a:ext cx="4143404" cy="1588"/>
            </a:xfrm>
            <a:prstGeom prst="line">
              <a:avLst/>
            </a:prstGeom>
            <a:ln w="50800" cap="rnd"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 rot="5400000">
              <a:off x="2642380" y="2500306"/>
              <a:ext cx="429422" cy="794"/>
            </a:xfrm>
            <a:prstGeom prst="straightConnector1">
              <a:avLst/>
            </a:prstGeom>
            <a:ln w="50800">
              <a:solidFill>
                <a:srgbClr val="0099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 стрелкой 22"/>
            <p:cNvCxnSpPr/>
            <p:nvPr/>
          </p:nvCxnSpPr>
          <p:spPr>
            <a:xfrm rot="5400000">
              <a:off x="6786578" y="2500306"/>
              <a:ext cx="429422" cy="794"/>
            </a:xfrm>
            <a:prstGeom prst="straightConnector1">
              <a:avLst/>
            </a:prstGeom>
            <a:ln w="50800">
              <a:solidFill>
                <a:srgbClr val="0099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5369712" y="4364474"/>
              <a:ext cx="2154615" cy="688256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ru-RU" sz="2000" b="1" dirty="0" smtClean="0">
                  <a:solidFill>
                    <a:srgbClr val="000099"/>
                  </a:solidFill>
                  <a:latin typeface="+mj-lt"/>
                </a:rPr>
                <a:t>Самосинхронные схемы</a:t>
              </a:r>
              <a:endParaRPr lang="ru-RU" sz="2000" dirty="0">
                <a:solidFill>
                  <a:srgbClr val="000099"/>
                </a:solidFill>
                <a:latin typeface="+mj-lt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596335" y="4364474"/>
              <a:ext cx="1087469" cy="688256"/>
            </a:xfrm>
            <a:prstGeom prst="rect">
              <a:avLst/>
            </a:prstGeom>
            <a:solidFill>
              <a:srgbClr val="57D3FF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ru-RU" sz="2000" b="1" dirty="0" smtClean="0">
                  <a:solidFill>
                    <a:srgbClr val="000099"/>
                  </a:solidFill>
                  <a:latin typeface="+mj-lt"/>
                </a:rPr>
                <a:t>Прочие</a:t>
              </a:r>
              <a:br>
                <a:rPr lang="ru-RU" sz="2000" b="1" dirty="0" smtClean="0">
                  <a:solidFill>
                    <a:srgbClr val="000099"/>
                  </a:solidFill>
                  <a:latin typeface="+mj-lt"/>
                </a:rPr>
              </a:br>
              <a:r>
                <a:rPr lang="ru-RU" sz="2000" b="1" dirty="0" smtClean="0">
                  <a:solidFill>
                    <a:srgbClr val="000099"/>
                  </a:solidFill>
                  <a:latin typeface="+mj-lt"/>
                </a:rPr>
                <a:t>схемы</a:t>
              </a:r>
              <a:endParaRPr lang="ru-RU" sz="2000" dirty="0">
                <a:solidFill>
                  <a:srgbClr val="000099"/>
                </a:solidFill>
                <a:latin typeface="+mj-lt"/>
              </a:endParaRPr>
            </a:p>
          </p:txBody>
        </p:sp>
        <p:cxnSp>
          <p:nvCxnSpPr>
            <p:cNvPr id="4" name="Прямая соединительная линия 3"/>
            <p:cNvCxnSpPr>
              <a:stCxn id="10" idx="2"/>
            </p:cNvCxnSpPr>
            <p:nvPr/>
          </p:nvCxnSpPr>
          <p:spPr>
            <a:xfrm flipH="1">
              <a:off x="6858000" y="3772208"/>
              <a:ext cx="16" cy="225752"/>
            </a:xfrm>
            <a:prstGeom prst="line">
              <a:avLst/>
            </a:prstGeom>
            <a:ln w="3492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6378232" y="4003040"/>
              <a:ext cx="1759664" cy="2024"/>
            </a:xfrm>
            <a:prstGeom prst="line">
              <a:avLst/>
            </a:prstGeom>
            <a:ln w="3492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 flipH="1">
              <a:off x="6372200" y="3997960"/>
              <a:ext cx="952" cy="366513"/>
            </a:xfrm>
            <a:prstGeom prst="straightConnector1">
              <a:avLst/>
            </a:prstGeom>
            <a:ln w="34925">
              <a:solidFill>
                <a:srgbClr val="0070C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 стрелкой 25"/>
            <p:cNvCxnSpPr/>
            <p:nvPr/>
          </p:nvCxnSpPr>
          <p:spPr>
            <a:xfrm flipH="1">
              <a:off x="8136944" y="3997960"/>
              <a:ext cx="952" cy="366514"/>
            </a:xfrm>
            <a:prstGeom prst="straightConnector1">
              <a:avLst/>
            </a:prstGeom>
            <a:ln w="34925">
              <a:solidFill>
                <a:srgbClr val="0070C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19677841"/>
      </p:ext>
    </p:extLst>
  </p:cSld>
  <p:clrMapOvr>
    <a:masterClrMapping/>
  </p:clrMapOvr>
  <p:transition spd="med" advTm="31645">
    <p:zoom/>
  </p:transition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2"/>
        <p14:stopEvt time="30598" objId="2"/>
      </p14:showEvtLst>
    </p:ext>
  </p:extLs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7"/>
          <p:cNvSpPr>
            <a:spLocks noGrp="1" noChangeArrowheads="1"/>
          </p:cNvSpPr>
          <p:nvPr/>
        </p:nvSpPr>
        <p:spPr>
          <a:xfrm>
            <a:off x="285720" y="214290"/>
            <a:ext cx="8686800" cy="838200"/>
          </a:xfrm>
          <a:prstGeom prst="rect">
            <a:avLst/>
          </a:prstGeom>
        </p:spPr>
        <p:txBody>
          <a:bodyPr vert="horz" anchor="ctr">
            <a:normAutofit fontScale="975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0033CC"/>
                </a:solidFill>
                <a:cs typeface="Arial" pitchFamily="34" charset="0"/>
              </a:rPr>
              <a:t>Сбой в синхронной схеме</a:t>
            </a:r>
            <a:endParaRPr lang="en-GB" sz="4000" b="1" dirty="0" smtClean="0">
              <a:solidFill>
                <a:srgbClr val="0033CC"/>
              </a:solidFill>
              <a:ea typeface="+mn-ea"/>
              <a:cs typeface="Arial" pitchFamily="34" charset="0"/>
            </a:endParaRPr>
          </a:p>
        </p:txBody>
      </p:sp>
      <p:sp>
        <p:nvSpPr>
          <p:cNvPr id="11" name="Rectangle 8"/>
          <p:cNvSpPr>
            <a:spLocks noGrp="1" noChangeArrowheads="1"/>
          </p:cNvSpPr>
          <p:nvPr/>
        </p:nvSpPr>
        <p:spPr bwMode="auto">
          <a:xfrm>
            <a:off x="755576" y="1607355"/>
            <a:ext cx="7560840" cy="1461605"/>
          </a:xfrm>
          <a:prstGeom prst="rect">
            <a:avLst/>
          </a:prstGeom>
          <a:solidFill>
            <a:schemeClr val="accent1"/>
          </a:solidFill>
          <a:ln w="28575">
            <a:solidFill>
              <a:srgbClr val="C00000"/>
            </a:solidFill>
            <a:miter lim="800000"/>
            <a:headEnd/>
            <a:tailEnd/>
          </a:ln>
          <a:effectLst>
            <a:glow>
              <a:schemeClr val="accent1"/>
            </a:glow>
            <a:outerShdw blurRad="50800" dist="317500" dir="2340000" algn="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/>
          </a:scene3d>
          <a:sp3d extrusionH="69850" prstMaterial="plastic">
            <a:bevelB w="6350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ru-RU" sz="2800" b="1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Высокая глобальная частота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ru-RU" sz="2800" b="1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Отсутствие средств контроля корректности обработки данных</a:t>
            </a:r>
          </a:p>
        </p:txBody>
      </p:sp>
      <p:sp>
        <p:nvSpPr>
          <p:cNvPr id="42" name="Нижний колонтитул 9"/>
          <p:cNvSpPr>
            <a:spLocks noGrp="1"/>
          </p:cNvSpPr>
          <p:nvPr>
            <p:ph type="ftr" sz="quarter" idx="11"/>
          </p:nvPr>
        </p:nvSpPr>
        <p:spPr>
          <a:xfrm>
            <a:off x="0" y="6380435"/>
            <a:ext cx="9144000" cy="288925"/>
          </a:xfrm>
        </p:spPr>
        <p:txBody>
          <a:bodyPr/>
          <a:lstStyle/>
          <a:p>
            <a:pPr algn="l">
              <a:defRPr/>
            </a:pPr>
            <a:r>
              <a:rPr lang="en-US" sz="2000" dirty="0" smtClean="0">
                <a:solidFill>
                  <a:srgbClr val="0033CC"/>
                </a:solidFill>
                <a:latin typeface="+mn-lt"/>
              </a:rPr>
              <a:t>           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ФИЦ ИУ РАН</a:t>
            </a:r>
            <a:r>
              <a:rPr lang="en-US" sz="2000" dirty="0" smtClean="0">
                <a:solidFill>
                  <a:srgbClr val="0033CC"/>
                </a:solidFill>
                <a:latin typeface="Arial" pitchFamily="34" charset="0"/>
              </a:rPr>
              <a:t>		  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МММЭК-2022                                7 из 23</a:t>
            </a:r>
            <a:endParaRPr lang="en-US" sz="2000" dirty="0">
              <a:solidFill>
                <a:srgbClr val="0033CC"/>
              </a:solidFill>
              <a:latin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827584" y="4437112"/>
            <a:ext cx="7632848" cy="1384995"/>
          </a:xfrm>
          <a:prstGeom prst="rect">
            <a:avLst/>
          </a:prstGeom>
          <a:solidFill>
            <a:srgbClr val="FFFF00">
              <a:alpha val="78000"/>
            </a:srgbClr>
          </a:solidFill>
          <a:ln w="38100">
            <a:solidFill>
              <a:srgbClr val="C00000"/>
            </a:solidFill>
          </a:ln>
          <a:effectLst>
            <a:glow>
              <a:schemeClr val="accent1"/>
            </a:glow>
            <a:outerShdw blurRad="50800" dist="292100" dir="2760000" algn="ctr" rotWithShape="0">
              <a:srgbClr val="000000">
                <a:alpha val="50000"/>
              </a:srgbClr>
            </a:outerShdw>
          </a:effectLst>
        </p:spPr>
        <p:txBody>
          <a:bodyPr wrap="square" lIns="0" rIns="0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Arial" pitchFamily="34" charset="0"/>
              </a:rPr>
              <a:t>Невозможно отличить кратковременный сбой от отказа без аппаратной избыточности</a:t>
            </a:r>
            <a:endParaRPr lang="ru-RU" sz="2800" b="1" dirty="0">
              <a:solidFill>
                <a:srgbClr val="C00000"/>
              </a:solidFill>
              <a:latin typeface="Arial" pitchFamily="34" charset="0"/>
            </a:endParaRPr>
          </a:p>
        </p:txBody>
      </p:sp>
      <p:sp>
        <p:nvSpPr>
          <p:cNvPr id="2" name="Штриховая стрелка вправо 1"/>
          <p:cNvSpPr/>
          <p:nvPr/>
        </p:nvSpPr>
        <p:spPr>
          <a:xfrm rot="5400000">
            <a:off x="4211960" y="3429000"/>
            <a:ext cx="864096" cy="72008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9474813"/>
      </p:ext>
    </p:extLst>
  </p:cSld>
  <p:clrMapOvr>
    <a:masterClrMapping/>
  </p:clrMapOvr>
  <p:transition advTm="29713">
    <p:zoom/>
  </p:transition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2"/>
        <p14:stopEvt time="28573" objId="2"/>
      </p14:showEvtLst>
    </p:ext>
  </p:extLs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7"/>
          <p:cNvSpPr>
            <a:spLocks noGrp="1" noChangeArrowheads="1"/>
          </p:cNvSpPr>
          <p:nvPr>
            <p:ph type="title"/>
          </p:nvPr>
        </p:nvSpPr>
        <p:spPr>
          <a:xfrm>
            <a:off x="214282" y="142852"/>
            <a:ext cx="8686800" cy="8382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0033CC"/>
                </a:solidFill>
                <a:cs typeface="Arial" pitchFamily="34" charset="0"/>
              </a:rPr>
              <a:t>Самосинхронные схемы</a:t>
            </a:r>
            <a:endParaRPr lang="en-GB" sz="4000" b="1" dirty="0" smtClean="0">
              <a:solidFill>
                <a:srgbClr val="0033CC"/>
              </a:solidFill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0038" y="1268760"/>
            <a:ext cx="8543924" cy="2323713"/>
          </a:xfrm>
          <a:prstGeom prst="rect">
            <a:avLst/>
          </a:prstGeom>
          <a:solidFill>
            <a:srgbClr val="90E294"/>
          </a:solidFill>
          <a:ln w="38100">
            <a:solidFill>
              <a:srgbClr val="009900"/>
            </a:solidFill>
          </a:ln>
          <a:effectLst>
            <a:outerShdw blurRad="50800" dist="203200" dir="28200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432000" indent="-457200">
              <a:spcBef>
                <a:spcPts val="0"/>
              </a:spcBef>
              <a:spcAft>
                <a:spcPts val="300"/>
              </a:spcAft>
              <a:buFont typeface="Wingdings" pitchFamily="2" charset="2"/>
              <a:buChar char="v"/>
            </a:pPr>
            <a:r>
              <a:rPr lang="ru-RU" sz="2800" b="1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Две фазы функционирования: рабочая и спейсер</a:t>
            </a:r>
            <a:endParaRPr lang="en-US" sz="2800" b="1" dirty="0" smtClean="0">
              <a:solidFill>
                <a:srgbClr val="000099"/>
              </a:solidFill>
              <a:latin typeface="+mj-lt"/>
              <a:cs typeface="Arial" pitchFamily="34" charset="0"/>
            </a:endParaRPr>
          </a:p>
          <a:p>
            <a:pPr marL="432000" indent="-457200">
              <a:spcBef>
                <a:spcPts val="0"/>
              </a:spcBef>
              <a:spcAft>
                <a:spcPts val="300"/>
              </a:spcAft>
              <a:buFont typeface="Wingdings" pitchFamily="2" charset="2"/>
              <a:buChar char="v"/>
            </a:pPr>
            <a:r>
              <a:rPr lang="ru-RU" sz="2800" b="1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Подтверждение окончания переключения всех элементов схемы в каждой фазе</a:t>
            </a:r>
            <a:endParaRPr lang="en-US" sz="2800" b="1" dirty="0" smtClean="0">
              <a:solidFill>
                <a:srgbClr val="000099"/>
              </a:solidFill>
              <a:latin typeface="+mj-lt"/>
              <a:cs typeface="Arial" pitchFamily="34" charset="0"/>
            </a:endParaRPr>
          </a:p>
          <a:p>
            <a:pPr marL="432000" indent="-457200">
              <a:spcBef>
                <a:spcPts val="0"/>
              </a:spcBef>
              <a:spcAft>
                <a:spcPts val="300"/>
              </a:spcAft>
              <a:buFont typeface="Wingdings" pitchFamily="2" charset="2"/>
              <a:buChar char="v"/>
            </a:pPr>
            <a:r>
              <a:rPr lang="ru-RU" sz="2800" b="1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Запрос-ответное взаимодействие соседних СС-устройств в тракте обработки данных</a:t>
            </a:r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>
          <a:xfrm>
            <a:off x="0" y="6380435"/>
            <a:ext cx="9144000" cy="288925"/>
          </a:xfrm>
        </p:spPr>
        <p:txBody>
          <a:bodyPr/>
          <a:lstStyle/>
          <a:p>
            <a:pPr algn="l">
              <a:defRPr/>
            </a:pPr>
            <a:r>
              <a:rPr lang="en-US" sz="2000" dirty="0" smtClean="0">
                <a:solidFill>
                  <a:srgbClr val="0033CC"/>
                </a:solidFill>
                <a:latin typeface="+mn-lt"/>
              </a:rPr>
              <a:t>           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ФИЦ ИУ РАН</a:t>
            </a:r>
            <a:r>
              <a:rPr lang="en-US" sz="2000" dirty="0" smtClean="0">
                <a:solidFill>
                  <a:srgbClr val="0033CC"/>
                </a:solidFill>
                <a:latin typeface="Arial" pitchFamily="34" charset="0"/>
              </a:rPr>
              <a:t>		  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МММЭК-2022                                8 из 23</a:t>
            </a:r>
            <a:endParaRPr lang="en-US" sz="2000" dirty="0">
              <a:solidFill>
                <a:srgbClr val="0033CC"/>
              </a:solidFill>
              <a:latin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0038" y="4509120"/>
            <a:ext cx="8543924" cy="1423467"/>
          </a:xfrm>
          <a:prstGeom prst="rect">
            <a:avLst/>
          </a:prstGeom>
          <a:solidFill>
            <a:srgbClr val="57D3FF"/>
          </a:solidFill>
          <a:ln w="38100">
            <a:solidFill>
              <a:srgbClr val="0033CC"/>
            </a:solidFill>
          </a:ln>
          <a:effectLst>
            <a:outerShdw blurRad="50800" dist="203200" dir="28200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432000" indent="-457200"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ru-RU" sz="2800" b="1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Стопроцентное обнаружение отказов</a:t>
            </a:r>
          </a:p>
          <a:p>
            <a:pPr marL="432000" indent="-457200"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ru-RU" sz="2800" b="1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Высокая вероятность временной приостановки работы при логическом сбое</a:t>
            </a:r>
          </a:p>
        </p:txBody>
      </p:sp>
      <p:sp>
        <p:nvSpPr>
          <p:cNvPr id="7" name="Штриховая стрелка вправо 6"/>
          <p:cNvSpPr/>
          <p:nvPr/>
        </p:nvSpPr>
        <p:spPr>
          <a:xfrm rot="5400000">
            <a:off x="4275057" y="3725943"/>
            <a:ext cx="737902" cy="720080"/>
          </a:xfrm>
          <a:prstGeom prst="striped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5759362"/>
      </p:ext>
    </p:extLst>
  </p:cSld>
  <p:clrMapOvr>
    <a:masterClrMapping/>
  </p:clrMapOvr>
  <p:transition spd="med" advTm="39178">
    <p:zoom/>
  </p:transition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2"/>
        <p14:stopEvt time="38461" objId="2"/>
      </p14:showEvtLst>
    </p:ext>
  </p:extLs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4056063" y="1371600"/>
            <a:ext cx="3825875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85763" indent="-385763">
              <a:lnSpc>
                <a:spcPct val="87000"/>
              </a:lnSpc>
              <a:spcBef>
                <a:spcPct val="50000"/>
              </a:spcBef>
              <a:buClr>
                <a:schemeClr val="accent1"/>
              </a:buClr>
              <a:buFont typeface="Wingdings" pitchFamily="2" charset="2"/>
              <a:buChar char="l"/>
            </a:pPr>
            <a:endParaRPr lang="de-DE">
              <a:latin typeface="Arial" charset="0"/>
            </a:endParaRPr>
          </a:p>
        </p:txBody>
      </p:sp>
      <p:sp>
        <p:nvSpPr>
          <p:cNvPr id="13316" name="Rectangle 7"/>
          <p:cNvSpPr>
            <a:spLocks noGrp="1" noChangeArrowheads="1"/>
          </p:cNvSpPr>
          <p:nvPr>
            <p:ph type="title"/>
          </p:nvPr>
        </p:nvSpPr>
        <p:spPr>
          <a:xfrm>
            <a:off x="285720" y="214290"/>
            <a:ext cx="8686800" cy="8382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0033CC"/>
                </a:solidFill>
                <a:cs typeface="Arial" pitchFamily="34" charset="0"/>
              </a:rPr>
              <a:t>Свойства СС-схем</a:t>
            </a:r>
            <a:endParaRPr lang="en-GB" sz="4000" b="1" dirty="0" smtClean="0">
              <a:solidFill>
                <a:srgbClr val="0033CC"/>
              </a:solidFill>
              <a:cs typeface="Arial" pitchFamily="34" charset="0"/>
            </a:endParaRPr>
          </a:p>
        </p:txBody>
      </p:sp>
      <p:sp>
        <p:nvSpPr>
          <p:cNvPr id="13315" name="Rectangle 8"/>
          <p:cNvSpPr>
            <a:spLocks noGrp="1" noChangeArrowheads="1"/>
          </p:cNvSpPr>
          <p:nvPr>
            <p:ph idx="1"/>
          </p:nvPr>
        </p:nvSpPr>
        <p:spPr>
          <a:xfrm>
            <a:off x="0" y="1371600"/>
            <a:ext cx="9144000" cy="4965700"/>
          </a:xfrm>
        </p:spPr>
        <p:txBody>
          <a:bodyPr>
            <a:noAutofit/>
          </a:bodyPr>
          <a:lstStyle/>
          <a:p>
            <a:pPr marL="548640" indent="-411480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b="1" dirty="0" smtClean="0">
                <a:solidFill>
                  <a:srgbClr val="00B050"/>
                </a:solidFill>
                <a:latin typeface="+mj-lt"/>
                <a:cs typeface="Arial" pitchFamily="34" charset="0"/>
              </a:rPr>
              <a:t>Преимущества</a:t>
            </a:r>
            <a:r>
              <a:rPr lang="ru-RU" sz="2400" b="1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:</a:t>
            </a:r>
          </a:p>
          <a:p>
            <a:pPr marL="948690" lvl="1" indent="-411480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Char char="v"/>
              <a:defRPr/>
            </a:pPr>
            <a:r>
              <a:rPr lang="ru-RU" sz="2400" b="1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Широкий диапазон работоспособности по напряжению питания и температуре</a:t>
            </a:r>
          </a:p>
          <a:p>
            <a:pPr marL="948690" lvl="1" indent="-411480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Char char="v"/>
              <a:defRPr/>
            </a:pPr>
            <a:r>
              <a:rPr lang="ru-RU" sz="2400" b="1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100%-</a:t>
            </a:r>
            <a:r>
              <a:rPr lang="ru-RU" sz="2400" b="1" dirty="0" err="1" smtClean="0">
                <a:solidFill>
                  <a:srgbClr val="000099"/>
                </a:solidFill>
                <a:latin typeface="+mj-lt"/>
                <a:cs typeface="Arial" pitchFamily="34" charset="0"/>
              </a:rPr>
              <a:t>ное</a:t>
            </a:r>
            <a:r>
              <a:rPr lang="ru-RU" sz="2400" b="1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 обнаружение константных неисправностей</a:t>
            </a:r>
            <a:endParaRPr lang="en-US" sz="2400" b="1" dirty="0" smtClean="0">
              <a:solidFill>
                <a:srgbClr val="000099"/>
              </a:solidFill>
              <a:latin typeface="+mj-lt"/>
              <a:cs typeface="Arial" pitchFamily="34" charset="0"/>
            </a:endParaRPr>
          </a:p>
          <a:p>
            <a:pPr marL="948690" lvl="1" indent="-411480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Char char="v"/>
              <a:defRPr/>
            </a:pPr>
            <a:r>
              <a:rPr lang="ru-RU" sz="2400" b="1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Отсутствие аппаратных и энергетических затрат на реализацию «</a:t>
            </a:r>
            <a:r>
              <a:rPr lang="ru-RU" sz="2400" b="1" dirty="0" err="1" smtClean="0">
                <a:solidFill>
                  <a:srgbClr val="000099"/>
                </a:solidFill>
                <a:latin typeface="+mj-lt"/>
                <a:cs typeface="Arial" pitchFamily="34" charset="0"/>
              </a:rPr>
              <a:t>клокового</a:t>
            </a:r>
            <a:r>
              <a:rPr lang="ru-RU" sz="2400" b="1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 дерева»</a:t>
            </a:r>
          </a:p>
          <a:p>
            <a:pPr marL="948690" lvl="1" indent="-411480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Char char="v"/>
              <a:defRPr/>
            </a:pPr>
            <a:r>
              <a:rPr lang="ru-RU" sz="2400" b="1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Работа по реальным задержкам</a:t>
            </a:r>
            <a:endParaRPr lang="en-US" sz="2400" b="1" dirty="0" smtClean="0">
              <a:solidFill>
                <a:srgbClr val="000099"/>
              </a:solidFill>
              <a:latin typeface="+mj-lt"/>
              <a:cs typeface="Arial" pitchFamily="34" charset="0"/>
            </a:endParaRPr>
          </a:p>
          <a:p>
            <a:pPr marL="548640" lvl="1" indent="-411480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sz="3200" b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Недостатки</a:t>
            </a:r>
            <a:r>
              <a:rPr lang="ru-RU" sz="2400" b="1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:</a:t>
            </a:r>
          </a:p>
          <a:p>
            <a:pPr marL="948690" lvl="1" indent="-411480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Char char="v"/>
              <a:defRPr/>
            </a:pPr>
            <a:r>
              <a:rPr lang="ru-RU" sz="2400" b="1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Аппаратная избыточность (до 2,7 раз в комбинационных схемах и до 1,5 в схемах с памятью)</a:t>
            </a:r>
          </a:p>
          <a:p>
            <a:pPr marL="948690" lvl="1" indent="-411480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itchFamily="2" charset="2"/>
              <a:buChar char="v"/>
              <a:defRPr/>
            </a:pPr>
            <a:r>
              <a:rPr lang="ru-RU" sz="2400" b="1" dirty="0" smtClean="0">
                <a:solidFill>
                  <a:srgbClr val="000099"/>
                </a:solidFill>
                <a:latin typeface="+mj-lt"/>
                <a:cs typeface="Arial" pitchFamily="34" charset="0"/>
              </a:rPr>
              <a:t>Дополнительное время на отработку спейсерной фазы</a:t>
            </a:r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>
          <a:xfrm>
            <a:off x="0" y="6380435"/>
            <a:ext cx="9144000" cy="288925"/>
          </a:xfrm>
        </p:spPr>
        <p:txBody>
          <a:bodyPr/>
          <a:lstStyle/>
          <a:p>
            <a:pPr algn="l">
              <a:defRPr/>
            </a:pPr>
            <a:r>
              <a:rPr lang="en-US" sz="2000" dirty="0" smtClean="0">
                <a:solidFill>
                  <a:srgbClr val="0033CC"/>
                </a:solidFill>
                <a:latin typeface="+mn-lt"/>
              </a:rPr>
              <a:t>           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ФИЦ ИУ РАН</a:t>
            </a:r>
            <a:r>
              <a:rPr lang="en-US" sz="2000" dirty="0" smtClean="0">
                <a:solidFill>
                  <a:srgbClr val="0033CC"/>
                </a:solidFill>
                <a:latin typeface="Arial" pitchFamily="34" charset="0"/>
              </a:rPr>
              <a:t>		  </a:t>
            </a:r>
            <a:r>
              <a:rPr lang="ru-RU" sz="2000" dirty="0" smtClean="0">
                <a:solidFill>
                  <a:srgbClr val="0033CC"/>
                </a:solidFill>
                <a:latin typeface="Arial" pitchFamily="34" charset="0"/>
              </a:rPr>
              <a:t>МММЭК-2022                                9 из 23</a:t>
            </a:r>
            <a:endParaRPr lang="en-US" sz="2000" dirty="0">
              <a:solidFill>
                <a:srgbClr val="0033CC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192660"/>
      </p:ext>
    </p:extLst>
  </p:cSld>
  <p:clrMapOvr>
    <a:masterClrMapping/>
  </p:clrMapOvr>
  <p:transition spd="med" advTm="38868">
    <p:zoom/>
  </p:transition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2"/>
        <p14:stopEvt time="37718" objId="2"/>
      </p14:showEvtLst>
    </p:ext>
  </p:extLst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33308</TotalTime>
  <Words>911</Words>
  <Application>Microsoft Office PowerPoint</Application>
  <PresentationFormat>Экран (4:3)</PresentationFormat>
  <Paragraphs>346</Paragraphs>
  <Slides>23</Slides>
  <Notes>20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1" baseType="lpstr">
      <vt:lpstr>Arial</vt:lpstr>
      <vt:lpstr>Calibri</vt:lpstr>
      <vt:lpstr>Franklin Gothic Book</vt:lpstr>
      <vt:lpstr>Franklin Gothic Medium</vt:lpstr>
      <vt:lpstr>Times New Roman</vt:lpstr>
      <vt:lpstr>Wingdings</vt:lpstr>
      <vt:lpstr>Wingdings 2</vt:lpstr>
      <vt:lpstr>Трек</vt:lpstr>
      <vt:lpstr>Отказоустойчивые самосинхронные схемы</vt:lpstr>
      <vt:lpstr>Содержание</vt:lpstr>
      <vt:lpstr>Неисправности цифровых схем</vt:lpstr>
      <vt:lpstr>Презентация PowerPoint</vt:lpstr>
      <vt:lpstr>Интенсивность Неисправностей</vt:lpstr>
      <vt:lpstr>Классификация цифровых схем</vt:lpstr>
      <vt:lpstr>Презентация PowerPoint</vt:lpstr>
      <vt:lpstr>Самосинхронные схемы</vt:lpstr>
      <vt:lpstr>Свойства СС-схем</vt:lpstr>
      <vt:lpstr>Самосинхронный конвейер</vt:lpstr>
      <vt:lpstr>Диаграмма работы СС-конвейера</vt:lpstr>
      <vt:lpstr>Типы сбоев в СС-схемах</vt:lpstr>
      <vt:lpstr>Сбое- и отказоустойчивость</vt:lpstr>
      <vt:lpstr>Отказоустойчивые синхронные схемы (1)</vt:lpstr>
      <vt:lpstr>Отказоустойчивые синхронные схемы (2)</vt:lpstr>
      <vt:lpstr>Отказоустойчивые синхронные схемы (3)</vt:lpstr>
      <vt:lpstr>Отказоустойчивые синхронные схемы (4)</vt:lpstr>
      <vt:lpstr>Отказоустойчивые синхронные схемы (5)</vt:lpstr>
      <vt:lpstr>Отказоустойчивые CC-схемы (1)</vt:lpstr>
      <vt:lpstr>Отказоустойчивые CC-схемы (2)</vt:lpstr>
      <vt:lpstr>Сравнение отказоустойчивых синхронных и СС-схем</vt:lpstr>
      <vt:lpstr>заключение</vt:lpstr>
      <vt:lpstr>Презентация PowerPoint</vt:lpstr>
    </vt:vector>
  </TitlesOfParts>
  <Company>IPPM RAS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</dc:title>
  <dc:subject>MES2006</dc:subject>
  <dc:creator>Alma Mater</dc:creator>
  <cp:lastModifiedBy>Юра</cp:lastModifiedBy>
  <cp:revision>665</cp:revision>
  <dcterms:created xsi:type="dcterms:W3CDTF">2000-11-06T16:35:25Z</dcterms:created>
  <dcterms:modified xsi:type="dcterms:W3CDTF">2022-10-25T12:18:51Z</dcterms:modified>
</cp:coreProperties>
</file>