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71" r:id="rId4"/>
    <p:sldId id="272" r:id="rId5"/>
    <p:sldId id="273" r:id="rId6"/>
    <p:sldId id="275" r:id="rId7"/>
    <p:sldId id="274" r:id="rId8"/>
    <p:sldId id="276" r:id="rId9"/>
    <p:sldId id="277" r:id="rId10"/>
    <p:sldId id="278" r:id="rId11"/>
    <p:sldId id="279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C5D5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8" autoAdjust="0"/>
    <p:restoredTop sz="74801" autoAdjust="0"/>
  </p:normalViewPr>
  <p:slideViewPr>
    <p:cSldViewPr snapToGrid="0">
      <p:cViewPr varScale="1">
        <p:scale>
          <a:sx n="89" d="100"/>
          <a:sy n="89" d="100"/>
        </p:scale>
        <p:origin x="12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C1A8F-CC43-46F9-ABB2-D6C1F8197661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19386-0016-4430-AE46-53CE57488F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787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509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6673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908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862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612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139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592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28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714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819386-0016-4430-AE46-53CE57488F67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855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5335-D3AA-4E71-8E85-2C3AE0AC95D1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07EA-792D-49EA-8331-36C837B1A8BA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71C2-7474-4A00-AFBD-F8E19135D470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1F97D-DED5-4CEA-9A65-D9A93B1956AF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4A385-C914-4FA7-BD90-B82E36D3381B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CDB5-8D5A-4AD8-A9E9-AF8F4BB12CE1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0AD28-BB14-4675-882A-9064FCC284B2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249E-471E-496C-85FB-030C59789FFD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D5DA-FF9C-42DF-8039-D0A7F3B4FE98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C521-8E6C-4D44-8AEF-847BB83D0279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8633-F5E8-4289-A7DB-7863C83D7689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2D8C-2C46-43F6-9FBB-B1C44855A74B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AF71-D499-4E30-AE1E-1366672F435C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2888-6880-436E-98D8-4F4F0066AF79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2E4F-CA08-4601-9F98-EF555C0AFDCB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031E-9E5B-4A24-89BF-F71B3BA38080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FDA00-0C87-4542-ADD3-F73E39824EDF}" type="datetime1">
              <a:rPr lang="en-US" smtClean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6198E6-9D54-4E36-8D3F-A1CE82B96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807721"/>
            <a:ext cx="8915399" cy="3505200"/>
          </a:xfrm>
        </p:spPr>
        <p:txBody>
          <a:bodyPr>
            <a:normAutofit fontScale="90000"/>
          </a:bodyPr>
          <a:lstStyle/>
          <a:p>
            <a:r>
              <a:rPr lang="en-US" dirty="0"/>
              <a:t>Self-assembly phenomenon implementation problems in recurrent-dynamic architecture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33B6EF-D3FD-4992-AC24-B88E319B3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495439"/>
            <a:ext cx="8915399" cy="1456605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Cambria" panose="02040503050406030204" pitchFamily="18" charset="0"/>
                <a:ea typeface="Cambria" panose="02040503050406030204" pitchFamily="18" charset="0"/>
              </a:rPr>
              <a:t>Dmitry V. </a:t>
            </a:r>
            <a:r>
              <a:rPr lang="en-US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Khilko</a:t>
            </a:r>
            <a:r>
              <a:rPr lang="en-US" sz="2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Yury</a:t>
            </a:r>
            <a:r>
              <a:rPr lang="en-US" sz="2200" dirty="0">
                <a:latin typeface="Cambria" panose="02040503050406030204" pitchFamily="18" charset="0"/>
                <a:ea typeface="Cambria" panose="02040503050406030204" pitchFamily="18" charset="0"/>
              </a:rPr>
              <a:t> A. </a:t>
            </a:r>
            <a:r>
              <a:rPr lang="en-US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Stepchenkov</a:t>
            </a:r>
            <a:r>
              <a:rPr lang="en-US" sz="2200" dirty="0">
                <a:latin typeface="Cambria" panose="02040503050406030204" pitchFamily="18" charset="0"/>
                <a:ea typeface="Cambria" panose="02040503050406030204" pitchFamily="18" charset="0"/>
              </a:rPr>
              <a:t> , Georgy A. Orlov, </a:t>
            </a:r>
            <a:r>
              <a:rPr lang="en-US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Yury</a:t>
            </a:r>
            <a:r>
              <a:rPr lang="en-US" sz="2200" dirty="0">
                <a:latin typeface="Cambria" panose="02040503050406030204" pitchFamily="18" charset="0"/>
                <a:ea typeface="Cambria" panose="02040503050406030204" pitchFamily="18" charset="0"/>
              </a:rPr>
              <a:t> I. </a:t>
            </a:r>
            <a:r>
              <a:rPr lang="en-US" sz="2200" dirty="0" err="1">
                <a:latin typeface="Cambria" panose="02040503050406030204" pitchFamily="18" charset="0"/>
                <a:ea typeface="Cambria" panose="02040503050406030204" pitchFamily="18" charset="0"/>
              </a:rPr>
              <a:t>Shikunov</a:t>
            </a: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800" i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Institute of Informatics Problems, Federal Research Center "Computer Science and Control" of the Russian Academy of Sciences, Russia, Moscow.</a:t>
            </a:r>
          </a:p>
          <a:p>
            <a:endParaRPr lang="en-US" dirty="0"/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D96ABF-2B3A-41FF-BA21-8BA992460BEE}"/>
              </a:ext>
            </a:extLst>
          </p:cNvPr>
          <p:cNvSpPr txBox="1"/>
          <p:nvPr/>
        </p:nvSpPr>
        <p:spPr>
          <a:xfrm>
            <a:off x="2589213" y="6397932"/>
            <a:ext cx="89153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59595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ElConRus2023 January 24 - 27, 2023, St. Petersburg, Russia</a:t>
            </a:r>
          </a:p>
        </p:txBody>
      </p:sp>
    </p:spTree>
    <p:extLst>
      <p:ext uri="{BB962C8B-B14F-4D97-AF65-F5344CB8AC3E}">
        <p14:creationId xmlns:p14="http://schemas.microsoft.com/office/powerpoint/2010/main" val="111185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F86F8-C892-9A10-C32A-A8D9D83B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Self-assembly implementation problems</a:t>
            </a:r>
            <a:endParaRPr lang="ru-RU" sz="36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3E8E80-5CE5-394B-D313-88CCA1E59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8405103" cy="4262436"/>
          </a:xfrm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Problems:</a:t>
            </a:r>
          </a:p>
          <a:p>
            <a:pPr marL="342900" indent="-342900">
              <a:buAutoNum type="arabicParenR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Short length of recurrent chains</a:t>
            </a:r>
          </a:p>
          <a:p>
            <a:pPr marL="342900" indent="-342900">
              <a:buAutoNum type="arabicParenR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The TT unit is located at the last pipeline stage</a:t>
            </a:r>
          </a:p>
          <a:p>
            <a:pPr marL="342900" indent="-342900">
              <a:buAutoNum type="arabicParenR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There is no mechanism to merge capsules</a:t>
            </a:r>
          </a:p>
          <a:p>
            <a:pPr algn="ctr"/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Possible solutions:</a:t>
            </a:r>
          </a:p>
          <a:p>
            <a:pPr marL="342900" indent="-342900">
              <a:buAutoNum type="arabicParenR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Develop a family of TT unit, that includes universal and a set of specialized</a:t>
            </a:r>
          </a:p>
          <a:p>
            <a:pPr marL="342900" indent="-342900">
              <a:buAutoNum type="arabicParenR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Provide customization and configuration tools for TT units</a:t>
            </a:r>
          </a:p>
          <a:p>
            <a:pPr marL="342900" indent="-342900">
              <a:buAutoNum type="arabicParenR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Place universal TT at last pipeline stage and specialized TT units at initial stages to fill pipeline more densely</a:t>
            </a:r>
          </a:p>
          <a:p>
            <a:pPr marL="342900" indent="-342900">
              <a:buAutoNum type="arabicParenR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Develop mechanism that enables direct write-access from one capsule to another</a:t>
            </a:r>
          </a:p>
          <a:p>
            <a:pPr marL="342900" indent="-342900">
              <a:buAutoNum type="arabicParenR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Rise capsule status to a macro-recurrent chain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5CE86F-16E5-D9D2-E8E8-3765127C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4A9C766-906A-B9BD-FACF-CD42A23AC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9801" y="15663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675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F86F8-C892-9A10-C32A-A8D9D83B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rmAutofit/>
          </a:bodyPr>
          <a:lstStyle/>
          <a:p>
            <a:r>
              <a:rPr lang="en-US" sz="3600" dirty="0"/>
              <a:t>Conclusion</a:t>
            </a:r>
            <a:endParaRPr lang="ru-RU" sz="36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3E8E80-5CE5-394B-D313-88CCA1E59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8405103" cy="4262436"/>
          </a:xfrm>
        </p:spPr>
        <p:txBody>
          <a:bodyPr anchor="ctr">
            <a:normAutofit/>
          </a:bodyPr>
          <a:lstStyle/>
          <a:p>
            <a:pPr indent="182880"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n-US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Solving these problems will allow us to:</a:t>
            </a:r>
            <a:endParaRPr lang="ru-RU" sz="2400" spc="-5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95000"/>
              </a:lnSpc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182880" algn="l"/>
              </a:tabLst>
            </a:pPr>
            <a:r>
              <a:rPr lang="en-US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improve the versatility of RDA;</a:t>
            </a:r>
            <a:endParaRPr lang="ru-RU" sz="2400" spc="-5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95000"/>
              </a:lnSpc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182880" algn="l"/>
              </a:tabLst>
            </a:pPr>
            <a:r>
              <a:rPr lang="en-US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improve the performance of architecture based on RDA;</a:t>
            </a:r>
            <a:endParaRPr lang="ru-RU" sz="2400" spc="-5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95000"/>
              </a:lnSpc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182880" algn="l"/>
              </a:tabLst>
            </a:pPr>
            <a:r>
              <a:rPr lang="en-US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increase the compression degree of the capsules;</a:t>
            </a:r>
            <a:endParaRPr lang="ru-RU" sz="2400" spc="-5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95000"/>
              </a:lnSpc>
              <a:spcAft>
                <a:spcPts val="600"/>
              </a:spcAft>
              <a:buFont typeface="Symbol" panose="05050102010706020507" pitchFamily="18" charset="2"/>
              <a:buChar char=""/>
              <a:tabLst>
                <a:tab pos="182880" algn="l"/>
              </a:tabLst>
            </a:pPr>
            <a:r>
              <a:rPr lang="en-US" sz="2400" spc="-5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simplify the programming process.</a:t>
            </a:r>
            <a:endParaRPr lang="ru-RU" sz="2400" spc="-5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ru-RU"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5CE86F-16E5-D9D2-E8E8-3765127C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4A9C766-906A-B9BD-FACF-CD42A23AC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9801" y="15663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10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DCEA19E-4987-4E4F-B0BE-32D3D1867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Thank you for your attention!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9536E8A-57F2-473D-814A-4504C006C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Speaker: Dmitry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Khilko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		Email: dhilko@yandex.ru</a:t>
            </a:r>
            <a:endParaRPr lang="en-US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D64E5DD-75CE-4161-9D8B-2236299D2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8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333D4AA-016A-4607-8D8C-2036449A9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Autofit/>
          </a:bodyPr>
          <a:lstStyle/>
          <a:p>
            <a:r>
              <a:rPr lang="en-US" sz="3600" dirty="0"/>
              <a:t>Recurrent-Dynamic Approach </a:t>
            </a:r>
            <a:endParaRPr lang="ru-RU" sz="3600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B111200-129D-4135-A391-06C285EDA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8727833" cy="4262436"/>
          </a:xfrm>
        </p:spPr>
        <p:txBody>
          <a:bodyPr anchor="ctr"/>
          <a:lstStyle/>
          <a:p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Main principles of recurrent-dynamic approach (RDA):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Self-assembly phenomenon </a:t>
            </a:r>
            <a:b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via 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data-flow model of computation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recurrency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Self-sufficient data element (ESD)</a:t>
            </a:r>
            <a:b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via 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combination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of separate data and instruction flows into 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one self-sufficient flow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Recurrency</a:t>
            </a:r>
            <a:b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via 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encoding  (recurrent convolution)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data-flow graph fragments into self-sufficient data </a:t>
            </a:r>
            <a:b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decoding (recurrent involution) 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self-sufficient data during computational process</a:t>
            </a:r>
            <a:endParaRPr lang="ru-RU" sz="20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C0FD8C-D807-4D5A-8C06-09A2EB151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42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333D4AA-016A-4607-8D8C-2036449A9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Autofit/>
          </a:bodyPr>
          <a:lstStyle/>
          <a:p>
            <a:r>
              <a:rPr lang="en-US" sz="3200" dirty="0"/>
              <a:t>Multi-core Recurrent Data-flow Architecture</a:t>
            </a:r>
            <a:endParaRPr lang="ru-RU" sz="3200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9B111200-129D-4135-A391-06C285EDA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anchor="ctr"/>
          <a:lstStyle/>
          <a:p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New data-flow processor designed for select use cases.</a:t>
            </a:r>
          </a:p>
          <a:p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Primary goal: DSP</a:t>
            </a:r>
          </a:p>
          <a:p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Objectives: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Logic Step improvements</a:t>
            </a:r>
            <a:b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1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via </a:t>
            </a:r>
            <a:r>
              <a:rPr lang="en-US" sz="1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self-sustained data</a:t>
            </a:r>
            <a: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Low memory footprint</a:t>
            </a:r>
            <a:b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1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via </a:t>
            </a:r>
            <a:r>
              <a:rPr lang="en-US" sz="1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recurrency</a:t>
            </a:r>
            <a:r>
              <a:rPr lang="en-US" sz="1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requiring no extra memory (stack) through operand compression</a:t>
            </a:r>
            <a:endParaRPr lang="ru-RU" sz="16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C0FD8C-D807-4D5A-8C06-09A2EB151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880F35A3-3AAA-44D7-90ED-C03D3E1B14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17462" y="1598613"/>
            <a:ext cx="4192702" cy="4262436"/>
          </a:xfrm>
          <a:prstGeom prst="rect">
            <a:avLst/>
          </a:prstGeom>
          <a:solidFill>
            <a:sysClr val="window" lastClr="FFFFFF"/>
          </a:solidFill>
        </p:spPr>
      </p:pic>
    </p:spTree>
    <p:extLst>
      <p:ext uri="{BB962C8B-B14F-4D97-AF65-F5344CB8AC3E}">
        <p14:creationId xmlns:p14="http://schemas.microsoft.com/office/powerpoint/2010/main" val="2062618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F86F8-C892-9A10-C32A-A8D9D83B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rmAutofit/>
          </a:bodyPr>
          <a:lstStyle/>
          <a:p>
            <a:r>
              <a:rPr lang="en-US" sz="3600" dirty="0"/>
              <a:t>Self-assembly phenomenon strategies</a:t>
            </a:r>
            <a:endParaRPr lang="ru-RU" sz="360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5CE86F-16E5-D9D2-E8E8-3765127C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Текст 6">
            <a:extLst>
              <a:ext uri="{FF2B5EF4-FFF2-40B4-BE49-F238E27FC236}">
                <a16:creationId xmlns:a16="http://schemas.microsoft.com/office/drawing/2014/main" id="{FE63AD84-A821-64B7-3E60-3F5FABE68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89212" y="1523307"/>
            <a:ext cx="3305979" cy="4005072"/>
          </a:xfrm>
        </p:spPr>
        <p:txBody>
          <a:bodyPr anchor="ctr"/>
          <a:lstStyle/>
          <a:p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Existing self-assembly strategies are*: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Top-down</a:t>
            </a:r>
            <a:b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1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 requires atomic control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Bottom-up</a:t>
            </a:r>
            <a:br>
              <a:rPr lang="en-US" sz="16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16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requires atomic control to form well-organized structures</a:t>
            </a:r>
            <a:endParaRPr lang="ru-RU" sz="16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Within Recurrent-dynamic approach Bottom-up strategy has been chosen.</a:t>
            </a:r>
            <a:endParaRPr lang="ru-RU" sz="18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A4E3CF1-1D92-D6EE-7323-99FF51654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523306"/>
            <a:ext cx="5029200" cy="4005072"/>
          </a:xfrm>
          <a:prstGeom prst="rect">
            <a:avLst/>
          </a:prstGeom>
        </p:spPr>
      </p:pic>
      <p:sp>
        <p:nvSpPr>
          <p:cNvPr id="12" name="Текст 6">
            <a:extLst>
              <a:ext uri="{FF2B5EF4-FFF2-40B4-BE49-F238E27FC236}">
                <a16:creationId xmlns:a16="http://schemas.microsoft.com/office/drawing/2014/main" id="{98FE416B-817B-A899-0E57-5605B347BFFA}"/>
              </a:ext>
            </a:extLst>
          </p:cNvPr>
          <p:cNvSpPr txBox="1">
            <a:spLocks/>
          </p:cNvSpPr>
          <p:nvPr/>
        </p:nvSpPr>
        <p:spPr>
          <a:xfrm>
            <a:off x="2589212" y="5629284"/>
            <a:ext cx="8535989" cy="976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* S. Yadav, A. K. Sharma, P. Kumar. Nanoscale Self-Assembly for Therapeutic Delivery </a:t>
            </a:r>
            <a:r>
              <a:rPr lang="en-US" sz="1800" i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Frontiers in Bioengineering and Biotechnology.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2020.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053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F86F8-C892-9A10-C32A-A8D9D83B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Self-assembly scenario of bacteriophage T4</a:t>
            </a:r>
            <a:endParaRPr lang="ru-RU" sz="360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5CE86F-16E5-D9D2-E8E8-3765127C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F3D8BB3A-156F-78F4-BC02-8CCB1D947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0" y="1583579"/>
            <a:ext cx="5172075" cy="4975225"/>
          </a:xfrm>
          <a:prstGeom prst="rect">
            <a:avLst/>
          </a:prstGeom>
          <a:noFill/>
        </p:spPr>
      </p:pic>
      <p:sp>
        <p:nvSpPr>
          <p:cNvPr id="7" name="Текст 6">
            <a:extLst>
              <a:ext uri="{FF2B5EF4-FFF2-40B4-BE49-F238E27FC236}">
                <a16:creationId xmlns:a16="http://schemas.microsoft.com/office/drawing/2014/main" id="{733B1104-6E51-0CC0-605A-3ECB869B0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89212" y="3472003"/>
            <a:ext cx="3506788" cy="1198375"/>
          </a:xfrm>
        </p:spPr>
        <p:txBody>
          <a:bodyPr anchor="ctr">
            <a:normAutofit lnSpcReduction="10000"/>
          </a:bodyPr>
          <a:lstStyle/>
          <a:p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Biological process of virus construction as the 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bottom-up self-assembly strategy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example.</a:t>
            </a:r>
            <a:endParaRPr lang="ru-RU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159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F86F8-C892-9A10-C32A-A8D9D83B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rmAutofit/>
          </a:bodyPr>
          <a:lstStyle/>
          <a:p>
            <a:r>
              <a:rPr lang="en-US" sz="3600" dirty="0"/>
              <a:t>Self-sufficient data-flow features</a:t>
            </a:r>
            <a:endParaRPr lang="ru-RU" sz="360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5CE86F-16E5-D9D2-E8E8-3765127C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Текст 6">
            <a:extLst>
              <a:ext uri="{FF2B5EF4-FFF2-40B4-BE49-F238E27FC236}">
                <a16:creationId xmlns:a16="http://schemas.microsoft.com/office/drawing/2014/main" id="{BD34F680-5D2F-C0EA-24BE-C4F4C9C06868}"/>
              </a:ext>
            </a:extLst>
          </p:cNvPr>
          <p:cNvSpPr txBox="1">
            <a:spLocks/>
          </p:cNvSpPr>
          <p:nvPr/>
        </p:nvSpPr>
        <p:spPr>
          <a:xfrm>
            <a:off x="2589212" y="5629284"/>
            <a:ext cx="8535989" cy="976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Sequence of ESD that encapsulates a solution fo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r specified task is called “capsule”.</a:t>
            </a:r>
          </a:p>
          <a:p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Capsule is a main programming element within RDA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F2158B1-BD41-B58F-EA62-4C6782D3EE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9732" y="1422400"/>
            <a:ext cx="7834947" cy="446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052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F86F8-C892-9A10-C32A-A8D9D83B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rmAutofit/>
          </a:bodyPr>
          <a:lstStyle/>
          <a:p>
            <a:r>
              <a:rPr lang="en-US" sz="3600" dirty="0"/>
              <a:t>Recurrency implementation theory</a:t>
            </a:r>
            <a:endParaRPr lang="ru-RU" sz="36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3E8E80-5CE5-394B-D313-88CCA1E59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anchor="ctr">
            <a:normAutofit/>
          </a:bodyPr>
          <a:lstStyle/>
          <a:p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Main principle – functional operator application on algebraic space of binary numbers.</a:t>
            </a:r>
          </a:p>
          <a:p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Consequent application of  these operators generates different topologies of transformation chains.</a:t>
            </a:r>
          </a:p>
          <a:p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We call it “recurrent chains”.</a:t>
            </a:r>
          </a:p>
          <a:p>
            <a:endParaRPr lang="ru-RU"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5CE86F-16E5-D9D2-E8E8-3765127C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4A9C766-906A-B9BD-FACF-CD42A23AC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9801" y="15663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5994930" y="1553377"/>
          <a:ext cx="5235715" cy="4406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Visio" r:id="rId3" imgW="5677924" imgH="4796280" progId="Visio.Drawing.11">
                  <p:embed/>
                </p:oleObj>
              </mc:Choice>
              <mc:Fallback>
                <p:oleObj name="Visio" r:id="rId3" imgW="5677924" imgH="4796280" progId="Visio.Drawing.11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930" y="1553377"/>
                        <a:ext cx="5235715" cy="44067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0036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F86F8-C892-9A10-C32A-A8D9D83B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Recurrent data-flow architecture prototype</a:t>
            </a:r>
            <a:endParaRPr lang="ru-RU" sz="36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3E8E80-5CE5-394B-D313-88CCA1E59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anchor="ctr">
            <a:normAutofit/>
          </a:bodyPr>
          <a:lstStyle/>
          <a:p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The architecture prototype is implemented as two-level “Hybrid Architecture of a Recurrent Signal Processor” (HARSP)</a:t>
            </a:r>
          </a:p>
          <a:p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Recurrency is implemented with universal Tag Transform (TT) unit with code redundancy. </a:t>
            </a:r>
          </a:p>
          <a:p>
            <a:endParaRPr lang="ru-RU"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5CE86F-16E5-D9D2-E8E8-3765127C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4A9C766-906A-B9BD-FACF-CD42A23AC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9801" y="15663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F6749FA5-11EB-5B77-C02A-E7A1C7E17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912" y="1566340"/>
            <a:ext cx="4271702" cy="5036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0478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F86F8-C892-9A10-C32A-A8D9D83B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915400" cy="976312"/>
          </a:xfrm>
        </p:spPr>
        <p:txBody>
          <a:bodyPr>
            <a:normAutofit/>
          </a:bodyPr>
          <a:lstStyle/>
          <a:p>
            <a:r>
              <a:rPr lang="en-US" sz="3600" dirty="0"/>
              <a:t>Universal Tag Transformer graph</a:t>
            </a:r>
            <a:endParaRPr lang="ru-RU" sz="36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3E8E80-5CE5-394B-D313-88CCA1E59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89212" y="1598614"/>
            <a:ext cx="8749348" cy="976312"/>
          </a:xfrm>
        </p:spPr>
        <p:txBody>
          <a:bodyPr anchor="ctr">
            <a:normAutofit/>
          </a:bodyPr>
          <a:lstStyle/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Universal TT generates tree-like graph structure that converges to the zero self-returning pole (zero vertex).</a:t>
            </a:r>
          </a:p>
          <a:p>
            <a:endParaRPr lang="ru-RU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5CE86F-16E5-D9D2-E8E8-3765127C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4A9C766-906A-B9BD-FACF-CD42A23AC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9801" y="15663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5B52DA1-43A8-A3E3-2AA7-8CC0D1345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2912" y="2423778"/>
            <a:ext cx="8141947" cy="398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27336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2465</TotalTime>
  <Words>538</Words>
  <Application>Microsoft Office PowerPoint</Application>
  <PresentationFormat>Широкоэкранный</PresentationFormat>
  <Paragraphs>80</Paragraphs>
  <Slides>12</Slides>
  <Notes>11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</vt:lpstr>
      <vt:lpstr>Century Gothic</vt:lpstr>
      <vt:lpstr>Symbol</vt:lpstr>
      <vt:lpstr>Times New Roman</vt:lpstr>
      <vt:lpstr>Wingdings 3</vt:lpstr>
      <vt:lpstr>Легкий дым</vt:lpstr>
      <vt:lpstr>Visio</vt:lpstr>
      <vt:lpstr>Self-assembly phenomenon implementation problems in recurrent-dynamic architecture</vt:lpstr>
      <vt:lpstr>Recurrent-Dynamic Approach </vt:lpstr>
      <vt:lpstr>Multi-core Recurrent Data-flow Architecture</vt:lpstr>
      <vt:lpstr>Self-assembly phenomenon strategies</vt:lpstr>
      <vt:lpstr>Self-assembly scenario of bacteriophage T4</vt:lpstr>
      <vt:lpstr>Self-sufficient data-flow features</vt:lpstr>
      <vt:lpstr>Recurrency implementation theory</vt:lpstr>
      <vt:lpstr>Recurrent data-flow architecture prototype</vt:lpstr>
      <vt:lpstr>Universal Tag Transformer graph</vt:lpstr>
      <vt:lpstr>Self-assembly implementation problems</vt:lpstr>
      <vt:lpstr>Conclusion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Validation of Recurrent Signal Processor FPGA prototype</dc:title>
  <dc:creator>Yury Shikunov</dc:creator>
  <cp:lastModifiedBy>Хилько Дмитрий Владимирович</cp:lastModifiedBy>
  <cp:revision>44</cp:revision>
  <dcterms:created xsi:type="dcterms:W3CDTF">2021-09-09T10:27:38Z</dcterms:created>
  <dcterms:modified xsi:type="dcterms:W3CDTF">2023-01-24T06:44:17Z</dcterms:modified>
</cp:coreProperties>
</file>