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23"/>
  </p:notesMasterIdLst>
  <p:sldIdLst>
    <p:sldId id="267" r:id="rId2"/>
    <p:sldId id="258" r:id="rId3"/>
    <p:sldId id="275" r:id="rId4"/>
    <p:sldId id="318" r:id="rId5"/>
    <p:sldId id="307" r:id="rId6"/>
    <p:sldId id="308" r:id="rId7"/>
    <p:sldId id="294" r:id="rId8"/>
    <p:sldId id="315" r:id="rId9"/>
    <p:sldId id="309" r:id="rId10"/>
    <p:sldId id="311" r:id="rId11"/>
    <p:sldId id="316" r:id="rId12"/>
    <p:sldId id="310" r:id="rId13"/>
    <p:sldId id="312" r:id="rId14"/>
    <p:sldId id="313" r:id="rId15"/>
    <p:sldId id="314" r:id="rId16"/>
    <p:sldId id="286" r:id="rId17"/>
    <p:sldId id="301" r:id="rId18"/>
    <p:sldId id="317" r:id="rId19"/>
    <p:sldId id="274" r:id="rId20"/>
    <p:sldId id="300" r:id="rId21"/>
    <p:sldId id="272" r:id="rId22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000099"/>
    <a:srgbClr val="0033CC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8757" autoAdjust="0"/>
  </p:normalViewPr>
  <p:slideViewPr>
    <p:cSldViewPr>
      <p:cViewPr varScale="1">
        <p:scale>
          <a:sx n="72" d="100"/>
          <a:sy n="72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91"/>
      </p:cViewPr>
      <p:guideLst>
        <p:guide orient="horz" pos="307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055E568-B6D8-409D-8467-E6384758E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55709-B05C-4A3C-8093-900B143E92E6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E7069-9297-421B-97EB-680CDC2D3022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D6AA-44F8-40DF-ACA4-45D02D7B5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3F9C-4A87-49A7-B115-F4F381BC847B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D8E4-5763-4357-8E0D-CF83A0280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E38B-A98E-4E01-9CAC-26564DD08787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7599-014A-45E5-AA80-98672F11A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ru-RU"/>
              <a:t>МЭС-2014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EE8E-3DCF-48AB-8A0A-4AD71DB9C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7C88-F433-4730-B77E-96681D86BD33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7789-E754-4EAC-87C8-2D93073B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B2CD-5AC4-4E8E-B5E5-15BF61FF5038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4959-0426-42B1-9174-5B100781E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0CEB-FFE0-433C-A199-F0DBA614B88C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5D48-2FB8-4EE6-B60E-B40F50D18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F289-DA97-4BF8-B6F5-78BD90FEB624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D112-1723-445B-9947-1662918E8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FFCD-FCE5-49B4-862A-297A6932B91F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8A73-36E1-4ED5-ABEA-AD031CF05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F82C-88B1-44CE-AED6-849AD5C242CF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E2D1-BC0E-468D-AB9C-4791D40D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22D7-521D-4703-8055-1511CA229AFD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74FB-A04B-4C26-8608-F098D8B8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502FF4C-914D-4F43-97C3-9D22EE0B7899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813C26-FAB8-4080-905D-15383AA6C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9" r:id="rId1"/>
    <p:sldLayoutId id="2147484141" r:id="rId2"/>
    <p:sldLayoutId id="2147484142" r:id="rId3"/>
    <p:sldLayoutId id="2147484143" r:id="rId4"/>
    <p:sldLayoutId id="2147484144" r:id="rId5"/>
    <p:sldLayoutId id="2147484140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Sokolov@ipiran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7772400" cy="21034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Cell Library for Speed-Independent VLSI</a:t>
            </a: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57250" y="2857500"/>
            <a:ext cx="7478713" cy="12954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12300" dirty="0" err="1" smtClean="0"/>
              <a:t>Stepchenkov</a:t>
            </a:r>
            <a:r>
              <a:rPr lang="en-US" sz="12300" dirty="0" smtClean="0"/>
              <a:t> Yuri, </a:t>
            </a:r>
            <a:r>
              <a:rPr lang="en-US" sz="12300" dirty="0" err="1" smtClean="0"/>
              <a:t>Zakharov</a:t>
            </a:r>
            <a:r>
              <a:rPr lang="en-US" sz="12300" dirty="0" smtClean="0"/>
              <a:t> Victor, </a:t>
            </a:r>
            <a:r>
              <a:rPr lang="en-US" sz="12300" dirty="0" err="1" smtClean="0"/>
              <a:t>Rogdestvenski</a:t>
            </a:r>
            <a:r>
              <a:rPr lang="en-US" sz="12300" dirty="0" smtClean="0"/>
              <a:t> Yuri, </a:t>
            </a:r>
            <a:r>
              <a:rPr lang="en-US" sz="12300" u="sng" dirty="0" err="1" smtClean="0"/>
              <a:t>Diachenko</a:t>
            </a:r>
            <a:r>
              <a:rPr lang="en-US" sz="12300" u="sng" dirty="0" smtClean="0"/>
              <a:t> Yuri</a:t>
            </a:r>
            <a:r>
              <a:rPr lang="en-US" sz="12300" dirty="0" smtClean="0"/>
              <a:t>, </a:t>
            </a:r>
            <a:r>
              <a:rPr lang="en-US" sz="12300" dirty="0" err="1" smtClean="0"/>
              <a:t>Morozov</a:t>
            </a:r>
            <a:r>
              <a:rPr lang="en-US" sz="12300" dirty="0" smtClean="0"/>
              <a:t> </a:t>
            </a:r>
            <a:r>
              <a:rPr lang="en-US" sz="12300" dirty="0" err="1" smtClean="0"/>
              <a:t>Nickolai</a:t>
            </a:r>
            <a:r>
              <a:rPr lang="en-US" sz="12300" dirty="0" smtClean="0"/>
              <a:t>, </a:t>
            </a:r>
            <a:r>
              <a:rPr lang="en-US" sz="12300" dirty="0" err="1" smtClean="0"/>
              <a:t>Stepchenkov</a:t>
            </a:r>
            <a:r>
              <a:rPr lang="en-US" sz="12300" dirty="0" smtClean="0"/>
              <a:t> Dmitri</a:t>
            </a:r>
            <a:endParaRPr lang="ru-RU" sz="123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j-lt"/>
              </a:rPr>
            </a:br>
            <a:endParaRPr lang="ru-RU" sz="2400" dirty="0" smtClean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428625" y="4643438"/>
            <a:ext cx="1223963" cy="1296987"/>
            <a:chOff x="12" y="12"/>
            <a:chExt cx="331" cy="330"/>
          </a:xfrm>
        </p:grpSpPr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 w 475"/>
                <a:gd name="T1" fmla="*/ 1 h 313"/>
                <a:gd name="T2" fmla="*/ 1 w 475"/>
                <a:gd name="T3" fmla="*/ 1 h 313"/>
                <a:gd name="T4" fmla="*/ 1 w 475"/>
                <a:gd name="T5" fmla="*/ 1 h 313"/>
                <a:gd name="T6" fmla="*/ 1 w 475"/>
                <a:gd name="T7" fmla="*/ 0 h 313"/>
                <a:gd name="T8" fmla="*/ 1 w 475"/>
                <a:gd name="T9" fmla="*/ 0 h 313"/>
                <a:gd name="T10" fmla="*/ 1 w 475"/>
                <a:gd name="T11" fmla="*/ 0 h 313"/>
                <a:gd name="T12" fmla="*/ 1 w 475"/>
                <a:gd name="T13" fmla="*/ 1 h 313"/>
                <a:gd name="T14" fmla="*/ 1 w 475"/>
                <a:gd name="T15" fmla="*/ 1 h 313"/>
                <a:gd name="T16" fmla="*/ 1 w 475"/>
                <a:gd name="T17" fmla="*/ 1 h 313"/>
                <a:gd name="T18" fmla="*/ 1 w 475"/>
                <a:gd name="T19" fmla="*/ 1 h 313"/>
                <a:gd name="T20" fmla="*/ 1 w 475"/>
                <a:gd name="T21" fmla="*/ 1 h 313"/>
                <a:gd name="T22" fmla="*/ 0 w 475"/>
                <a:gd name="T23" fmla="*/ 1 h 313"/>
                <a:gd name="T24" fmla="*/ 1 w 475"/>
                <a:gd name="T25" fmla="*/ 1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 h 297"/>
                <a:gd name="T2" fmla="*/ 1 w 374"/>
                <a:gd name="T3" fmla="*/ 1 h 297"/>
                <a:gd name="T4" fmla="*/ 1 w 374"/>
                <a:gd name="T5" fmla="*/ 1 h 297"/>
                <a:gd name="T6" fmla="*/ 1 w 374"/>
                <a:gd name="T7" fmla="*/ 1 h 297"/>
                <a:gd name="T8" fmla="*/ 1 w 374"/>
                <a:gd name="T9" fmla="*/ 1 h 297"/>
                <a:gd name="T10" fmla="*/ 1 w 374"/>
                <a:gd name="T11" fmla="*/ 0 h 297"/>
                <a:gd name="T12" fmla="*/ 1 w 374"/>
                <a:gd name="T13" fmla="*/ 1 h 297"/>
                <a:gd name="T14" fmla="*/ 1 w 374"/>
                <a:gd name="T15" fmla="*/ 1 h 297"/>
                <a:gd name="T16" fmla="*/ 1 w 374"/>
                <a:gd name="T17" fmla="*/ 1 h 297"/>
                <a:gd name="T18" fmla="*/ 1 w 374"/>
                <a:gd name="T19" fmla="*/ 1 h 297"/>
                <a:gd name="T20" fmla="*/ 0 w 374"/>
                <a:gd name="T21" fmla="*/ 1 h 297"/>
                <a:gd name="T22" fmla="*/ 0 w 374"/>
                <a:gd name="T23" fmla="*/ 1 h 297"/>
                <a:gd name="T24" fmla="*/ 0 w 374"/>
                <a:gd name="T25" fmla="*/ 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12293" name="Rectangle 7"/>
          <p:cNvSpPr txBox="1">
            <a:spLocks noChangeArrowheads="1"/>
          </p:cNvSpPr>
          <p:nvPr/>
        </p:nvSpPr>
        <p:spPr bwMode="auto">
          <a:xfrm>
            <a:off x="2000250" y="4500563"/>
            <a:ext cx="6643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r>
              <a:rPr lang="en-US" i="1"/>
              <a:t>Institute of Informatics Problems, Federal Research Center "Computer Science and Control" of the Russian Academy of Sciences, IPI RAS, Moscow, Russian Federation</a:t>
            </a:r>
            <a:endParaRPr lang="ru-RU" i="1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>
                <a:latin typeface="+mn-lt"/>
                <a:cs typeface="+mn-cs"/>
              </a:rPr>
              <a:t>IPI RAS</a:t>
            </a:r>
            <a:r>
              <a:rPr lang="ru-RU" sz="8000" dirty="0">
                <a:latin typeface="+mn-lt"/>
                <a:cs typeface="+mn-cs"/>
              </a:rPr>
              <a:t>                       	 	</a:t>
            </a:r>
            <a:r>
              <a:rPr lang="en-US" sz="8000" dirty="0">
                <a:latin typeface="+mn-lt"/>
                <a:cs typeface="+mn-cs"/>
              </a:rPr>
              <a:t>EWDTS-2015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</a:t>
            </a:r>
            <a: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  <a:t/>
            </a:r>
            <a:b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</a:b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Interface cells: flip-flop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10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1508" name="Содержимое 4"/>
          <p:cNvSpPr txBox="1">
            <a:spLocks/>
          </p:cNvSpPr>
          <p:nvPr/>
        </p:nvSpPr>
        <p:spPr bwMode="auto">
          <a:xfrm>
            <a:off x="428625" y="1643063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sz="4000" b="1">
              <a:solidFill>
                <a:srgbClr val="FFFF00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20" y="5357826"/>
            <a:ext cx="8501122" cy="10001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 – unary data input; E – write enable input with null spacer; R – asynchronous reset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10" name="Рисунок 6" descr="Fig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357313"/>
            <a:ext cx="82311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Interface cells: flip-flop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11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2532" name="Содержимое 4"/>
          <p:cNvSpPr txBox="1">
            <a:spLocks/>
          </p:cNvSpPr>
          <p:nvPr/>
        </p:nvSpPr>
        <p:spPr bwMode="auto">
          <a:xfrm>
            <a:off x="428625" y="1643063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sz="4000" b="1">
              <a:solidFill>
                <a:srgbClr val="FFFF00"/>
              </a:solidFill>
              <a:latin typeface="Arial" pitchFamily="34" charset="0"/>
              <a:cs typeface="Tahoma" pitchFamily="34" charset="0"/>
            </a:endParaRPr>
          </a:p>
        </p:txBody>
      </p:sp>
      <p:pic>
        <p:nvPicPr>
          <p:cNvPr id="22533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285875"/>
            <a:ext cx="83518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20" y="5357826"/>
            <a:ext cx="8501122" cy="10001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 – unary data input; E – write enable input with unit spacer; R – asynchronous reset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Cells with forced output: latch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12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3556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571625"/>
            <a:ext cx="71786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5286388"/>
            <a:ext cx="8358246" cy="107157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R, S – dual-rail data input; C – self-timed reset; Q, QB – bi-phase forced output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Cells with forced output: </a:t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C000"/>
                </a:solidFill>
              </a:rPr>
              <a:t>flip-flop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13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500188"/>
            <a:ext cx="83550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20" y="5357826"/>
            <a:ext cx="8501122" cy="107157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R, S – dual-rail data input; C – self-timed reset; Q, QB – forced output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1430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Indication cells: </a:t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C000"/>
                </a:solidFill>
              </a:rPr>
              <a:t>hysteresis triggers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14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5857892"/>
            <a:ext cx="8358246" cy="57150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I0, I1 – indication signals 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500313"/>
            <a:ext cx="28352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1643063"/>
            <a:ext cx="533558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572375" y="2428875"/>
            <a:ext cx="1071563" cy="300037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1430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Indication cells: </a:t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C000"/>
                </a:solidFill>
              </a:rPr>
              <a:t>combined logic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15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5357826"/>
            <a:ext cx="8358246" cy="107157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I0, I1 – indication signals;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B*,B*B – bi-phase data signals 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838" y="1500188"/>
            <a:ext cx="8442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Library characterization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85750" y="6072188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16</a:t>
            </a:r>
            <a: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  <a:t/>
            </a:r>
            <a:b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</a:b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FFFF00"/>
                </a:solidFill>
                <a:latin typeface="+mj-lt"/>
              </a:rPr>
              <a:t>Self-timed feature analysis (ASPECT)</a:t>
            </a:r>
          </a:p>
          <a:p>
            <a:pPr>
              <a:defRPr/>
            </a:pPr>
            <a:r>
              <a:rPr lang="en-US" sz="3400" dirty="0" smtClean="0">
                <a:solidFill>
                  <a:srgbClr val="FFFF00"/>
                </a:solidFill>
                <a:latin typeface="+mj-lt"/>
              </a:rPr>
              <a:t>Automatic calculation of the electrical and timing parameters (STERH)</a:t>
            </a:r>
          </a:p>
          <a:p>
            <a:pPr>
              <a:defRPr/>
            </a:pPr>
            <a:r>
              <a:rPr lang="en-US" sz="3400" dirty="0" smtClean="0">
                <a:solidFill>
                  <a:srgbClr val="FFFF00"/>
                </a:solidFill>
                <a:latin typeface="+mj-lt"/>
              </a:rPr>
              <a:t>Model files in LIBERTY and </a:t>
            </a:r>
            <a:r>
              <a:rPr lang="en-US" sz="3400" dirty="0" err="1" smtClean="0">
                <a:solidFill>
                  <a:srgbClr val="FFFF00"/>
                </a:solidFill>
                <a:latin typeface="+mj-lt"/>
              </a:rPr>
              <a:t>Verilog</a:t>
            </a:r>
            <a:r>
              <a:rPr lang="en-US" sz="3400" dirty="0" smtClean="0">
                <a:solidFill>
                  <a:srgbClr val="FFFF00"/>
                </a:solidFill>
                <a:latin typeface="+mj-lt"/>
              </a:rPr>
              <a:t> formats (STERH)</a:t>
            </a:r>
          </a:p>
          <a:p>
            <a:pPr>
              <a:defRPr/>
            </a:pPr>
            <a:r>
              <a:rPr lang="en-US" sz="3400" dirty="0" smtClean="0">
                <a:solidFill>
                  <a:srgbClr val="FFFF00"/>
                </a:solidFill>
                <a:latin typeface="+mj-lt"/>
              </a:rPr>
              <a:t>Integration with modern industrial CADs</a:t>
            </a:r>
          </a:p>
          <a:p>
            <a:pPr>
              <a:defRPr/>
            </a:pPr>
            <a:endParaRPr lang="ru-RU" sz="3200" dirty="0" smtClean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Cell library approbation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17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Various CMOS standard processes: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1.5 </a:t>
            </a:r>
            <a:r>
              <a:rPr lang="el-GR" sz="2800" dirty="0" smtClean="0">
                <a:solidFill>
                  <a:srgbClr val="FFFF00"/>
                </a:solidFill>
                <a:latin typeface="+mj-lt"/>
              </a:rPr>
              <a:t>μ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m for semicustom circuits (</a:t>
            </a:r>
            <a:r>
              <a:rPr lang="en-US" sz="2800" dirty="0" err="1" smtClean="0">
                <a:solidFill>
                  <a:srgbClr val="FFFF00"/>
                </a:solidFill>
                <a:latin typeface="+mj-lt"/>
              </a:rPr>
              <a:t>Microcore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, 14 000 transistors),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0.18 </a:t>
            </a:r>
            <a:r>
              <a:rPr lang="el-GR" sz="2800" dirty="0" smtClean="0">
                <a:solidFill>
                  <a:srgbClr val="FFFF00"/>
                </a:solidFill>
                <a:latin typeface="+mj-lt"/>
              </a:rPr>
              <a:t>μ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m for semicustom circuits (</a:t>
            </a:r>
            <a:r>
              <a:rPr lang="en-US" sz="2800" dirty="0" err="1" smtClean="0">
                <a:solidFill>
                  <a:srgbClr val="FFFF00"/>
                </a:solidFill>
                <a:latin typeface="+mj-lt"/>
              </a:rPr>
              <a:t>Microcore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, 17 000 transistors),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0.18 </a:t>
            </a:r>
            <a:r>
              <a:rPr lang="el-GR" sz="2800" dirty="0" smtClean="0">
                <a:solidFill>
                  <a:srgbClr val="FFFF00"/>
                </a:solidFill>
                <a:latin typeface="+mj-lt"/>
              </a:rPr>
              <a:t>μ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m for custom VLSI (Square-Root &amp; Divider, 77 000 transistors),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65 nm for custom VLSI (Square-Root &amp; Divider, 77 000 transistors; Fused Multiply-Add Unit, 315 000 transistors)</a:t>
            </a:r>
            <a:endParaRPr lang="ru-RU" sz="2800" dirty="0" smtClean="0">
              <a:solidFill>
                <a:srgbClr val="FFFF00"/>
              </a:solidFill>
              <a:latin typeface="+mj-lt"/>
            </a:endParaRPr>
          </a:p>
          <a:p>
            <a:pPr lvl="1"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Cell library approbation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16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grpSp>
        <p:nvGrpSpPr>
          <p:cNvPr id="29700" name="Группа 4"/>
          <p:cNvGrpSpPr>
            <a:grpSpLocks/>
          </p:cNvGrpSpPr>
          <p:nvPr/>
        </p:nvGrpSpPr>
        <p:grpSpPr bwMode="auto">
          <a:xfrm>
            <a:off x="-138113" y="-34925"/>
            <a:ext cx="9324976" cy="7058025"/>
            <a:chOff x="-36510" y="-27384"/>
            <a:chExt cx="9217022" cy="7128792"/>
          </a:xfrm>
        </p:grpSpPr>
        <p:sp>
          <p:nvSpPr>
            <p:cNvPr id="29707" name="Rectangle 3"/>
            <p:cNvSpPr>
              <a:spLocks noChangeArrowheads="1"/>
            </p:cNvSpPr>
            <p:nvPr/>
          </p:nvSpPr>
          <p:spPr bwMode="auto">
            <a:xfrm>
              <a:off x="-36510" y="-2437"/>
              <a:ext cx="9217022" cy="7103845"/>
            </a:xfrm>
            <a:prstGeom prst="rect">
              <a:avLst/>
            </a:prstGeom>
            <a:gradFill rotWithShape="1">
              <a:gsLst>
                <a:gs pos="0">
                  <a:srgbClr val="475E76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9708" name="Picture 4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676422" y="-1250"/>
              <a:ext cx="2401849" cy="392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5" descr="Свидетельство о регистрации САХИБ_201261417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03944" y="-27384"/>
              <a:ext cx="2527054" cy="3854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2455" y="1474759"/>
              <a:ext cx="3772538" cy="5408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61667" y="4148798"/>
              <a:ext cx="4472372" cy="194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405240" y="1181932"/>
              <a:ext cx="2469099" cy="348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AutoShape 9" descr="Chips"/>
            <p:cNvSpPr>
              <a:spLocks noChangeArrowheads="1"/>
            </p:cNvSpPr>
            <p:nvPr/>
          </p:nvSpPr>
          <p:spPr bwMode="auto">
            <a:xfrm>
              <a:off x="1078302" y="4530719"/>
              <a:ext cx="7252022" cy="11522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email">
                <a:alphaModFix amt="70000"/>
              </a:blip>
              <a:srcRect/>
              <a:stretch>
                <a:fillRect/>
              </a:stretch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AutoShape 10"/>
            <p:cNvSpPr>
              <a:spLocks noChangeArrowheads="1"/>
            </p:cNvSpPr>
            <p:nvPr/>
          </p:nvSpPr>
          <p:spPr bwMode="auto">
            <a:xfrm>
              <a:off x="1174529" y="4792065"/>
              <a:ext cx="1669279" cy="772157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AutoShape 11"/>
            <p:cNvSpPr>
              <a:spLocks noChangeArrowheads="1"/>
            </p:cNvSpPr>
            <p:nvPr/>
          </p:nvSpPr>
          <p:spPr bwMode="auto">
            <a:xfrm>
              <a:off x="2985348" y="4809884"/>
              <a:ext cx="1548381" cy="772157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AutoShape 12"/>
            <p:cNvSpPr>
              <a:spLocks noChangeArrowheads="1"/>
            </p:cNvSpPr>
            <p:nvPr/>
          </p:nvSpPr>
          <p:spPr bwMode="auto">
            <a:xfrm>
              <a:off x="4644008" y="4833642"/>
              <a:ext cx="1872207" cy="734143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AutoShape 14" descr="Verilog"/>
            <p:cNvSpPr>
              <a:spLocks noChangeArrowheads="1"/>
            </p:cNvSpPr>
            <p:nvPr/>
          </p:nvSpPr>
          <p:spPr bwMode="auto">
            <a:xfrm>
              <a:off x="3746416" y="1079770"/>
              <a:ext cx="1986870" cy="112853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email"/>
              <a:srcRect/>
              <a:stretch>
                <a:fillRect/>
              </a:stretch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AutoShape 15" descr="CAD"/>
            <p:cNvSpPr>
              <a:spLocks noChangeArrowheads="1"/>
            </p:cNvSpPr>
            <p:nvPr/>
          </p:nvSpPr>
          <p:spPr bwMode="auto">
            <a:xfrm>
              <a:off x="1438607" y="1709376"/>
              <a:ext cx="1889549" cy="226657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 cstate="email">
                <a:alphaModFix amt="50000"/>
              </a:blip>
              <a:srcRect/>
              <a:stretch>
                <a:fillRect/>
              </a:stretch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AutoShape 16"/>
            <p:cNvSpPr>
              <a:spLocks noChangeArrowheads="1"/>
            </p:cNvSpPr>
            <p:nvPr/>
          </p:nvSpPr>
          <p:spPr bwMode="auto">
            <a:xfrm>
              <a:off x="1579667" y="2172670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AutoShape 17"/>
            <p:cNvSpPr>
              <a:spLocks noChangeArrowheads="1"/>
            </p:cNvSpPr>
            <p:nvPr/>
          </p:nvSpPr>
          <p:spPr bwMode="auto">
            <a:xfrm>
              <a:off x="676937" y="8491"/>
              <a:ext cx="8460431" cy="108229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59999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Text Box 18"/>
            <p:cNvSpPr txBox="1">
              <a:spLocks noChangeArrowheads="1"/>
            </p:cNvSpPr>
            <p:nvPr/>
          </p:nvSpPr>
          <p:spPr bwMode="auto">
            <a:xfrm>
              <a:off x="3779912" y="1235088"/>
              <a:ext cx="1944216" cy="930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ctr">
                <a:spcAft>
                  <a:spcPts val="1000"/>
                </a:spcAft>
              </a:pPr>
              <a:r>
                <a:rPr lang="en-US" sz="1800" b="1">
                  <a:solidFill>
                    <a:schemeClr val="bg1"/>
                  </a:solidFill>
                  <a:latin typeface="Calibri" pitchFamily="34" charset="0"/>
                </a:rPr>
                <a:t>Functional description</a:t>
              </a:r>
              <a:r>
                <a:rPr lang="ru-RU" sz="1800" b="1">
                  <a:solidFill>
                    <a:schemeClr val="bg1"/>
                  </a:solidFill>
                  <a:latin typeface="Calibri" pitchFamily="34" charset="0"/>
                </a:rPr>
                <a:t/>
              </a:r>
              <a:br>
                <a:rPr lang="ru-RU" sz="1800" b="1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ru-RU" sz="1800" b="1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sz="1800" b="1">
                  <a:solidFill>
                    <a:schemeClr val="bg1"/>
                  </a:solidFill>
                  <a:latin typeface="Calibri" pitchFamily="34" charset="0"/>
                </a:rPr>
                <a:t>VHDL, Verilog)</a:t>
              </a:r>
              <a:endParaRPr lang="en-US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22" name="Text Box 19"/>
            <p:cNvSpPr txBox="1">
              <a:spLocks noChangeArrowheads="1"/>
            </p:cNvSpPr>
            <p:nvPr/>
          </p:nvSpPr>
          <p:spPr bwMode="auto">
            <a:xfrm>
              <a:off x="1512417" y="1666648"/>
              <a:ext cx="1793323" cy="34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800" b="1">
                  <a:solidFill>
                    <a:schemeClr val="bg1"/>
                  </a:solidFill>
                  <a:latin typeface="Calibri" pitchFamily="34" charset="0"/>
                </a:rPr>
                <a:t>SI-VLSI CADs</a:t>
              </a:r>
              <a:endParaRPr lang="ru-RU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23" name="AutoShape 20"/>
            <p:cNvSpPr>
              <a:spLocks noChangeArrowheads="1"/>
            </p:cNvSpPr>
            <p:nvPr/>
          </p:nvSpPr>
          <p:spPr bwMode="auto">
            <a:xfrm>
              <a:off x="1724008" y="2415009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AutoShape 21"/>
            <p:cNvSpPr>
              <a:spLocks noChangeArrowheads="1"/>
            </p:cNvSpPr>
            <p:nvPr/>
          </p:nvSpPr>
          <p:spPr bwMode="auto">
            <a:xfrm>
              <a:off x="1888031" y="2671602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AutoShape 22"/>
            <p:cNvSpPr>
              <a:spLocks noChangeArrowheads="1"/>
            </p:cNvSpPr>
            <p:nvPr/>
          </p:nvSpPr>
          <p:spPr bwMode="auto">
            <a:xfrm>
              <a:off x="2045493" y="2935324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AutoShape 23"/>
            <p:cNvSpPr>
              <a:spLocks noChangeArrowheads="1"/>
            </p:cNvSpPr>
            <p:nvPr/>
          </p:nvSpPr>
          <p:spPr bwMode="auto">
            <a:xfrm>
              <a:off x="2235760" y="3191917"/>
              <a:ext cx="940947" cy="39201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AutoShape 24"/>
            <p:cNvSpPr>
              <a:spLocks noChangeArrowheads="1"/>
            </p:cNvSpPr>
            <p:nvPr/>
          </p:nvSpPr>
          <p:spPr bwMode="auto">
            <a:xfrm>
              <a:off x="2358746" y="3471872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Text Box 25"/>
            <p:cNvSpPr txBox="1">
              <a:spLocks noChangeArrowheads="1"/>
            </p:cNvSpPr>
            <p:nvPr/>
          </p:nvSpPr>
          <p:spPr bwMode="auto">
            <a:xfrm>
              <a:off x="1666862" y="2141137"/>
              <a:ext cx="1686161" cy="175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Kovcheg</a:t>
              </a:r>
              <a:endParaRPr lang="ru-RU" sz="1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sz="1400">
                  <a:latin typeface="Calibri" pitchFamily="34" charset="0"/>
                </a:rPr>
                <a:t>   </a:t>
              </a: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ASPECT</a:t>
              </a:r>
              <a:endParaRPr lang="ru-RU" sz="1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lnSpc>
                  <a:spcPts val="1400"/>
                </a:lnSpc>
                <a:spcAft>
                  <a:spcPts val="400"/>
                </a:spcAft>
              </a:pPr>
              <a:r>
                <a:rPr lang="ru-RU" sz="1400">
                  <a:latin typeface="Calibri" pitchFamily="34" charset="0"/>
                </a:rPr>
                <a:t>       </a:t>
              </a: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ASYAN</a:t>
              </a:r>
              <a:endParaRPr lang="ru-RU" sz="1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lnSpc>
                  <a:spcPts val="1400"/>
                </a:lnSpc>
                <a:spcBef>
                  <a:spcPts val="300"/>
                </a:spcBef>
                <a:spcAft>
                  <a:spcPts val="600"/>
                </a:spcAft>
              </a:pPr>
              <a:r>
                <a:rPr lang="ru-RU" sz="1400">
                  <a:latin typeface="Calibri" pitchFamily="34" charset="0"/>
                </a:rPr>
                <a:t>            </a:t>
              </a: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FAZAN</a:t>
              </a:r>
              <a:endParaRPr lang="ru-RU" sz="1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lnSpc>
                  <a:spcPts val="1400"/>
                </a:lnSpc>
                <a:spcBef>
                  <a:spcPts val="300"/>
                </a:spcBef>
                <a:spcAft>
                  <a:spcPts val="600"/>
                </a:spcAft>
              </a:pPr>
              <a:r>
                <a:rPr lang="ru-RU" sz="1400">
                  <a:latin typeface="Calibri" pitchFamily="34" charset="0"/>
                </a:rPr>
                <a:t>                 </a:t>
              </a: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TASKAN</a:t>
              </a:r>
              <a:endParaRPr lang="ru-RU" sz="1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spcBef>
                  <a:spcPts val="300"/>
                </a:spcBef>
                <a:spcAft>
                  <a:spcPts val="600"/>
                </a:spcAft>
              </a:pPr>
              <a:r>
                <a:rPr lang="ru-RU" sz="1400">
                  <a:latin typeface="Calibri" pitchFamily="34" charset="0"/>
                </a:rPr>
                <a:t>                </a:t>
              </a:r>
              <a:r>
                <a:rPr lang="en-US" sz="1400">
                  <a:latin typeface="Calibri" pitchFamily="34" charset="0"/>
                </a:rPr>
                <a:t>  </a:t>
              </a:r>
              <a:r>
                <a:rPr lang="en-US" sz="1400">
                  <a:solidFill>
                    <a:schemeClr val="bg1"/>
                  </a:solidFill>
                  <a:latin typeface="Calibri" pitchFamily="34" charset="0"/>
                </a:rPr>
                <a:t>SYNTABIB</a:t>
              </a:r>
              <a:endParaRPr lang="ru-RU" sz="1400">
                <a:solidFill>
                  <a:schemeClr val="bg1"/>
                </a:solidFill>
                <a:latin typeface="Calibri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400">
                  <a:latin typeface="Calibri" pitchFamily="34" charset="0"/>
                </a:rPr>
                <a:t>                    САМАН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29729" name="Text Box 26"/>
            <p:cNvSpPr txBox="1">
              <a:spLocks noChangeArrowheads="1"/>
            </p:cNvSpPr>
            <p:nvPr/>
          </p:nvSpPr>
          <p:spPr bwMode="auto">
            <a:xfrm>
              <a:off x="1331641" y="4121260"/>
              <a:ext cx="2178582" cy="33818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5</a:t>
              </a:r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registered programs</a:t>
              </a:r>
              <a:endParaRPr lang="ru-RU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30" name="AutoShape 27" descr="Lib"/>
            <p:cNvSpPr>
              <a:spLocks noChangeArrowheads="1"/>
            </p:cNvSpPr>
            <p:nvPr/>
          </p:nvSpPr>
          <p:spPr bwMode="auto">
            <a:xfrm>
              <a:off x="6257068" y="1727195"/>
              <a:ext cx="2020769" cy="217867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10" cstate="email">
                <a:alphaModFix amt="60000"/>
              </a:blip>
              <a:srcRect/>
              <a:stretch>
                <a:fillRect/>
              </a:stretch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AutoShape 28"/>
            <p:cNvSpPr>
              <a:spLocks noChangeArrowheads="1"/>
            </p:cNvSpPr>
            <p:nvPr/>
          </p:nvSpPr>
          <p:spPr bwMode="auto">
            <a:xfrm>
              <a:off x="6524794" y="2173095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AutoShape 29"/>
            <p:cNvSpPr>
              <a:spLocks noChangeArrowheads="1"/>
            </p:cNvSpPr>
            <p:nvPr/>
          </p:nvSpPr>
          <p:spPr bwMode="auto">
            <a:xfrm>
              <a:off x="6666016" y="2389558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AutoShape 30"/>
            <p:cNvSpPr>
              <a:spLocks noChangeArrowheads="1"/>
            </p:cNvSpPr>
            <p:nvPr/>
          </p:nvSpPr>
          <p:spPr bwMode="auto">
            <a:xfrm>
              <a:off x="6807238" y="2606021"/>
              <a:ext cx="852922" cy="392019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AutoShape 31"/>
            <p:cNvSpPr>
              <a:spLocks noChangeArrowheads="1"/>
            </p:cNvSpPr>
            <p:nvPr/>
          </p:nvSpPr>
          <p:spPr bwMode="auto">
            <a:xfrm>
              <a:off x="6948460" y="2822483"/>
              <a:ext cx="950977" cy="392019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Text Box 34"/>
            <p:cNvSpPr txBox="1">
              <a:spLocks noChangeArrowheads="1"/>
            </p:cNvSpPr>
            <p:nvPr/>
          </p:nvSpPr>
          <p:spPr bwMode="auto">
            <a:xfrm>
              <a:off x="6171739" y="1884478"/>
              <a:ext cx="2153550" cy="40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800" b="1">
                  <a:solidFill>
                    <a:schemeClr val="bg1"/>
                  </a:solidFill>
                  <a:latin typeface="Calibri" pitchFamily="34" charset="0"/>
                </a:rPr>
                <a:t>SI-cell Libraries</a:t>
              </a:r>
              <a:endParaRPr lang="ru-RU" sz="18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36" name="Text Box 35"/>
            <p:cNvSpPr txBox="1">
              <a:spLocks noChangeArrowheads="1"/>
            </p:cNvSpPr>
            <p:nvPr/>
          </p:nvSpPr>
          <p:spPr bwMode="auto">
            <a:xfrm>
              <a:off x="6327051" y="3955164"/>
              <a:ext cx="1695455" cy="526867"/>
            </a:xfrm>
            <a:prstGeom prst="rect">
              <a:avLst/>
            </a:prstGeom>
            <a:solidFill>
              <a:srgbClr val="FFCC00">
                <a:alpha val="74901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20 </a:t>
              </a: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RF patents</a:t>
              </a:r>
            </a:p>
            <a:p>
              <a:pPr algn="ctr">
                <a:spcAft>
                  <a:spcPts val="1000"/>
                </a:spcAft>
              </a:pPr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USA patents</a:t>
              </a:r>
              <a:endParaRPr lang="ru-RU" sz="1600" b="1">
                <a:solidFill>
                  <a:schemeClr val="bg1"/>
                </a:solidFill>
                <a:latin typeface="Calibri" pitchFamily="34" charset="0"/>
              </a:endParaRPr>
            </a:p>
            <a:p>
              <a:endParaRPr lang="ru-RU" sz="1800">
                <a:latin typeface="Arial" pitchFamily="34" charset="0"/>
              </a:endParaRPr>
            </a:p>
          </p:txBody>
        </p:sp>
        <p:sp>
          <p:nvSpPr>
            <p:cNvPr id="29737" name="Text Box 36"/>
            <p:cNvSpPr txBox="1">
              <a:spLocks noChangeArrowheads="1"/>
            </p:cNvSpPr>
            <p:nvPr/>
          </p:nvSpPr>
          <p:spPr bwMode="auto">
            <a:xfrm>
              <a:off x="2353857" y="4505772"/>
              <a:ext cx="5386495" cy="34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800" b="1">
                  <a:solidFill>
                    <a:schemeClr val="bg1"/>
                  </a:solidFill>
                  <a:latin typeface="Calibri" pitchFamily="34" charset="0"/>
                </a:rPr>
                <a:t>Special-purpose and Test SI-VLSI</a:t>
              </a:r>
              <a:endParaRPr lang="ru-RU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38" name="Text Box 37"/>
            <p:cNvSpPr txBox="1">
              <a:spLocks noChangeArrowheads="1"/>
            </p:cNvSpPr>
            <p:nvPr/>
          </p:nvSpPr>
          <p:spPr bwMode="auto">
            <a:xfrm>
              <a:off x="1192671" y="4824139"/>
              <a:ext cx="1617885" cy="67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000"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Microcontroller Core </a:t>
              </a:r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CMOS GA</a:t>
              </a:r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 5503)</a:t>
              </a:r>
              <a:endParaRPr lang="ru-RU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39" name="Text Box 38"/>
            <p:cNvSpPr txBox="1">
              <a:spLocks noChangeArrowheads="1"/>
            </p:cNvSpPr>
            <p:nvPr/>
          </p:nvSpPr>
          <p:spPr bwMode="auto">
            <a:xfrm>
              <a:off x="3034555" y="4810969"/>
              <a:ext cx="1469649" cy="662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000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Coder-Decoder</a:t>
              </a:r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 (</a:t>
              </a: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CMOS GA</a:t>
              </a:r>
            </a:p>
            <a:p>
              <a:pPr algn="ctr"/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5507</a:t>
              </a: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/5521</a:t>
              </a:r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endParaRPr lang="ru-RU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40" name="AutoShape 41"/>
            <p:cNvSpPr>
              <a:spLocks noChangeArrowheads="1"/>
            </p:cNvSpPr>
            <p:nvPr/>
          </p:nvSpPr>
          <p:spPr bwMode="auto">
            <a:xfrm>
              <a:off x="4449530" y="3663527"/>
              <a:ext cx="577362" cy="589215"/>
            </a:xfrm>
            <a:prstGeom prst="downArrow">
              <a:avLst>
                <a:gd name="adj1" fmla="val 50000"/>
                <a:gd name="adj2" fmla="val 2499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9741" name="Text Box 42"/>
            <p:cNvSpPr txBox="1">
              <a:spLocks noChangeArrowheads="1"/>
            </p:cNvSpPr>
            <p:nvPr/>
          </p:nvSpPr>
          <p:spPr bwMode="auto">
            <a:xfrm>
              <a:off x="99226" y="6036425"/>
              <a:ext cx="9034812" cy="821575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ts val="2000"/>
                </a:lnSpc>
                <a:spcAft>
                  <a:spcPts val="300"/>
                </a:spcAft>
              </a:pP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Increase of steady operation range </a:t>
              </a: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(10-15 </a:t>
              </a: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times</a:t>
              </a: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); </a:t>
              </a: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decrease of energy consumption </a:t>
              </a: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(30-50%)</a:t>
              </a: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;</a:t>
              </a: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rise of performance </a:t>
              </a: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(100-250%)</a:t>
              </a: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;</a:t>
              </a: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detection of constant malfunctions </a:t>
              </a:r>
              <a:b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up to </a:t>
              </a: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100%)</a:t>
              </a:r>
              <a:endParaRPr lang="ru-RU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42" name="AutoShape 48"/>
            <p:cNvSpPr>
              <a:spLocks noChangeArrowheads="1"/>
            </p:cNvSpPr>
            <p:nvPr/>
          </p:nvSpPr>
          <p:spPr bwMode="auto">
            <a:xfrm rot="-5400000">
              <a:off x="3618695" y="2789454"/>
              <a:ext cx="627229" cy="1023506"/>
            </a:xfrm>
            <a:prstGeom prst="downArrow">
              <a:avLst>
                <a:gd name="adj1" fmla="val 50000"/>
                <a:gd name="adj2" fmla="val 4431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9743" name="AutoShape 49"/>
            <p:cNvSpPr>
              <a:spLocks noChangeArrowheads="1"/>
            </p:cNvSpPr>
            <p:nvPr/>
          </p:nvSpPr>
          <p:spPr bwMode="auto">
            <a:xfrm rot="5400000" flipH="1">
              <a:off x="5238699" y="2810081"/>
              <a:ext cx="627229" cy="1006010"/>
            </a:xfrm>
            <a:prstGeom prst="downArrow">
              <a:avLst>
                <a:gd name="adj1" fmla="val 50000"/>
                <a:gd name="adj2" fmla="val 435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9744" name="AutoShape 50"/>
            <p:cNvSpPr>
              <a:spLocks noChangeArrowheads="1"/>
            </p:cNvSpPr>
            <p:nvPr/>
          </p:nvSpPr>
          <p:spPr bwMode="auto">
            <a:xfrm>
              <a:off x="4516233" y="3089161"/>
              <a:ext cx="472387" cy="484678"/>
            </a:xfrm>
            <a:prstGeom prst="flowChartSummingJunction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5" name="AutoShape 51"/>
            <p:cNvSpPr>
              <a:spLocks noChangeArrowheads="1"/>
            </p:cNvSpPr>
            <p:nvPr/>
          </p:nvSpPr>
          <p:spPr bwMode="auto">
            <a:xfrm>
              <a:off x="4460465" y="2293839"/>
              <a:ext cx="577362" cy="703256"/>
            </a:xfrm>
            <a:prstGeom prst="downArrow">
              <a:avLst>
                <a:gd name="adj1" fmla="val 50000"/>
                <a:gd name="adj2" fmla="val 2803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9746" name="AutoShape 52"/>
            <p:cNvSpPr>
              <a:spLocks noChangeArrowheads="1"/>
            </p:cNvSpPr>
            <p:nvPr/>
          </p:nvSpPr>
          <p:spPr bwMode="auto">
            <a:xfrm>
              <a:off x="4620661" y="5715683"/>
              <a:ext cx="174959" cy="296983"/>
            </a:xfrm>
            <a:prstGeom prst="downArrow">
              <a:avLst>
                <a:gd name="adj1" fmla="val 50000"/>
                <a:gd name="adj2" fmla="val 3906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29747" name="Text Box 53"/>
            <p:cNvSpPr txBox="1">
              <a:spLocks noChangeArrowheads="1"/>
            </p:cNvSpPr>
            <p:nvPr/>
          </p:nvSpPr>
          <p:spPr bwMode="auto">
            <a:xfrm>
              <a:off x="676936" y="8491"/>
              <a:ext cx="8460432" cy="1082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3200" b="1">
                  <a:solidFill>
                    <a:schemeClr val="bg1"/>
                  </a:solidFill>
                  <a:latin typeface="Calibri" pitchFamily="34" charset="0"/>
                </a:rPr>
                <a:t>ST-circuitry</a:t>
              </a:r>
              <a:r>
                <a:rPr lang="ru-RU" sz="3200" b="1">
                  <a:solidFill>
                    <a:schemeClr val="bg1"/>
                  </a:solidFill>
                  <a:latin typeface="Calibri" pitchFamily="34" charset="0"/>
                </a:rPr>
                <a:t>: </a:t>
              </a:r>
              <a:r>
                <a:rPr lang="en-US" sz="3200" b="1">
                  <a:solidFill>
                    <a:schemeClr val="bg1"/>
                  </a:solidFill>
                  <a:latin typeface="Calibri" pitchFamily="34" charset="0"/>
                </a:rPr>
                <a:t>methodology</a:t>
              </a:r>
              <a:r>
                <a:rPr lang="ru-RU" sz="3200" b="1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en-US" sz="3200" b="1">
                  <a:solidFill>
                    <a:schemeClr val="bg1"/>
                  </a:solidFill>
                  <a:latin typeface="Calibri" pitchFamily="34" charset="0"/>
                </a:rPr>
                <a:t>libraries</a:t>
              </a:r>
              <a:r>
                <a:rPr lang="ru-RU" sz="3200" b="1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en-US" sz="3200" b="1">
                  <a:solidFill>
                    <a:schemeClr val="bg1"/>
                  </a:solidFill>
                  <a:latin typeface="Calibri" pitchFamily="34" charset="0"/>
                </a:rPr>
                <a:t>CAD tools, implementation</a:t>
              </a:r>
              <a:endParaRPr lang="ru-RU" sz="32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0" name="Text Box 38"/>
            <p:cNvSpPr txBox="1">
              <a:spLocks noChangeArrowheads="1"/>
            </p:cNvSpPr>
            <p:nvPr/>
          </p:nvSpPr>
          <p:spPr bwMode="auto">
            <a:xfrm>
              <a:off x="4601815" y="4914347"/>
              <a:ext cx="2016321" cy="96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000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Divider &amp; Square-Rooter </a:t>
              </a:r>
              <a:b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</a:rPr>
                <a:t>(180-nm, 65-nm CMOS)</a:t>
              </a:r>
              <a:endParaRPr lang="ru-RU" sz="1800" kern="1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9749" name="AutoShape 10"/>
            <p:cNvSpPr>
              <a:spLocks noChangeArrowheads="1"/>
            </p:cNvSpPr>
            <p:nvPr/>
          </p:nvSpPr>
          <p:spPr bwMode="auto">
            <a:xfrm>
              <a:off x="6647137" y="4797152"/>
              <a:ext cx="1669279" cy="772157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0" name="Text Box 37"/>
            <p:cNvSpPr txBox="1">
              <a:spLocks noChangeArrowheads="1"/>
            </p:cNvSpPr>
            <p:nvPr/>
          </p:nvSpPr>
          <p:spPr bwMode="auto">
            <a:xfrm>
              <a:off x="6665279" y="4829226"/>
              <a:ext cx="1617885" cy="67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000"/>
            <a:lstStyle/>
            <a:p>
              <a:pPr algn="ctr">
                <a:spcAft>
                  <a:spcPts val="1000"/>
                </a:spcAft>
              </a:pP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Fused Multiply-Add </a:t>
              </a:r>
              <a:b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1400" b="1">
                  <a:solidFill>
                    <a:schemeClr val="bg1"/>
                  </a:solidFill>
                  <a:latin typeface="Calibri" pitchFamily="34" charset="0"/>
                </a:rPr>
                <a:t>(180-nm, 65-nm CMOS)</a:t>
              </a:r>
              <a:endParaRPr lang="ru-RU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9751" name="AutoShape 31"/>
            <p:cNvSpPr>
              <a:spLocks noChangeArrowheads="1"/>
            </p:cNvSpPr>
            <p:nvPr/>
          </p:nvSpPr>
          <p:spPr bwMode="auto">
            <a:xfrm>
              <a:off x="7089682" y="3038946"/>
              <a:ext cx="950977" cy="392019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2" name="AutoShape 31"/>
            <p:cNvSpPr>
              <a:spLocks noChangeArrowheads="1"/>
            </p:cNvSpPr>
            <p:nvPr/>
          </p:nvSpPr>
          <p:spPr bwMode="auto">
            <a:xfrm>
              <a:off x="7230903" y="3255409"/>
              <a:ext cx="950977" cy="392019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1" name="Text Box 33"/>
          <p:cNvSpPr txBox="1">
            <a:spLocks noChangeArrowheads="1"/>
          </p:cNvSpPr>
          <p:nvPr/>
        </p:nvSpPr>
        <p:spPr bwMode="auto">
          <a:xfrm>
            <a:off x="6559550" y="2224088"/>
            <a:ext cx="1000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ts val="1400"/>
              </a:lnSpc>
              <a:spcAft>
                <a:spcPts val="1400"/>
              </a:spcAft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GA 5507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29702" name="Text Box 33"/>
          <p:cNvSpPr txBox="1">
            <a:spLocks noChangeArrowheads="1"/>
          </p:cNvSpPr>
          <p:nvPr/>
        </p:nvSpPr>
        <p:spPr bwMode="auto">
          <a:xfrm>
            <a:off x="6399213" y="1979613"/>
            <a:ext cx="1000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ts val="1400"/>
              </a:lnSpc>
              <a:spcAft>
                <a:spcPts val="1400"/>
              </a:spcAft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GA 5503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29703" name="Text Box 33"/>
          <p:cNvSpPr txBox="1">
            <a:spLocks noChangeArrowheads="1"/>
          </p:cNvSpPr>
          <p:nvPr/>
        </p:nvSpPr>
        <p:spPr bwMode="auto">
          <a:xfrm>
            <a:off x="6929438" y="2643188"/>
            <a:ext cx="1000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ts val="1400"/>
              </a:lnSpc>
              <a:spcAft>
                <a:spcPts val="1400"/>
              </a:spcAft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GA 5529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29704" name="Text Box 33"/>
          <p:cNvSpPr txBox="1">
            <a:spLocks noChangeArrowheads="1"/>
          </p:cNvSpPr>
          <p:nvPr/>
        </p:nvSpPr>
        <p:spPr bwMode="auto">
          <a:xfrm>
            <a:off x="6740525" y="2409825"/>
            <a:ext cx="1000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ts val="1400"/>
              </a:lnSpc>
              <a:spcAft>
                <a:spcPts val="1400"/>
              </a:spcAft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 GA 5521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29705" name="Text Box 33"/>
          <p:cNvSpPr txBox="1">
            <a:spLocks noChangeArrowheads="1"/>
          </p:cNvSpPr>
          <p:nvPr/>
        </p:nvSpPr>
        <p:spPr bwMode="auto">
          <a:xfrm>
            <a:off x="7150100" y="3057525"/>
            <a:ext cx="1000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180 nm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29706" name="Text Box 33"/>
          <p:cNvSpPr txBox="1">
            <a:spLocks noChangeArrowheads="1"/>
          </p:cNvSpPr>
          <p:nvPr/>
        </p:nvSpPr>
        <p:spPr bwMode="auto">
          <a:xfrm>
            <a:off x="7429500" y="3286125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65 nm</a:t>
            </a:r>
            <a:endParaRPr lang="ru-RU" sz="1800"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428604"/>
            <a:ext cx="8001000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Conclusions</a:t>
            </a:r>
            <a:endParaRPr lang="en-GB" sz="4400" dirty="0" smtClean="0">
              <a:solidFill>
                <a:srgbClr val="FFC000"/>
              </a:solidFill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571625"/>
            <a:ext cx="8355012" cy="461327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GB" sz="3400" b="1" dirty="0" smtClean="0">
                <a:solidFill>
                  <a:srgbClr val="FFFF00"/>
                </a:solidFill>
                <a:latin typeface="+mj-lt"/>
              </a:rPr>
              <a:t>Suggested library: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+mj-lt"/>
              </a:rPr>
              <a:t>Corresponds to the criteria of building SI-circuits,</a:t>
            </a:r>
            <a:endParaRPr lang="en-GB" sz="3000" b="1" dirty="0" smtClean="0">
              <a:solidFill>
                <a:srgbClr val="FFFF00"/>
              </a:solidFill>
              <a:latin typeface="+mj-lt"/>
            </a:endParaRP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GB" sz="3000" b="1" dirty="0" smtClean="0">
                <a:solidFill>
                  <a:srgbClr val="FFFF00"/>
                </a:solidFill>
                <a:latin typeface="+mj-lt"/>
              </a:rPr>
              <a:t>Contains more than 200 library cells expanding standard cell libraries,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+mj-lt"/>
              </a:rPr>
              <a:t>Provides really SI solutions for interfacing with synchronous environment and for driving large loads</a:t>
            </a:r>
          </a:p>
          <a:p>
            <a:pPr marL="869315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endParaRPr lang="en-GB" b="1" dirty="0" smtClean="0">
              <a:solidFill>
                <a:srgbClr val="FFFF00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sz="32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1</a:t>
            </a:r>
            <a:r>
              <a:rPr lang="en-US" sz="8000" dirty="0">
                <a:latin typeface="+mn-lt"/>
                <a:cs typeface="+mn-cs"/>
              </a:rPr>
              <a:t>9</a:t>
            </a:r>
            <a: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  <a:t/>
            </a:r>
            <a:b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</a:b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Contents</a:t>
            </a:r>
            <a:endParaRPr lang="en-GB" sz="4400" dirty="0" smtClean="0">
              <a:solidFill>
                <a:srgbClr val="FFC000"/>
              </a:solidFill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643063"/>
            <a:ext cx="8153400" cy="421481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Main features of SI-circuits</a:t>
            </a:r>
            <a:endParaRPr lang="ru-RU" b="1" dirty="0" smtClean="0">
              <a:solidFill>
                <a:srgbClr val="FFFF00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Content of the cell library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Interface cells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Cells with forced outputs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Indication cells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Characterization and approbation</a:t>
            </a:r>
            <a:endParaRPr lang="ru-RU" b="1" dirty="0" smtClean="0">
              <a:solidFill>
                <a:srgbClr val="FFFF00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Conclusions</a:t>
            </a:r>
            <a:endParaRPr lang="ru-RU" b="1" dirty="0" smtClean="0">
              <a:solidFill>
                <a:srgbClr val="FFFF00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>
                <a:latin typeface="+mn-lt"/>
                <a:cs typeface="+mn-cs"/>
              </a:rPr>
              <a:t>IPI RAS</a:t>
            </a:r>
            <a:r>
              <a:rPr lang="ru-RU" sz="8000" dirty="0">
                <a:latin typeface="+mn-lt"/>
                <a:cs typeface="+mn-cs"/>
              </a:rPr>
              <a:t>                       	 	</a:t>
            </a:r>
            <a:r>
              <a:rPr lang="en-US" sz="8000" dirty="0">
                <a:latin typeface="+mn-lt"/>
                <a:cs typeface="+mn-cs"/>
              </a:rPr>
              <a:t>EWDTS-2015</a:t>
            </a:r>
            <a:r>
              <a:rPr lang="ru-RU" sz="8000" dirty="0">
                <a:latin typeface="+mn-lt"/>
                <a:cs typeface="+mn-cs"/>
              </a:rPr>
              <a:t>			2</a:t>
            </a:r>
            <a: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  <a:t/>
            </a:r>
            <a:b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</a:b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357430"/>
            <a:ext cx="8001000" cy="13573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FFC000"/>
                </a:solidFill>
              </a:rPr>
              <a:t>Thanks!</a:t>
            </a:r>
            <a:endParaRPr lang="en-GB" sz="8000" dirty="0" smtClean="0">
              <a:solidFill>
                <a:srgbClr val="FFC000"/>
              </a:solidFill>
            </a:endParaRPr>
          </a:p>
        </p:txBody>
      </p:sp>
      <p:grpSp>
        <p:nvGrpSpPr>
          <p:cNvPr id="31748" name="Группа 5"/>
          <p:cNvGrpSpPr>
            <a:grpSpLocks/>
          </p:cNvGrpSpPr>
          <p:nvPr/>
        </p:nvGrpSpPr>
        <p:grpSpPr bwMode="auto">
          <a:xfrm>
            <a:off x="3786188" y="4214813"/>
            <a:ext cx="1643062" cy="1500187"/>
            <a:chOff x="3857620" y="3929065"/>
            <a:chExt cx="1643074" cy="1500199"/>
          </a:xfrm>
        </p:grpSpPr>
        <p:sp>
          <p:nvSpPr>
            <p:cNvPr id="7" name="Улыбающееся лицо 6"/>
            <p:cNvSpPr/>
            <p:nvPr/>
          </p:nvSpPr>
          <p:spPr>
            <a:xfrm>
              <a:off x="3857620" y="3929065"/>
              <a:ext cx="1643074" cy="1500199"/>
            </a:xfrm>
            <a:prstGeom prst="smileyFac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438649" y="5108586"/>
              <a:ext cx="422278" cy="196852"/>
            </a:xfrm>
            <a:custGeom>
              <a:avLst/>
              <a:gdLst>
                <a:gd name="connsiteX0" fmla="*/ 0 w 422910"/>
                <a:gd name="connsiteY0" fmla="*/ 0 h 196850"/>
                <a:gd name="connsiteX1" fmla="*/ 57150 w 422910"/>
                <a:gd name="connsiteY1" fmla="*/ 121920 h 196850"/>
                <a:gd name="connsiteX2" fmla="*/ 186690 w 422910"/>
                <a:gd name="connsiteY2" fmla="*/ 190500 h 196850"/>
                <a:gd name="connsiteX3" fmla="*/ 335280 w 422910"/>
                <a:gd name="connsiteY3" fmla="*/ 160020 h 196850"/>
                <a:gd name="connsiteX4" fmla="*/ 422910 w 422910"/>
                <a:gd name="connsiteY4" fmla="*/ 2667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910" h="196850">
                  <a:moveTo>
                    <a:pt x="0" y="0"/>
                  </a:moveTo>
                  <a:cubicBezTo>
                    <a:pt x="13017" y="45085"/>
                    <a:pt x="26035" y="90170"/>
                    <a:pt x="57150" y="121920"/>
                  </a:cubicBezTo>
                  <a:cubicBezTo>
                    <a:pt x="88265" y="153670"/>
                    <a:pt x="140335" y="184150"/>
                    <a:pt x="186690" y="190500"/>
                  </a:cubicBezTo>
                  <a:cubicBezTo>
                    <a:pt x="233045" y="196850"/>
                    <a:pt x="295910" y="187325"/>
                    <a:pt x="335280" y="160020"/>
                  </a:cubicBezTo>
                  <a:cubicBezTo>
                    <a:pt x="374650" y="132715"/>
                    <a:pt x="398780" y="79692"/>
                    <a:pt x="422910" y="26670"/>
                  </a:cubicBezTo>
                </a:path>
              </a:pathLst>
            </a:cu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572000" y="4857759"/>
              <a:ext cx="46037" cy="460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714876" y="4857759"/>
              <a:ext cx="46037" cy="4603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>
              <a:stCxn id="7" idx="0"/>
            </p:cNvCxnSpPr>
            <p:nvPr/>
          </p:nvCxnSpPr>
          <p:spPr>
            <a:xfrm rot="16200000" flipH="1" flipV="1">
              <a:off x="4518819" y="4053684"/>
              <a:ext cx="285752" cy="36513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7" idx="0"/>
            </p:cNvCxnSpPr>
            <p:nvPr/>
          </p:nvCxnSpPr>
          <p:spPr>
            <a:xfrm rot="16200000" flipH="1">
              <a:off x="4589462" y="4017966"/>
              <a:ext cx="285752" cy="107951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7" idx="0"/>
            </p:cNvCxnSpPr>
            <p:nvPr/>
          </p:nvCxnSpPr>
          <p:spPr>
            <a:xfrm rot="16200000" flipH="1" flipV="1">
              <a:off x="4447380" y="3982246"/>
              <a:ext cx="285752" cy="179389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85750" y="6072188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20</a:t>
            </a:r>
            <a: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  <a:t/>
            </a:r>
            <a:br>
              <a:rPr lang="ru-RU" sz="6400" dirty="0">
                <a:solidFill>
                  <a:srgbClr val="7030A0"/>
                </a:solidFill>
                <a:latin typeface="+mn-lt"/>
                <a:cs typeface="+mn-cs"/>
              </a:rPr>
            </a:b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pitchFamily="34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1"/>
            <a:ext cx="6858024" cy="5778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Contacts</a:t>
            </a:r>
            <a:endParaRPr lang="en-GB" sz="44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2</a:t>
            </a:r>
            <a:r>
              <a:rPr lang="ru-RU" sz="8000" dirty="0">
                <a:latin typeface="+mn-lt"/>
                <a:cs typeface="+mn-cs"/>
              </a:rPr>
              <a:t>1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71500" y="1000125"/>
            <a:ext cx="835501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lvl="1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Director: academician Sokolov I.A</a:t>
            </a:r>
            <a:r>
              <a:rPr lang="ru-RU" sz="2800">
                <a:solidFill>
                  <a:srgbClr val="FFFF00"/>
                </a:solidFill>
                <a:latin typeface="+mj-lt"/>
                <a:cs typeface="+mn-cs"/>
              </a:rPr>
              <a:t>.</a:t>
            </a:r>
            <a:endParaRPr lang="en-US" sz="2800">
              <a:solidFill>
                <a:srgbClr val="FFFF00"/>
              </a:solidFill>
              <a:latin typeface="+mj-lt"/>
              <a:cs typeface="+mn-cs"/>
            </a:endParaRPr>
          </a:p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Address: Institute of Informatics Problems of the Federal Research Center "Computer Science and Control" of the Russian Academy of Sciences (IPI RAS), Moscow, Russian Federation</a:t>
            </a:r>
            <a:r>
              <a:rPr lang="ru-RU" sz="2800">
                <a:solidFill>
                  <a:srgbClr val="FFFF00"/>
                </a:solidFill>
                <a:latin typeface="+mj-lt"/>
                <a:cs typeface="+mn-cs"/>
              </a:rPr>
              <a:t>, 119333,  </a:t>
            </a: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Vavilova str.</a:t>
            </a:r>
            <a:r>
              <a:rPr lang="ru-RU" sz="2800">
                <a:solidFill>
                  <a:srgbClr val="FFFF00"/>
                </a:solidFill>
                <a:latin typeface="+mj-lt"/>
                <a:cs typeface="+mn-cs"/>
              </a:rPr>
              <a:t>, 44, </a:t>
            </a: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b.</a:t>
            </a:r>
            <a:r>
              <a:rPr lang="ru-RU" sz="2800">
                <a:solidFill>
                  <a:srgbClr val="FFFF00"/>
                </a:solidFill>
                <a:latin typeface="+mj-lt"/>
                <a:cs typeface="+mn-cs"/>
              </a:rPr>
              <a:t>2</a:t>
            </a:r>
            <a:endParaRPr lang="en-US" sz="2800">
              <a:solidFill>
                <a:srgbClr val="FFFF00"/>
              </a:solidFill>
              <a:latin typeface="+mj-lt"/>
              <a:cs typeface="+mn-cs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Tel: +7 (495) 137 34 94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Fax: +7 (495) 930 45 05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E-mail: </a:t>
            </a:r>
            <a:r>
              <a:rPr lang="en-US" sz="2800">
                <a:solidFill>
                  <a:srgbClr val="FFFF00"/>
                </a:solidFill>
                <a:latin typeface="+mj-lt"/>
                <a:cs typeface="+mn-cs"/>
                <a:hlinkClick r:id="rId2"/>
              </a:rPr>
              <a:t>ISokolov@ipiran.ru</a:t>
            </a:r>
            <a:endParaRPr lang="en-US" sz="2800">
              <a:solidFill>
                <a:srgbClr val="FFFF00"/>
              </a:solidFill>
              <a:latin typeface="+mj-lt"/>
              <a:cs typeface="+mn-cs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Stepchenkov Y.A.</a:t>
            </a:r>
            <a:r>
              <a:rPr lang="ru-RU" sz="2800">
                <a:solidFill>
                  <a:srgbClr val="FFFF00"/>
                </a:solidFill>
                <a:latin typeface="+mj-lt"/>
                <a:cs typeface="+mn-cs"/>
              </a:rPr>
              <a:t>, </a:t>
            </a:r>
            <a:r>
              <a:rPr lang="en-US" sz="2800">
                <a:solidFill>
                  <a:srgbClr val="FFFF00"/>
                </a:solidFill>
                <a:latin typeface="+mj-lt"/>
                <a:cs typeface="+mn-cs"/>
              </a:rPr>
              <a:t>tel. +7 (495) 671 15 20, Ystepchenkov@ipiran.ru					</a:t>
            </a:r>
            <a:endParaRPr lang="en-US" sz="28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Main features of SI-circuits</a:t>
            </a:r>
            <a:endParaRPr lang="ru-RU" sz="4400" dirty="0" smtClean="0">
              <a:solidFill>
                <a:srgbClr val="FFC000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0" y="6215063"/>
            <a:ext cx="8572500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en-US" sz="8000" dirty="0">
                <a:latin typeface="+mn-lt"/>
                <a:cs typeface="+mn-cs"/>
              </a:rPr>
              <a:t>			3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643063"/>
            <a:ext cx="8153400" cy="4643437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Speed-Independent (SI) circuits excel synchronous ones in: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Robustness to variation of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</a:rPr>
              <a:t>electrophysical</a:t>
            </a: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 parameters or to their degradation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Operation safety and validity of the data processing results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200" dirty="0" smtClean="0">
                <a:solidFill>
                  <a:srgbClr val="FFFF00"/>
                </a:solidFill>
                <a:latin typeface="+mj-lt"/>
              </a:rPr>
              <a:t>High performance, that is maximum possible at any real environment and data</a:t>
            </a:r>
            <a:endParaRPr lang="en-GB" sz="3200" dirty="0" smtClean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94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Experience in SI-circuits</a:t>
            </a:r>
            <a:endParaRPr lang="ru-RU" sz="4400" dirty="0" smtClean="0">
              <a:solidFill>
                <a:srgbClr val="FFC000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0" y="6215063"/>
            <a:ext cx="8572500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en-US" sz="8000" dirty="0">
                <a:latin typeface="+mn-lt"/>
                <a:cs typeface="+mn-cs"/>
              </a:rPr>
              <a:t>			4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857250"/>
            <a:ext cx="8153400" cy="2357438"/>
          </a:xfrm>
        </p:spPr>
        <p:txBody>
          <a:bodyPr/>
          <a:lstStyle/>
          <a:p>
            <a:pPr indent="0" algn="ctr">
              <a:buFontTx/>
              <a:buNone/>
            </a:pPr>
            <a:r>
              <a:rPr lang="en-US" b="1" smtClean="0">
                <a:solidFill>
                  <a:srgbClr val="FFFF00"/>
                </a:solidFill>
                <a:latin typeface="Lucida Sans"/>
              </a:rPr>
              <a:t>4-Bit Microcontroller core </a:t>
            </a:r>
            <a:r>
              <a:rPr lang="ru-RU" b="1" smtClean="0">
                <a:solidFill>
                  <a:srgbClr val="FFFF00"/>
                </a:solidFill>
                <a:latin typeface="Arial" pitchFamily="34" charset="0"/>
              </a:rPr>
              <a:t>(</a:t>
            </a:r>
            <a:r>
              <a:rPr lang="en-US" b="1" i="1" smtClean="0">
                <a:solidFill>
                  <a:srgbClr val="FFFF00"/>
                </a:solidFill>
                <a:latin typeface="Lucida Sans"/>
              </a:rPr>
              <a:t>analog of </a:t>
            </a:r>
            <a:r>
              <a:rPr lang="ru-RU" b="1" i="1" smtClean="0">
                <a:solidFill>
                  <a:srgbClr val="FFFF00"/>
                </a:solidFill>
                <a:latin typeface="Arial" pitchFamily="34" charset="0"/>
              </a:rPr>
              <a:t>PIC1</a:t>
            </a:r>
            <a:r>
              <a:rPr lang="en-US" b="1" i="1" smtClean="0">
                <a:solidFill>
                  <a:srgbClr val="FFFF00"/>
                </a:solidFill>
                <a:latin typeface="Lucida Sans"/>
              </a:rPr>
              <a:t>8</a:t>
            </a:r>
            <a:r>
              <a:rPr lang="ru-RU" b="1" smtClean="0">
                <a:solidFill>
                  <a:srgbClr val="FFFF00"/>
                </a:solidFill>
                <a:latin typeface="Arial" pitchFamily="34" charset="0"/>
              </a:rPr>
              <a:t>)</a:t>
            </a:r>
          </a:p>
          <a:p>
            <a:pPr inden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n-US" sz="2600" b="1" smtClean="0">
                <a:solidFill>
                  <a:srgbClr val="FFFF00"/>
                </a:solidFill>
                <a:latin typeface="Lucida Sans"/>
              </a:rPr>
              <a:t>Complexity is greater by factor of 1.43</a:t>
            </a:r>
            <a:r>
              <a:rPr lang="ru-RU" sz="2600" b="1" smtClean="0">
                <a:solidFill>
                  <a:srgbClr val="FFFF00"/>
                </a:solidFill>
                <a:latin typeface="Arial" pitchFamily="34" charset="0"/>
              </a:rPr>
              <a:t>,</a:t>
            </a:r>
            <a:endParaRPr lang="en-US" sz="2600" b="1" smtClean="0">
              <a:solidFill>
                <a:srgbClr val="FFFF00"/>
              </a:solidFill>
              <a:latin typeface="Lucida Sans"/>
            </a:endParaRPr>
          </a:p>
          <a:p>
            <a:pPr inden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n-US" sz="2600" b="1" smtClean="0">
                <a:solidFill>
                  <a:srgbClr val="FFFF00"/>
                </a:solidFill>
                <a:latin typeface="Lucida Sans"/>
              </a:rPr>
              <a:t>Workability range (S=</a:t>
            </a:r>
            <a:r>
              <a:rPr lang="en-US" sz="2600" b="1" smtClean="0">
                <a:solidFill>
                  <a:srgbClr val="FFFF00"/>
                </a:solidFill>
                <a:latin typeface="Lucida Sans"/>
                <a:sym typeface="Symbol" pitchFamily="18" charset="2"/>
              </a:rPr>
              <a:t>U*T) </a:t>
            </a:r>
            <a:r>
              <a:rPr lang="en-US" sz="2600" b="1" smtClean="0">
                <a:solidFill>
                  <a:srgbClr val="FFFF00"/>
                </a:solidFill>
                <a:latin typeface="Lucida Sans"/>
              </a:rPr>
              <a:t>is wider by factor of</a:t>
            </a:r>
            <a:r>
              <a:rPr lang="ru-RU" sz="2600" b="1" smtClean="0">
                <a:solidFill>
                  <a:srgbClr val="FFFF00"/>
                </a:solidFill>
                <a:latin typeface="Arial" pitchFamily="34" charset="0"/>
              </a:rPr>
              <a:t> 16</a:t>
            </a:r>
            <a:r>
              <a:rPr lang="ru-RU" sz="2600" smtClean="0">
                <a:solidFill>
                  <a:srgbClr val="FFFF00"/>
                </a:solidFill>
                <a:latin typeface="Arial" pitchFamily="34" charset="0"/>
              </a:rPr>
              <a:t>,</a:t>
            </a:r>
          </a:p>
          <a:p>
            <a:pPr indent="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</a:pPr>
            <a:r>
              <a:rPr lang="en-US" sz="2600" b="1" smtClean="0">
                <a:solidFill>
                  <a:srgbClr val="FFFF00"/>
                </a:solidFill>
                <a:latin typeface="Lucida Sans"/>
              </a:rPr>
              <a:t>Performance is higher by factor of 3.25</a:t>
            </a:r>
            <a:r>
              <a:rPr lang="ru-RU" sz="2600" b="1" smtClean="0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 indent="0"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endParaRPr lang="ru-RU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161925" y="5992813"/>
            <a:ext cx="95043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marL="936000" defTabSz="47942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100000"/>
              <a:buFont typeface="Wingdings" pitchFamily="2" charset="2"/>
              <a:buChar char="v"/>
              <a:defRPr/>
            </a:pPr>
            <a:endParaRPr lang="ru-RU" b="1" kern="0" dirty="0">
              <a:latin typeface="+mn-lt"/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214688"/>
            <a:ext cx="80105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Peculiarities of SI-circuits</a:t>
            </a:r>
            <a:endParaRPr lang="ru-RU" sz="4400" dirty="0" smtClean="0">
              <a:solidFill>
                <a:srgbClr val="FFC000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0" y="6215063"/>
            <a:ext cx="8572500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en-US" sz="8000" dirty="0">
                <a:latin typeface="+mn-lt"/>
                <a:cs typeface="+mn-cs"/>
              </a:rPr>
              <a:t>			5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8296275" cy="4214812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Two-phase discipline: work and spacer (pause)</a:t>
            </a:r>
            <a:endParaRPr lang="ru-RU" sz="3600" b="1" dirty="0" smtClean="0">
              <a:solidFill>
                <a:srgbClr val="FFFF00"/>
              </a:solidFill>
              <a:latin typeface="+mj-lt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Indication of each operation phase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Acknowledge-require technique of interaction between SI-units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An arbitrary duration of each phase</a:t>
            </a:r>
            <a:endParaRPr lang="ru-RU" sz="3600" b="1" dirty="0" smtClean="0">
              <a:solidFill>
                <a:srgbClr val="FFFF00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42876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Specific circuit base for </a:t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SI-units</a:t>
            </a:r>
            <a:endParaRPr lang="ru-RU" sz="4400" dirty="0" smtClean="0">
              <a:solidFill>
                <a:srgbClr val="FFC000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0" y="6215063"/>
            <a:ext cx="8572500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en-US" sz="8000" dirty="0">
                <a:latin typeface="+mn-lt"/>
                <a:cs typeface="+mn-cs"/>
              </a:rPr>
              <a:t>			6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2000250"/>
            <a:ext cx="8153400" cy="38576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All cells for designing SI-circuits must be single-stage one or have an output indicating all interior signals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Their inputs and outputs take only logical 0 and 1 values</a:t>
            </a:r>
            <a:endParaRPr lang="ru-RU" sz="3600" b="1" dirty="0" smtClean="0">
              <a:solidFill>
                <a:srgbClr val="FFFF00"/>
              </a:solidFill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Library’s content</a:t>
            </a:r>
            <a:endParaRPr lang="ru-RU" sz="4400" dirty="0" smtClean="0">
              <a:solidFill>
                <a:srgbClr val="FFC000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285750" y="6215063"/>
            <a:ext cx="8572500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en-US" sz="8000" dirty="0">
                <a:latin typeface="+mn-lt"/>
                <a:cs typeface="+mn-cs"/>
              </a:rPr>
              <a:t>			7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Combinational logic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Triggers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Counters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Multiplexers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Adders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Code converters</a:t>
            </a:r>
          </a:p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Indicators</a:t>
            </a:r>
            <a:endParaRPr lang="ru-RU" sz="36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Bit of binary counter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8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19460" name="Содержимое 4"/>
          <p:cNvSpPr txBox="1">
            <a:spLocks/>
          </p:cNvSpPr>
          <p:nvPr/>
        </p:nvSpPr>
        <p:spPr bwMode="auto">
          <a:xfrm>
            <a:off x="428625" y="1643063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sz="4000" b="1">
              <a:solidFill>
                <a:srgbClr val="FFFF00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5286388"/>
            <a:ext cx="8358246" cy="128588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T, TO – complementing input and output; C, P – preset inputs; I – indicator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285875"/>
            <a:ext cx="6264275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2858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C000"/>
                </a:solidFill>
              </a:rPr>
              <a:t>Interface cells: latch</a:t>
            </a:r>
            <a:endParaRPr lang="ru-RU" sz="48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85750" y="6215063"/>
            <a:ext cx="8429625" cy="7858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8000" dirty="0"/>
              <a:t>IPI RAS</a:t>
            </a:r>
            <a:r>
              <a:rPr lang="ru-RU" sz="8000" dirty="0"/>
              <a:t> </a:t>
            </a:r>
            <a:r>
              <a:rPr lang="en-US" sz="8000" dirty="0"/>
              <a:t>			EWDTS-2015 </a:t>
            </a:r>
            <a:r>
              <a:rPr lang="ru-RU" sz="8000" dirty="0">
                <a:latin typeface="+mn-lt"/>
                <a:cs typeface="+mn-cs"/>
              </a:rPr>
              <a:t>			</a:t>
            </a:r>
            <a:r>
              <a:rPr lang="en-US" sz="8000" dirty="0">
                <a:latin typeface="+mn-lt"/>
                <a:cs typeface="+mn-cs"/>
              </a:rPr>
              <a:t>9</a:t>
            </a:r>
            <a:endParaRPr lang="ru-RU" sz="6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0484" name="Содержимое 4"/>
          <p:cNvSpPr txBox="1">
            <a:spLocks/>
          </p:cNvSpPr>
          <p:nvPr/>
        </p:nvSpPr>
        <p:spPr bwMode="auto">
          <a:xfrm>
            <a:off x="428625" y="1643063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5900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sz="4000" b="1">
              <a:solidFill>
                <a:srgbClr val="FFFF00"/>
              </a:solidFill>
              <a:latin typeface="Arial" pitchFamily="34" charset="0"/>
              <a:cs typeface="Tahoma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285875"/>
            <a:ext cx="69596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5072074"/>
            <a:ext cx="8572560" cy="128588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 – unary data input; E – write enable input with null spacer; R – asynchronous reset</a:t>
            </a:r>
            <a:endParaRPr lang="ru-RU" sz="3200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10678</TotalTime>
  <Words>793</Words>
  <Application>Microsoft Office PowerPoint</Application>
  <PresentationFormat>Экран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Cell Library for Speed-Independent VLSI</vt:lpstr>
      <vt:lpstr>Contents</vt:lpstr>
      <vt:lpstr>Main features of SI-circuits</vt:lpstr>
      <vt:lpstr>Experience in SI-circuits</vt:lpstr>
      <vt:lpstr>Peculiarities of SI-circuits</vt:lpstr>
      <vt:lpstr>Specific circuit base for  SI-units</vt:lpstr>
      <vt:lpstr>Library’s content</vt:lpstr>
      <vt:lpstr>Bit of binary counter</vt:lpstr>
      <vt:lpstr>Interface cells: latch</vt:lpstr>
      <vt:lpstr>Interface cells: flip-flop</vt:lpstr>
      <vt:lpstr>Interface cells: flip-flop</vt:lpstr>
      <vt:lpstr>Cells with forced output: latch</vt:lpstr>
      <vt:lpstr>Cells with forced output:  flip-flop</vt:lpstr>
      <vt:lpstr>Indication cells:  hysteresis triggers</vt:lpstr>
      <vt:lpstr>Indication cells:  combined logic</vt:lpstr>
      <vt:lpstr>Library characterization</vt:lpstr>
      <vt:lpstr>Cell library approbation</vt:lpstr>
      <vt:lpstr>Cell library approbation</vt:lpstr>
      <vt:lpstr>Conclusions</vt:lpstr>
      <vt:lpstr>Thanks!</vt:lpstr>
      <vt:lpstr>Contacts</vt:lpstr>
    </vt:vector>
  </TitlesOfParts>
  <Company>IPPM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Степченков Дмитрий Юрьевич</cp:lastModifiedBy>
  <cp:revision>281</cp:revision>
  <dcterms:created xsi:type="dcterms:W3CDTF">2000-11-06T16:35:25Z</dcterms:created>
  <dcterms:modified xsi:type="dcterms:W3CDTF">2015-10-06T11:56:42Z</dcterms:modified>
</cp:coreProperties>
</file>