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8" r:id="rId2"/>
    <p:sldId id="308" r:id="rId3"/>
    <p:sldId id="276" r:id="rId4"/>
    <p:sldId id="275" r:id="rId5"/>
    <p:sldId id="259" r:id="rId6"/>
    <p:sldId id="305" r:id="rId7"/>
    <p:sldId id="316" r:id="rId8"/>
    <p:sldId id="317" r:id="rId9"/>
    <p:sldId id="329" r:id="rId10"/>
    <p:sldId id="330" r:id="rId11"/>
    <p:sldId id="331" r:id="rId12"/>
  </p:sldIdLst>
  <p:sldSz cx="9144000" cy="6858000" type="screen4x3"/>
  <p:notesSz cx="6623050" cy="98107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bg2"/>
        </a:solidFill>
        <a:latin typeface="Times New Roman Cyr" charset="-5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bg2"/>
        </a:solidFill>
        <a:latin typeface="Times New Roman Cyr" charset="-5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bg2"/>
        </a:solidFill>
        <a:latin typeface="Times New Roman Cyr" charset="-5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bg2"/>
        </a:solidFill>
        <a:latin typeface="Times New Roman Cyr" charset="-5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bg2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bg2"/>
        </a:solidFill>
        <a:latin typeface="Times New Roman Cyr" charset="-52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bg2"/>
        </a:solidFill>
        <a:latin typeface="Times New Roman Cyr" charset="-52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bg2"/>
        </a:solidFill>
        <a:latin typeface="Times New Roman Cyr" charset="-52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bg2"/>
        </a:solidFill>
        <a:latin typeface="Times New Roman Cyr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3366"/>
    <a:srgbClr val="003399"/>
    <a:srgbClr val="000099"/>
    <a:srgbClr val="DDBD83"/>
    <a:srgbClr val="FFFFFF"/>
    <a:srgbClr val="C0FE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9" autoAdjust="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75188"/>
            <a:ext cx="48577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05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25525" y="85725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>
                <a:gamma/>
                <a:tint val="10196"/>
                <a:invGamma/>
              </a:schemeClr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682625" y="2852738"/>
            <a:ext cx="8066088" cy="3529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defTabSz="762000" eaLnBrk="0" hangingPunct="0">
              <a:spcBef>
                <a:spcPct val="20000"/>
              </a:spcBef>
              <a:buFontTx/>
              <a:buChar char="•"/>
            </a:pPr>
            <a:r>
              <a:rPr lang="ru-RU" sz="2400" b="1">
                <a:solidFill>
                  <a:srgbClr val="280049"/>
                </a:solidFill>
                <a:latin typeface="Arial" pitchFamily="34" charset="0"/>
              </a:rPr>
              <a:t>Адрес</a:t>
            </a:r>
            <a:r>
              <a:rPr lang="en-US" sz="2400">
                <a:solidFill>
                  <a:srgbClr val="280049"/>
                </a:solidFill>
                <a:latin typeface="Arial" pitchFamily="34" charset="0"/>
              </a:rPr>
              <a:t> :</a:t>
            </a:r>
            <a:r>
              <a:rPr lang="ru-RU" sz="2400">
                <a:solidFill>
                  <a:srgbClr val="280049"/>
                </a:solidFill>
                <a:latin typeface="Arial" pitchFamily="34" charset="0"/>
              </a:rPr>
              <a:t>     </a:t>
            </a:r>
            <a:r>
              <a:rPr lang="ru-RU" sz="2400" b="1">
                <a:solidFill>
                  <a:schemeClr val="tx1"/>
                </a:solidFill>
                <a:latin typeface="Arial" pitchFamily="34" charset="0"/>
              </a:rPr>
              <a:t>Институт проблем информатики РАН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,</a:t>
            </a:r>
            <a:endParaRPr lang="ru-RU" sz="2400" b="1">
              <a:solidFill>
                <a:schemeClr val="tx1"/>
              </a:solidFill>
              <a:latin typeface="Arial" pitchFamily="34" charset="0"/>
            </a:endParaRPr>
          </a:p>
          <a:p>
            <a:pPr marL="1600200" lvl="3" indent="-228600" defTabSz="762000" eaLnBrk="0" hangingPunct="0">
              <a:spcBef>
                <a:spcPct val="20000"/>
              </a:spcBef>
            </a:pPr>
            <a:r>
              <a:rPr lang="ru-RU" sz="2400" b="1">
                <a:solidFill>
                  <a:schemeClr val="tx1"/>
                </a:solidFill>
                <a:latin typeface="Arial" pitchFamily="34" charset="0"/>
              </a:rPr>
              <a:t>      ул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. </a:t>
            </a:r>
            <a:r>
              <a:rPr lang="ru-RU" sz="2400" b="1">
                <a:solidFill>
                  <a:schemeClr val="tx1"/>
                </a:solidFill>
                <a:latin typeface="Arial" pitchFamily="34" charset="0"/>
              </a:rPr>
              <a:t>Вавилова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, </a:t>
            </a:r>
            <a:r>
              <a:rPr lang="ru-RU" sz="2400" b="1">
                <a:solidFill>
                  <a:schemeClr val="tx1"/>
                </a:solidFill>
                <a:latin typeface="Arial" pitchFamily="34" charset="0"/>
              </a:rPr>
              <a:t>д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. 44</a:t>
            </a:r>
            <a:r>
              <a:rPr lang="ru-RU" sz="2400" b="1">
                <a:solidFill>
                  <a:schemeClr val="tx1"/>
                </a:solidFill>
                <a:latin typeface="Arial" pitchFamily="34" charset="0"/>
              </a:rPr>
              <a:t>, корпус 2, 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117900</a:t>
            </a:r>
            <a:r>
              <a:rPr lang="ru-RU" sz="2400" b="1">
                <a:solidFill>
                  <a:schemeClr val="tx1"/>
                </a:solidFill>
                <a:latin typeface="Arial" pitchFamily="34" charset="0"/>
              </a:rPr>
              <a:t>,</a:t>
            </a:r>
          </a:p>
          <a:p>
            <a:pPr marL="1600200" lvl="3" indent="-228600" defTabSz="762000" eaLnBrk="0" hangingPunct="0">
              <a:spcBef>
                <a:spcPct val="20000"/>
              </a:spcBef>
            </a:pPr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  </a:t>
            </a:r>
            <a:r>
              <a:rPr lang="ru-RU" sz="1800" b="1">
                <a:solidFill>
                  <a:schemeClr val="tx1"/>
                </a:solidFill>
                <a:latin typeface="Arial" pitchFamily="34" charset="0"/>
              </a:rPr>
              <a:t>      </a:t>
            </a:r>
            <a:r>
              <a:rPr lang="ru-RU" sz="2400" b="1">
                <a:solidFill>
                  <a:schemeClr val="tx1"/>
                </a:solidFill>
                <a:latin typeface="Arial" pitchFamily="34" charset="0"/>
              </a:rPr>
              <a:t>Москва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, </a:t>
            </a:r>
            <a:r>
              <a:rPr lang="ru-RU" sz="2400" b="1">
                <a:solidFill>
                  <a:schemeClr val="tx1"/>
                </a:solidFill>
                <a:latin typeface="Arial" pitchFamily="34" charset="0"/>
              </a:rPr>
              <a:t>Россия</a:t>
            </a:r>
            <a:endParaRPr lang="en-US" sz="2400" b="1">
              <a:solidFill>
                <a:schemeClr val="tx1"/>
              </a:solidFill>
              <a:latin typeface="Arial" pitchFamily="34" charset="0"/>
            </a:endParaRPr>
          </a:p>
          <a:p>
            <a:pPr marL="342900" indent="-342900" defTabSz="762000" eaLnBrk="0" hangingPunct="0">
              <a:spcBef>
                <a:spcPct val="20000"/>
              </a:spcBef>
              <a:buFontTx/>
              <a:buChar char="•"/>
            </a:pPr>
            <a:r>
              <a:rPr lang="ru-RU" sz="2400" b="1">
                <a:solidFill>
                  <a:srgbClr val="280049"/>
                </a:solidFill>
                <a:latin typeface="Arial" pitchFamily="34" charset="0"/>
              </a:rPr>
              <a:t>Телефон</a:t>
            </a:r>
            <a:r>
              <a:rPr lang="en-US" sz="2400">
                <a:solidFill>
                  <a:srgbClr val="280049"/>
                </a:solidFill>
                <a:latin typeface="Arial" pitchFamily="34" charset="0"/>
              </a:rPr>
              <a:t>:</a:t>
            </a:r>
            <a:r>
              <a:rPr lang="ru-RU" sz="2400">
                <a:solidFill>
                  <a:srgbClr val="280049"/>
                </a:solidFill>
                <a:latin typeface="Arial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7 (</a:t>
            </a:r>
            <a:r>
              <a:rPr lang="ru-RU" sz="2400">
                <a:solidFill>
                  <a:schemeClr val="tx1"/>
                </a:solidFill>
                <a:latin typeface="Arial" pitchFamily="34" charset="0"/>
              </a:rPr>
              <a:t>4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95) </a:t>
            </a:r>
            <a:r>
              <a:rPr lang="ru-RU" sz="2400" b="1">
                <a:solidFill>
                  <a:schemeClr val="tx1"/>
                </a:solidFill>
                <a:latin typeface="Arial" pitchFamily="34" charset="0"/>
              </a:rPr>
              <a:t>381-45-21</a:t>
            </a:r>
            <a:endParaRPr lang="en-US" sz="2400">
              <a:solidFill>
                <a:schemeClr val="tx1"/>
              </a:solidFill>
              <a:latin typeface="Arial" pitchFamily="34" charset="0"/>
            </a:endParaRPr>
          </a:p>
          <a:p>
            <a:pPr marL="342900" indent="-342900" defTabSz="762000" eaLnBrk="0" hangingPunct="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280049"/>
                </a:solidFill>
                <a:latin typeface="Arial" pitchFamily="34" charset="0"/>
              </a:rPr>
              <a:t>Fax</a:t>
            </a:r>
            <a:r>
              <a:rPr lang="en-US" sz="2400">
                <a:solidFill>
                  <a:srgbClr val="280049"/>
                </a:solidFill>
                <a:latin typeface="Arial" pitchFamily="34" charset="0"/>
              </a:rPr>
              <a:t>:</a:t>
            </a:r>
            <a:r>
              <a:rPr lang="ru-RU" sz="2400">
                <a:solidFill>
                  <a:srgbClr val="280049"/>
                </a:solidFill>
                <a:latin typeface="Arial" pitchFamily="34" charset="0"/>
              </a:rPr>
              <a:t>           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7 (</a:t>
            </a:r>
            <a:r>
              <a:rPr lang="ru-RU" sz="2400">
                <a:solidFill>
                  <a:schemeClr val="tx1"/>
                </a:solidFill>
                <a:latin typeface="Arial" pitchFamily="34" charset="0"/>
              </a:rPr>
              <a:t>4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95) 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930 45 05</a:t>
            </a:r>
          </a:p>
          <a:p>
            <a:pPr marL="342900" indent="-342900" defTabSz="762000" eaLnBrk="0" hangingPunct="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280049"/>
                </a:solidFill>
                <a:latin typeface="Arial" pitchFamily="34" charset="0"/>
              </a:rPr>
              <a:t>E-mail</a:t>
            </a:r>
            <a:r>
              <a:rPr lang="en-US" sz="2400">
                <a:solidFill>
                  <a:srgbClr val="280049"/>
                </a:solidFill>
                <a:latin typeface="Arial" pitchFamily="34" charset="0"/>
              </a:rPr>
              <a:t> :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	</a:t>
            </a:r>
            <a:r>
              <a:rPr lang="ru-RU" sz="2400">
                <a:solidFill>
                  <a:schemeClr val="tx1"/>
                </a:solidFill>
                <a:latin typeface="Arial" pitchFamily="34" charset="0"/>
              </a:rPr>
              <a:t>    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pllp</a:t>
            </a:r>
            <a:r>
              <a:rPr lang="ru-RU" sz="2400" b="1">
                <a:solidFill>
                  <a:schemeClr val="tx1"/>
                </a:solidFill>
                <a:latin typeface="Arial" pitchFamily="34" charset="0"/>
              </a:rPr>
              <a:t>@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comtv</a:t>
            </a:r>
            <a:r>
              <a:rPr lang="ru-RU" sz="2400" b="1">
                <a:solidFill>
                  <a:schemeClr val="tx1"/>
                </a:solidFill>
                <a:latin typeface="Arial" pitchFamily="34" charset="0"/>
              </a:rPr>
              <a:t>.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ru</a:t>
            </a:r>
            <a:r>
              <a:rPr lang="ru-RU" sz="240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</a:t>
            </a:r>
          </a:p>
        </p:txBody>
      </p:sp>
      <p:grpSp>
        <p:nvGrpSpPr>
          <p:cNvPr id="58378" name="Group 10"/>
          <p:cNvGrpSpPr>
            <a:grpSpLocks/>
          </p:cNvGrpSpPr>
          <p:nvPr/>
        </p:nvGrpSpPr>
        <p:grpSpPr bwMode="auto">
          <a:xfrm>
            <a:off x="647700" y="401638"/>
            <a:ext cx="7812088" cy="723900"/>
            <a:chOff x="362" y="66"/>
            <a:chExt cx="4975" cy="456"/>
          </a:xfrm>
        </p:grpSpPr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2006</a:t>
              </a:r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381" name="Freeform 13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2" name="Freeform 14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3" name="Rectangle 15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  <a:spcAft>
                  <a:spcPct val="50000"/>
                </a:spcAft>
              </a:pP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58385" name="Rectangle 17"/>
          <p:cNvSpPr>
            <a:spLocks noGrp="1" noChangeArrowheads="1"/>
          </p:cNvSpPr>
          <p:nvPr>
            <p:ph type="title"/>
          </p:nvPr>
        </p:nvSpPr>
        <p:spPr>
          <a:xfrm>
            <a:off x="539750" y="1270000"/>
            <a:ext cx="8064500" cy="646113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3200" b="1">
                <a:latin typeface="Arial" pitchFamily="34" charset="0"/>
              </a:rPr>
              <a:t>САПР строго самосинхронных электронных схем РОНИС</a:t>
            </a:r>
            <a:r>
              <a:rPr lang="ru-RU"/>
              <a:t> </a:t>
            </a:r>
            <a:endParaRPr lang="ru-RU" noProof="1"/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684213" y="2133600"/>
            <a:ext cx="72009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463" tIns="0" rIns="17463" bIns="0"/>
          <a:lstStyle/>
          <a:p>
            <a:pPr marL="571500" lvl="1" algn="ctr" defTabSz="762000">
              <a:spcBef>
                <a:spcPct val="50000"/>
              </a:spcBef>
            </a:pPr>
            <a:r>
              <a:rPr lang="ru-RU" b="1" i="1">
                <a:solidFill>
                  <a:schemeClr val="tx1"/>
                </a:solidFill>
                <a:latin typeface="Arial" pitchFamily="34" charset="0"/>
              </a:rPr>
              <a:t>Л.П. Плеханов</a:t>
            </a:r>
            <a:r>
              <a:rPr lang="ru-RU"/>
              <a:t> </a:t>
            </a:r>
            <a:endParaRPr lang="ru-RU" noProof="1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35" name="Group 23"/>
          <p:cNvGrpSpPr>
            <a:grpSpLocks/>
          </p:cNvGrpSpPr>
          <p:nvPr/>
        </p:nvGrpSpPr>
        <p:grpSpPr bwMode="auto">
          <a:xfrm>
            <a:off x="755650" y="260350"/>
            <a:ext cx="7775575" cy="723900"/>
            <a:chOff x="362" y="66"/>
            <a:chExt cx="4975" cy="456"/>
          </a:xfrm>
        </p:grpSpPr>
        <p:sp>
          <p:nvSpPr>
            <p:cNvPr id="64536" name="Rectangle 2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2006</a:t>
              </a:r>
            </a:p>
          </p:txBody>
        </p:sp>
        <p:sp>
          <p:nvSpPr>
            <p:cNvPr id="64537" name="Rectangle 2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538" name="Freeform 2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39" name="Freeform 2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40" name="Rectangle 2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1331913" y="836613"/>
            <a:ext cx="6335712" cy="5191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defTabSz="762000"/>
            <a:r>
              <a:rPr lang="ru-RU" sz="2800">
                <a:solidFill>
                  <a:schemeClr val="tx1"/>
                </a:solidFill>
                <a:latin typeface="Arial" pitchFamily="34" charset="0"/>
              </a:rPr>
              <a:t>Пример описания заголовка схемы</a:t>
            </a:r>
            <a:endParaRPr lang="en-US" sz="2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4549" name="Rectangle 37"/>
          <p:cNvSpPr>
            <a:spLocks noChangeArrowheads="1"/>
          </p:cNvSpPr>
          <p:nvPr/>
        </p:nvSpPr>
        <p:spPr bwMode="auto">
          <a:xfrm>
            <a:off x="3563938" y="2420938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defTabSz="762000"/>
            <a:endParaRPr lang="en-US"/>
          </a:p>
        </p:txBody>
      </p:sp>
      <p:sp>
        <p:nvSpPr>
          <p:cNvPr id="64550" name="Rectangle 38"/>
          <p:cNvSpPr>
            <a:spLocks noChangeArrowheads="1"/>
          </p:cNvSpPr>
          <p:nvPr/>
        </p:nvSpPr>
        <p:spPr bwMode="auto">
          <a:xfrm>
            <a:off x="1763713" y="1676400"/>
            <a:ext cx="5761037" cy="44862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defTabSz="762000"/>
            <a:r>
              <a:rPr lang="ru-RU" sz="1800">
                <a:solidFill>
                  <a:schemeClr val="tx1"/>
                </a:solidFill>
                <a:latin typeface="Arial" pitchFamily="34" charset="0"/>
              </a:rPr>
              <a:t>Library IEEE; Use IEEE.std_logic_1164.all;</a:t>
            </a: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Library RONIS; Use RONIS.RonisPack.all;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Library Miet5503; Use Miet5503.MIET_55Pack.all;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Entity PPTR is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port (S, R, RT: in ron_logic;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      Q, QB, U, UB, I: out ron_logic;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      E: in ron_logic);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---------------------------------------------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attribute SSS_attr of S, R: signal is ParaPhase;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attribute SSS_attr of RT: signal is Start_By1;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attribute SSS_attr of Q, QB, U, UB: signal is Bistable;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attribute SSS_attr of I, E: signal is SingPhase;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attribute SPACER of S, R: signal is '1';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attribute SPACER of E: signal is '1';</a:t>
            </a:r>
            <a:endParaRPr lang="ru-RU" sz="1800">
              <a:solidFill>
                <a:schemeClr val="tx1"/>
              </a:solidFill>
              <a:latin typeface="Arial" pitchFamily="34" charset="0"/>
            </a:endParaRPr>
          </a:p>
          <a:p>
            <a:pPr defTabSz="762000"/>
            <a:r>
              <a:rPr lang="ru-RU" sz="1800">
                <a:solidFill>
                  <a:schemeClr val="tx1"/>
                </a:solidFill>
                <a:latin typeface="Arial" pitchFamily="34" charset="0"/>
              </a:rPr>
              <a:t>---------------------------------------------</a:t>
            </a:r>
          </a:p>
          <a:p>
            <a:pPr defTabSz="762000"/>
            <a:r>
              <a:rPr lang="ru-RU" sz="1800">
                <a:solidFill>
                  <a:schemeClr val="tx1"/>
                </a:solidFill>
                <a:latin typeface="Arial" pitchFamily="34" charset="0"/>
              </a:rPr>
              <a:t>end entity;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7191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>
                <a:latin typeface="Arial" pitchFamily="34" charset="0"/>
              </a:rPr>
              <a:t>Заключение</a:t>
            </a: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684213" y="333375"/>
            <a:ext cx="7777162" cy="723900"/>
            <a:chOff x="362" y="66"/>
            <a:chExt cx="4975" cy="456"/>
          </a:xfrm>
        </p:grpSpPr>
        <p:sp>
          <p:nvSpPr>
            <p:cNvPr id="65541" name="Rectangle 5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2006</a:t>
              </a:r>
            </a:p>
          </p:txBody>
        </p:sp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3" name="Freeform 7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44" name="Freeform 8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defTabSz="762000" eaLnBrk="0" hangingPunct="0">
              <a:spcBef>
                <a:spcPct val="20000"/>
              </a:spcBef>
              <a:buFontTx/>
              <a:buChar char="•"/>
            </a:pPr>
            <a:endParaRPr lang="ru-RU" sz="3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01663" y="1789113"/>
            <a:ext cx="8002587" cy="27400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marL="342900" indent="-342900" defTabSz="762000">
              <a:lnSpc>
                <a:spcPct val="150000"/>
              </a:lnSpc>
              <a:buFontTx/>
              <a:buAutoNum type="arabicPeriod"/>
            </a:pPr>
            <a:r>
              <a:rPr lang="ru-RU" sz="2400">
                <a:solidFill>
                  <a:schemeClr val="tx1"/>
                </a:solidFill>
                <a:latin typeface="Arial" pitchFamily="34" charset="0"/>
              </a:rPr>
              <a:t>Система удовлетворяет требованиям.</a:t>
            </a:r>
          </a:p>
          <a:p>
            <a:pPr marL="342900" indent="-342900" defTabSz="762000">
              <a:lnSpc>
                <a:spcPct val="150000"/>
              </a:lnSpc>
            </a:pPr>
            <a:r>
              <a:rPr lang="ru-RU" sz="2400">
                <a:solidFill>
                  <a:schemeClr val="tx1"/>
                </a:solidFill>
                <a:latin typeface="Arial" pitchFamily="34" charset="0"/>
              </a:rPr>
              <a:t>2. Система находится в опытной эксплуатации и была</a:t>
            </a:r>
          </a:p>
          <a:p>
            <a:pPr marL="342900" indent="-342900" defTabSz="762000"/>
            <a:r>
              <a:rPr lang="ru-RU" sz="2400">
                <a:solidFill>
                  <a:schemeClr val="tx1"/>
                </a:solidFill>
                <a:latin typeface="Arial" pitchFamily="34" charset="0"/>
              </a:rPr>
              <a:t>       использована для проектирования реальной</a:t>
            </a:r>
          </a:p>
          <a:p>
            <a:pPr marL="342900" indent="-342900" defTabSz="762000"/>
            <a:r>
              <a:rPr lang="ru-RU" sz="2400">
                <a:solidFill>
                  <a:schemeClr val="tx1"/>
                </a:solidFill>
                <a:latin typeface="Arial" pitchFamily="34" charset="0"/>
              </a:rPr>
              <a:t>       микросхемы.</a:t>
            </a:r>
          </a:p>
          <a:p>
            <a:pPr marL="342900" indent="-342900" defTabSz="762000">
              <a:spcBef>
                <a:spcPct val="50000"/>
              </a:spcBef>
            </a:pPr>
            <a:r>
              <a:rPr lang="ru-RU" sz="2400">
                <a:solidFill>
                  <a:schemeClr val="tx1"/>
                </a:solidFill>
                <a:latin typeface="Arial" pitchFamily="34" charset="0"/>
              </a:rPr>
              <a:t>3. Система продолжает развиваться</a:t>
            </a:r>
            <a:r>
              <a:rPr lang="ru-RU"/>
              <a:t>.</a:t>
            </a:r>
          </a:p>
          <a:p>
            <a:pPr marL="342900" indent="-342900" defTabSz="762000" eaLnBrk="0" hangingPunct="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5175"/>
            <a:ext cx="7329488" cy="647700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Содержание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71550" y="1412875"/>
            <a:ext cx="72009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just" defTabSz="762000">
              <a:spcBef>
                <a:spcPct val="50000"/>
              </a:spcBef>
            </a:pPr>
            <a:r>
              <a:rPr lang="ru-RU"/>
              <a:t> </a:t>
            </a: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Введение</a:t>
            </a:r>
          </a:p>
          <a:p>
            <a:pPr marL="457200" indent="-457200" defTabSz="762000">
              <a:lnSpc>
                <a:spcPct val="150000"/>
              </a:lnSpc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ССС-схемы</a:t>
            </a:r>
          </a:p>
          <a:p>
            <a:pPr marL="457200" indent="-457200" defTabSz="762000">
              <a:lnSpc>
                <a:spcPct val="150000"/>
              </a:lnSpc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- Состояние автоматизации проектирования</a:t>
            </a:r>
          </a:p>
          <a:p>
            <a:pPr marL="457200" indent="-457200" defTabSz="762000">
              <a:lnSpc>
                <a:spcPct val="150000"/>
              </a:lnSpc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 Основные требования и характеристика</a:t>
            </a:r>
          </a:p>
          <a:p>
            <a:pPr marL="457200" indent="-457200" defTabSz="762000">
              <a:lnSpc>
                <a:spcPct val="150000"/>
              </a:lnSpc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6. Состав РОНИС и локализация на ПК</a:t>
            </a:r>
          </a:p>
          <a:p>
            <a:pPr marL="457200" indent="-457200" defTabSz="762000">
              <a:lnSpc>
                <a:spcPct val="150000"/>
              </a:lnSpc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Маршрут проектирования</a:t>
            </a:r>
          </a:p>
          <a:p>
            <a:pPr marL="457200" indent="-457200" defTabSz="762000">
              <a:lnSpc>
                <a:spcPct val="150000"/>
              </a:lnSpc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Информационные связи</a:t>
            </a:r>
          </a:p>
          <a:p>
            <a:pPr marL="457200" indent="-457200" defTabSz="762000">
              <a:lnSpc>
                <a:spcPct val="150000"/>
              </a:lnSpc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Примеры описаний</a:t>
            </a:r>
          </a:p>
          <a:p>
            <a:pPr marL="457200" indent="-457200" defTabSz="762000">
              <a:lnSpc>
                <a:spcPct val="150000"/>
              </a:lnSpc>
            </a:pPr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7. Заключение</a:t>
            </a:r>
            <a:endParaRPr lang="ru-RU" sz="2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  <a:p>
            <a:pPr marL="457200" indent="-457200" algn="just" defTabSz="762000" eaLnBrk="0" hangingPunct="0">
              <a:lnSpc>
                <a:spcPct val="85000"/>
              </a:lnSpc>
              <a:spcBef>
                <a:spcPct val="40000"/>
              </a:spcBef>
              <a:buFont typeface="Wingdings" pitchFamily="2" charset="2"/>
              <a:buChar char="ü"/>
            </a:pPr>
            <a:endParaRPr lang="ru-RU" sz="2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755650" y="104775"/>
            <a:ext cx="7777163" cy="723900"/>
            <a:chOff x="362" y="66"/>
            <a:chExt cx="4975" cy="456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424863" cy="3714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800" b="1">
                <a:solidFill>
                  <a:schemeClr val="tx1"/>
                </a:solidFill>
                <a:latin typeface="Arial" pitchFamily="34" charset="0"/>
              </a:rPr>
              <a:t>Введение</a:t>
            </a:r>
            <a:r>
              <a:rPr lang="ru-RU" sz="4000" b="1">
                <a:latin typeface="Arial" pitchFamily="34" charset="0"/>
              </a:rPr>
              <a:t> </a:t>
            </a:r>
            <a:endParaRPr lang="ru-RU" sz="28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2588" y="1484313"/>
            <a:ext cx="8366125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just" defTabSz="762000" eaLnBrk="0" hangingPunct="0"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ru-RU" sz="1800">
                <a:solidFill>
                  <a:srgbClr val="003366"/>
                </a:solidFill>
                <a:latin typeface="Times New Roman" pitchFamily="18" charset="0"/>
              </a:rPr>
              <a:t> </a:t>
            </a:r>
          </a:p>
          <a:p>
            <a:pPr marL="457200" indent="-457200" algn="just" defTabSz="762000" eaLnBrk="0" hangingPunct="0">
              <a:lnSpc>
                <a:spcPct val="60000"/>
              </a:lnSpc>
              <a:spcBef>
                <a:spcPct val="20000"/>
              </a:spcBef>
            </a:pPr>
            <a:endParaRPr lang="ru-RU" sz="1400" b="1">
              <a:solidFill>
                <a:srgbClr val="000000"/>
              </a:solidFill>
            </a:endParaRPr>
          </a:p>
        </p:txBody>
      </p:sp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684213" y="115888"/>
            <a:ext cx="7704137" cy="723900"/>
            <a:chOff x="362" y="66"/>
            <a:chExt cx="4975" cy="456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2006</a:t>
              </a: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5245" name="Rectangle 125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107950"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402" name="Rectangle 282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107950"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763" name="Rectangle 643"/>
          <p:cNvSpPr>
            <a:spLocks noChangeArrowheads="1"/>
          </p:cNvSpPr>
          <p:nvPr/>
        </p:nvSpPr>
        <p:spPr bwMode="auto">
          <a:xfrm>
            <a:off x="322263" y="1439863"/>
            <a:ext cx="8497887" cy="45100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just" defTabSz="762000">
              <a:lnSpc>
                <a:spcPct val="110000"/>
              </a:lnSpc>
            </a:pPr>
            <a:r>
              <a:rPr lang="ru-RU" sz="2400">
                <a:solidFill>
                  <a:schemeClr val="tx1"/>
                </a:solidFill>
              </a:rPr>
              <a:t>     Главные преимущества ССС-схем:</a:t>
            </a:r>
          </a:p>
          <a:p>
            <a:pPr algn="just" defTabSz="762000">
              <a:lnSpc>
                <a:spcPct val="110000"/>
              </a:lnSpc>
            </a:pPr>
            <a:r>
              <a:rPr lang="ru-RU" sz="2400">
                <a:solidFill>
                  <a:schemeClr val="tx1"/>
                </a:solidFill>
              </a:rPr>
              <a:t>     - полное отсутствие гонок,</a:t>
            </a:r>
          </a:p>
          <a:p>
            <a:pPr algn="just" defTabSz="762000">
              <a:lnSpc>
                <a:spcPct val="110000"/>
              </a:lnSpc>
            </a:pPr>
            <a:r>
              <a:rPr lang="ru-RU" sz="2400">
                <a:solidFill>
                  <a:schemeClr val="tx1"/>
                </a:solidFill>
              </a:rPr>
              <a:t>     - гарантия безошибочной работы.</a:t>
            </a:r>
          </a:p>
          <a:p>
            <a:pPr algn="just" defTabSz="762000">
              <a:lnSpc>
                <a:spcPct val="110000"/>
              </a:lnSpc>
            </a:pPr>
            <a:r>
              <a:rPr lang="ru-RU" sz="2400">
                <a:solidFill>
                  <a:schemeClr val="tx1"/>
                </a:solidFill>
              </a:rPr>
              <a:t>     Экспериментально проверена работоспособсобность ССС-схем в диапазонах:          </a:t>
            </a:r>
          </a:p>
          <a:p>
            <a:pPr algn="just" defTabSz="762000">
              <a:lnSpc>
                <a:spcPct val="110000"/>
              </a:lnSpc>
            </a:pPr>
            <a:r>
              <a:rPr lang="ru-RU" sz="2400">
                <a:solidFill>
                  <a:schemeClr val="tx1"/>
                </a:solidFill>
              </a:rPr>
              <a:t>      - температур от -60 до +120</a:t>
            </a:r>
            <a:r>
              <a:rPr lang="ru-RU" sz="2400" baseline="30000">
                <a:solidFill>
                  <a:schemeClr val="tx1"/>
                </a:solidFill>
              </a:rPr>
              <a:t>о</a:t>
            </a:r>
            <a:r>
              <a:rPr lang="ru-RU" sz="2400">
                <a:solidFill>
                  <a:schemeClr val="tx1"/>
                </a:solidFill>
              </a:rPr>
              <a:t> С,</a:t>
            </a:r>
          </a:p>
          <a:p>
            <a:pPr algn="just" defTabSz="762000">
              <a:lnSpc>
                <a:spcPct val="110000"/>
              </a:lnSpc>
            </a:pPr>
            <a:r>
              <a:rPr lang="ru-RU" sz="2400">
                <a:solidFill>
                  <a:schemeClr val="tx1"/>
                </a:solidFill>
              </a:rPr>
              <a:t>      - питания от 0,2 – 0,4 В до 12 – 14 В при номинале 5 В.</a:t>
            </a:r>
          </a:p>
          <a:p>
            <a:pPr algn="just" defTabSz="762000">
              <a:lnSpc>
                <a:spcPct val="110000"/>
              </a:lnSpc>
            </a:pPr>
            <a:r>
              <a:rPr lang="ru-RU" sz="2400">
                <a:solidFill>
                  <a:schemeClr val="tx1"/>
                </a:solidFill>
              </a:rPr>
              <a:t>     Быстродействие ССС-схем в нормальных условиях в     1,5 раза лучше синхронных аналогов.</a:t>
            </a:r>
          </a:p>
          <a:p>
            <a:pPr algn="just" defTabSz="762000">
              <a:lnSpc>
                <a:spcPct val="110000"/>
              </a:lnSpc>
            </a:pPr>
            <a:r>
              <a:rPr lang="ru-RU" sz="2400">
                <a:solidFill>
                  <a:schemeClr val="tx1"/>
                </a:solidFill>
              </a:rPr>
              <a:t>     Затраты ССС-схем в среднем на 20-50 % больше.</a:t>
            </a:r>
          </a:p>
          <a:p>
            <a:pPr algn="just" defTabSz="762000">
              <a:lnSpc>
                <a:spcPct val="110000"/>
              </a:lnSpc>
            </a:pPr>
            <a:r>
              <a:rPr lang="ru-RU" sz="2400">
                <a:solidFill>
                  <a:schemeClr val="tx1"/>
                </a:solidFill>
              </a:rPr>
              <a:t>     ССС-схемы имеют пониженное токопотребление.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914650" y="2946400"/>
            <a:ext cx="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611188" y="104775"/>
            <a:ext cx="7921625" cy="723900"/>
            <a:chOff x="362" y="66"/>
            <a:chExt cx="4975" cy="456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2006</a:t>
              </a: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>
          <a:xfrm>
            <a:off x="684213" y="981075"/>
            <a:ext cx="7848600" cy="576263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50000"/>
              </a:lnSpc>
            </a:pPr>
            <a:r>
              <a:rPr lang="ru-RU" sz="2800" b="1">
                <a:solidFill>
                  <a:schemeClr val="tx1"/>
                </a:solidFill>
                <a:latin typeface="Arial" pitchFamily="34" charset="0"/>
              </a:rPr>
              <a:t>Автоматизация проектирования ССС-схем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69900" y="1295400"/>
            <a:ext cx="82772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ctr" defTabSz="762000" eaLnBrk="0" hangingPunct="0">
              <a:spcBef>
                <a:spcPct val="30000"/>
              </a:spcBef>
              <a:spcAft>
                <a:spcPct val="20000"/>
              </a:spcAft>
            </a:pPr>
            <a:endParaRPr lang="ru-RU" sz="18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242" name="Rectangle 74"/>
          <p:cNvSpPr>
            <a:spLocks noChangeArrowheads="1"/>
          </p:cNvSpPr>
          <p:nvPr/>
        </p:nvSpPr>
        <p:spPr bwMode="auto">
          <a:xfrm>
            <a:off x="0" y="141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107950"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255" name="Rectangle 87"/>
          <p:cNvSpPr>
            <a:spLocks noChangeArrowheads="1"/>
          </p:cNvSpPr>
          <p:nvPr/>
        </p:nvSpPr>
        <p:spPr bwMode="auto">
          <a:xfrm>
            <a:off x="0" y="6715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107950" defTabSz="762000">
              <a:tabLst>
                <a:tab pos="449263" algn="r"/>
                <a:tab pos="1498600" algn="ctr"/>
                <a:tab pos="2997200" algn="r"/>
              </a:tabLst>
            </a:pPr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330" name="Rectangle 162"/>
          <p:cNvSpPr>
            <a:spLocks noChangeArrowheads="1"/>
          </p:cNvSpPr>
          <p:nvPr/>
        </p:nvSpPr>
        <p:spPr bwMode="auto">
          <a:xfrm>
            <a:off x="0" y="141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107950"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343" name="Rectangle 175"/>
          <p:cNvSpPr>
            <a:spLocks noChangeArrowheads="1"/>
          </p:cNvSpPr>
          <p:nvPr/>
        </p:nvSpPr>
        <p:spPr bwMode="auto">
          <a:xfrm>
            <a:off x="0" y="6715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107950" defTabSz="762000">
              <a:tabLst>
                <a:tab pos="449263" algn="r"/>
                <a:tab pos="1498600" algn="ctr"/>
                <a:tab pos="2997200" algn="r"/>
              </a:tabLst>
            </a:pPr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418" name="Rectangle 250"/>
          <p:cNvSpPr>
            <a:spLocks noChangeArrowheads="1"/>
          </p:cNvSpPr>
          <p:nvPr/>
        </p:nvSpPr>
        <p:spPr bwMode="auto">
          <a:xfrm>
            <a:off x="0" y="188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431" name="Rectangle 263"/>
          <p:cNvSpPr>
            <a:spLocks noChangeArrowheads="1"/>
          </p:cNvSpPr>
          <p:nvPr/>
        </p:nvSpPr>
        <p:spPr bwMode="auto">
          <a:xfrm>
            <a:off x="0" y="666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>
              <a:tabLst>
                <a:tab pos="449263" algn="r"/>
                <a:tab pos="1498600" algn="ctr"/>
                <a:tab pos="2997200" algn="r"/>
              </a:tabLst>
            </a:pPr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573" name="Rectangle 405"/>
          <p:cNvSpPr>
            <a:spLocks noChangeArrowheads="1"/>
          </p:cNvSpPr>
          <p:nvPr/>
        </p:nvSpPr>
        <p:spPr bwMode="auto">
          <a:xfrm>
            <a:off x="0" y="84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585" name="Rectangle 417"/>
          <p:cNvSpPr>
            <a:spLocks noChangeArrowheads="1"/>
          </p:cNvSpPr>
          <p:nvPr/>
        </p:nvSpPr>
        <p:spPr bwMode="auto">
          <a:xfrm>
            <a:off x="0" y="84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658" name="Rectangle 490"/>
          <p:cNvSpPr>
            <a:spLocks noChangeArrowheads="1"/>
          </p:cNvSpPr>
          <p:nvPr/>
        </p:nvSpPr>
        <p:spPr bwMode="auto">
          <a:xfrm>
            <a:off x="0" y="84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670" name="Rectangle 502"/>
          <p:cNvSpPr>
            <a:spLocks noChangeArrowheads="1"/>
          </p:cNvSpPr>
          <p:nvPr/>
        </p:nvSpPr>
        <p:spPr bwMode="auto">
          <a:xfrm>
            <a:off x="539750" y="1625600"/>
            <a:ext cx="8135938" cy="40354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just"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Проверка и обеспечение свойств строгой самосинхронности (полумодулярности) требует специальных алгоритмов.</a:t>
            </a:r>
          </a:p>
          <a:p>
            <a:pPr algn="just"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Характеристики системы проектирования ФОРСАЖ (группа В.И.Варшавского):</a:t>
            </a:r>
          </a:p>
          <a:p>
            <a:pPr algn="just"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1) ДОС, прямой доступ к ОП (до 1 Мб);</a:t>
            </a:r>
          </a:p>
          <a:p>
            <a:pPr algn="just"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2) отсутствие входов и выходов в описании схемы;</a:t>
            </a:r>
          </a:p>
          <a:p>
            <a:pPr algn="just"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3) нестандартный собственный язык;</a:t>
            </a:r>
          </a:p>
          <a:p>
            <a:pPr algn="just"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4) малый размер обрабатываемых схем.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0288" y="908050"/>
            <a:ext cx="6781800" cy="3714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800" b="1">
                <a:solidFill>
                  <a:schemeClr val="tx1"/>
                </a:solidFill>
                <a:latin typeface="Arial" pitchFamily="34" charset="0"/>
              </a:rPr>
              <a:t>САПР РОНИС</a:t>
            </a: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611188" y="104775"/>
            <a:ext cx="7848600" cy="723900"/>
            <a:chOff x="362" y="66"/>
            <a:chExt cx="4975" cy="456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2006</a:t>
              </a:r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28600" y="1371600"/>
            <a:ext cx="8739188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463" tIns="0" rIns="17463" bIns="0"/>
          <a:lstStyle/>
          <a:p>
            <a:pPr defTabSz="762000"/>
            <a:endParaRPr lang="ru-RU" sz="18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2366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107950"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4491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412875"/>
            <a:ext cx="9144000" cy="44735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defTabSz="762000">
              <a:lnSpc>
                <a:spcPct val="120000"/>
              </a:lnSpc>
            </a:pPr>
            <a:r>
              <a:rPr lang="ru-RU">
                <a:solidFill>
                  <a:schemeClr val="tx1"/>
                </a:solidFill>
              </a:rPr>
              <a:t>     </a:t>
            </a:r>
            <a:r>
              <a:rPr lang="ru-RU" sz="2400">
                <a:solidFill>
                  <a:schemeClr val="tx1"/>
                </a:solidFill>
              </a:rPr>
              <a:t>Требования к специализированной САПР ССС-схем:</a:t>
            </a:r>
          </a:p>
          <a:p>
            <a:pPr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1) использование со средствами проектирования общего   назначения;</a:t>
            </a:r>
          </a:p>
          <a:p>
            <a:pPr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2) стандартный язык, отсутствие перекодировок описаний;</a:t>
            </a:r>
          </a:p>
          <a:p>
            <a:pPr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3) библиотеки, единые для сквозного проектирования;</a:t>
            </a:r>
          </a:p>
          <a:p>
            <a:pPr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4) максимально возможная  независимость от платформы.</a:t>
            </a:r>
          </a:p>
          <a:p>
            <a:pPr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Общая характеристика системы:</a:t>
            </a:r>
          </a:p>
          <a:p>
            <a:pPr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    - язык описаний схем – </a:t>
            </a:r>
            <a:r>
              <a:rPr lang="en-US" sz="2400">
                <a:solidFill>
                  <a:schemeClr val="tx1"/>
                </a:solidFill>
              </a:rPr>
              <a:t>VHDL-93</a:t>
            </a:r>
            <a:r>
              <a:rPr lang="ru-RU" sz="2400">
                <a:solidFill>
                  <a:schemeClr val="tx1"/>
                </a:solidFill>
              </a:rPr>
              <a:t>;</a:t>
            </a:r>
          </a:p>
          <a:p>
            <a:pPr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    - язык прикладных программ – </a:t>
            </a:r>
            <a:r>
              <a:rPr lang="en-US" sz="2400">
                <a:solidFill>
                  <a:schemeClr val="tx1"/>
                </a:solidFill>
              </a:rPr>
              <a:t>C</a:t>
            </a:r>
            <a:r>
              <a:rPr lang="ru-RU" sz="2400">
                <a:solidFill>
                  <a:schemeClr val="tx1"/>
                </a:solidFill>
              </a:rPr>
              <a:t>++;</a:t>
            </a:r>
          </a:p>
          <a:p>
            <a:pPr defTabSz="762000">
              <a:lnSpc>
                <a:spcPct val="120000"/>
              </a:lnSpc>
            </a:pPr>
            <a:r>
              <a:rPr lang="ru-RU" sz="2400">
                <a:solidFill>
                  <a:schemeClr val="tx1"/>
                </a:solidFill>
              </a:rPr>
              <a:t>         - платформа </a:t>
            </a:r>
            <a:r>
              <a:rPr lang="en-US" sz="2400">
                <a:solidFill>
                  <a:schemeClr val="tx1"/>
                </a:solidFill>
              </a:rPr>
              <a:t>Windows XP</a:t>
            </a:r>
            <a:r>
              <a:rPr lang="ru-RU" sz="240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12838"/>
            <a:ext cx="8172450" cy="371475"/>
          </a:xfrm>
          <a:noFill/>
          <a:ln/>
        </p:spPr>
        <p:txBody>
          <a:bodyPr lIns="17463" tIns="7938" rIns="17463" bIns="7938"/>
          <a:lstStyle/>
          <a:p>
            <a:pPr>
              <a:lnSpc>
                <a:spcPct val="70000"/>
              </a:lnSpc>
            </a:pPr>
            <a:r>
              <a:rPr lang="ru-RU" sz="2800" b="1">
                <a:solidFill>
                  <a:schemeClr val="tx1"/>
                </a:solidFill>
                <a:latin typeface="Arial" pitchFamily="34" charset="0"/>
              </a:rPr>
              <a:t>Состав РОНИС и локализация на ПК</a:t>
            </a:r>
            <a:r>
              <a:rPr lang="ru-RU" sz="2800"/>
              <a:t> </a:t>
            </a:r>
            <a:endParaRPr lang="ru-RU" sz="2800" b="1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684213" y="0"/>
            <a:ext cx="7848600" cy="700088"/>
            <a:chOff x="362" y="66"/>
            <a:chExt cx="5086" cy="441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5103" y="73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2006</a:t>
              </a: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28600" y="1371600"/>
            <a:ext cx="87391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463" tIns="0" rIns="17463" bIns="0"/>
          <a:lstStyle/>
          <a:p>
            <a:pPr defTabSz="762000"/>
            <a:endParaRPr lang="ru-RU" sz="1400">
              <a:solidFill>
                <a:srgbClr val="003366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41338" y="1628775"/>
            <a:ext cx="8207375" cy="42989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defTabSz="762000">
              <a:lnSpc>
                <a:spcPct val="115000"/>
              </a:lnSpc>
            </a:pPr>
            <a:r>
              <a:rPr lang="ru-RU" sz="2400">
                <a:solidFill>
                  <a:schemeClr val="tx1"/>
                </a:solidFill>
              </a:rPr>
              <a:t>     Состав РОНИС:</a:t>
            </a:r>
          </a:p>
          <a:p>
            <a:pPr defTabSz="762000">
              <a:lnSpc>
                <a:spcPct val="115000"/>
              </a:lnSpc>
            </a:pPr>
            <a:r>
              <a:rPr lang="ru-RU" sz="2400">
                <a:solidFill>
                  <a:schemeClr val="tx1"/>
                </a:solidFill>
              </a:rPr>
              <a:t>     - общесистемная часть (программы на </a:t>
            </a:r>
            <a:r>
              <a:rPr lang="en-US" sz="2400">
                <a:solidFill>
                  <a:schemeClr val="tx1"/>
                </a:solidFill>
              </a:rPr>
              <a:t>VHDL </a:t>
            </a:r>
            <a:r>
              <a:rPr lang="ru-RU" sz="2400">
                <a:solidFill>
                  <a:schemeClr val="tx1"/>
                </a:solidFill>
              </a:rPr>
              <a:t>и </a:t>
            </a:r>
            <a:r>
              <a:rPr lang="en-US" sz="2400">
                <a:solidFill>
                  <a:schemeClr val="tx1"/>
                </a:solidFill>
              </a:rPr>
              <a:t>C</a:t>
            </a:r>
            <a:r>
              <a:rPr lang="ru-RU" sz="2400">
                <a:solidFill>
                  <a:schemeClr val="tx1"/>
                </a:solidFill>
              </a:rPr>
              <a:t>++);</a:t>
            </a:r>
          </a:p>
          <a:p>
            <a:pPr defTabSz="762000">
              <a:lnSpc>
                <a:spcPct val="115000"/>
              </a:lnSpc>
            </a:pPr>
            <a:r>
              <a:rPr lang="ru-RU" sz="2400">
                <a:solidFill>
                  <a:schemeClr val="tx1"/>
                </a:solidFill>
              </a:rPr>
              <a:t>     - библиотеки базовых элементов и макроэлементов</a:t>
            </a:r>
          </a:p>
          <a:p>
            <a:pPr defTabSz="762000">
              <a:lnSpc>
                <a:spcPct val="115000"/>
              </a:lnSpc>
            </a:pPr>
            <a:r>
              <a:rPr lang="ru-RU" sz="2400">
                <a:solidFill>
                  <a:schemeClr val="tx1"/>
                </a:solidFill>
              </a:rPr>
              <a:t>(кристаллы МИЭТ 5503 и 5508);</a:t>
            </a:r>
          </a:p>
          <a:p>
            <a:pPr defTabSz="762000">
              <a:lnSpc>
                <a:spcPct val="115000"/>
              </a:lnSpc>
            </a:pPr>
            <a:r>
              <a:rPr lang="ru-RU" sz="2400">
                <a:solidFill>
                  <a:schemeClr val="tx1"/>
                </a:solidFill>
              </a:rPr>
              <a:t>     - подсистема анализа (программы БТРАН, АСИАН, САМАН);</a:t>
            </a:r>
          </a:p>
          <a:p>
            <a:pPr defTabSz="762000">
              <a:lnSpc>
                <a:spcPct val="115000"/>
              </a:lnSpc>
            </a:pPr>
            <a:r>
              <a:rPr lang="ru-RU" sz="2400">
                <a:solidFill>
                  <a:schemeClr val="tx1"/>
                </a:solidFill>
              </a:rPr>
              <a:t>     - подсистема синтеза (программа СИНТАБИБ).</a:t>
            </a:r>
          </a:p>
          <a:p>
            <a:pPr defTabSz="762000">
              <a:lnSpc>
                <a:spcPct val="115000"/>
              </a:lnSpc>
            </a:pPr>
            <a:r>
              <a:rPr lang="ru-RU" sz="2400">
                <a:solidFill>
                  <a:schemeClr val="tx1"/>
                </a:solidFill>
              </a:rPr>
              <a:t>     Размещение на каждом ПК:</a:t>
            </a:r>
          </a:p>
          <a:p>
            <a:pPr defTabSz="762000">
              <a:lnSpc>
                <a:spcPct val="115000"/>
              </a:lnSpc>
            </a:pPr>
            <a:r>
              <a:rPr lang="ru-RU" sz="2400">
                <a:solidFill>
                  <a:schemeClr val="tx1"/>
                </a:solidFill>
              </a:rPr>
              <a:t>     - системный каталог,</a:t>
            </a:r>
          </a:p>
          <a:p>
            <a:pPr defTabSz="762000">
              <a:lnSpc>
                <a:spcPct val="115000"/>
              </a:lnSpc>
            </a:pPr>
            <a:r>
              <a:rPr lang="ru-RU" sz="2400">
                <a:solidFill>
                  <a:schemeClr val="tx1"/>
                </a:solidFill>
              </a:rPr>
              <a:t>     - проект 1, … проект </a:t>
            </a:r>
            <a:r>
              <a:rPr lang="en-US" sz="2400">
                <a:solidFill>
                  <a:schemeClr val="tx1"/>
                </a:solidFill>
              </a:rPr>
              <a:t>N.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22250" y="2106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426" name="Rectangle 162"/>
          <p:cNvSpPr>
            <a:spLocks noChangeArrowheads="1"/>
          </p:cNvSpPr>
          <p:nvPr/>
        </p:nvSpPr>
        <p:spPr bwMode="auto">
          <a:xfrm>
            <a:off x="0" y="470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432" name="Rectangle 168"/>
          <p:cNvSpPr>
            <a:spLocks noChangeArrowheads="1"/>
          </p:cNvSpPr>
          <p:nvPr/>
        </p:nvSpPr>
        <p:spPr bwMode="auto">
          <a:xfrm>
            <a:off x="0" y="249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591" name="Rectangle 327"/>
          <p:cNvSpPr>
            <a:spLocks noChangeArrowheads="1"/>
          </p:cNvSpPr>
          <p:nvPr/>
        </p:nvSpPr>
        <p:spPr bwMode="auto">
          <a:xfrm>
            <a:off x="0" y="470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731" name="Rectangle 467"/>
          <p:cNvSpPr>
            <a:spLocks noChangeArrowheads="1"/>
          </p:cNvSpPr>
          <p:nvPr/>
        </p:nvSpPr>
        <p:spPr bwMode="auto">
          <a:xfrm>
            <a:off x="0" y="559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199312" cy="647700"/>
          </a:xfrm>
          <a:noFill/>
          <a:ln/>
        </p:spPr>
        <p:txBody>
          <a:bodyPr lIns="18000" tIns="7200" rIns="18000" bIns="0"/>
          <a:lstStyle/>
          <a:p>
            <a:r>
              <a:rPr lang="ru-RU" sz="2800" b="1">
                <a:latin typeface="Arial" pitchFamily="34" charset="0"/>
              </a:rPr>
              <a:t>Маршрут проектирования в РОНИС</a:t>
            </a:r>
            <a:r>
              <a:rPr lang="ru-RU"/>
              <a:t> 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671513" y="104775"/>
            <a:ext cx="7788275" cy="723900"/>
            <a:chOff x="362" y="66"/>
            <a:chExt cx="4975" cy="456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2006</a:t>
              </a:r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55650" y="1412875"/>
            <a:ext cx="7199313" cy="453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8000" tIns="7200" rIns="18000" bIns="0" anchor="ctr"/>
          <a:lstStyle/>
          <a:p>
            <a:pPr algn="ctr" defTabSz="762000" eaLnBrk="0" hangingPunct="0"/>
            <a:endParaRPr lang="ru-RU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5007" name="Rectangle 191"/>
          <p:cNvSpPr>
            <a:spLocks noChangeArrowheads="1"/>
          </p:cNvSpPr>
          <p:nvPr/>
        </p:nvSpPr>
        <p:spPr bwMode="auto">
          <a:xfrm>
            <a:off x="100013" y="1258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34973" name="Group 157"/>
          <p:cNvGrpSpPr>
            <a:grpSpLocks/>
          </p:cNvGrpSpPr>
          <p:nvPr/>
        </p:nvGrpSpPr>
        <p:grpSpPr bwMode="auto">
          <a:xfrm>
            <a:off x="684213" y="1268413"/>
            <a:ext cx="7775575" cy="5184775"/>
            <a:chOff x="1389" y="7812"/>
            <a:chExt cx="9750" cy="6784"/>
          </a:xfrm>
        </p:grpSpPr>
        <p:sp>
          <p:nvSpPr>
            <p:cNvPr id="35006" name="Text Box 190"/>
            <p:cNvSpPr txBox="1">
              <a:spLocks noChangeArrowheads="1"/>
            </p:cNvSpPr>
            <p:nvPr/>
          </p:nvSpPr>
          <p:spPr bwMode="auto">
            <a:xfrm>
              <a:off x="8955" y="8660"/>
              <a:ext cx="2184" cy="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Новые БЭ</a:t>
              </a:r>
            </a:p>
          </p:txBody>
        </p:sp>
        <p:sp>
          <p:nvSpPr>
            <p:cNvPr id="35005" name="Text Box 189"/>
            <p:cNvSpPr txBox="1">
              <a:spLocks noChangeArrowheads="1"/>
            </p:cNvSpPr>
            <p:nvPr/>
          </p:nvSpPr>
          <p:spPr bwMode="auto">
            <a:xfrm>
              <a:off x="4977" y="10780"/>
              <a:ext cx="3432" cy="14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Контроль функционирования      и самосинхронности</a:t>
              </a:r>
            </a:p>
          </p:txBody>
        </p:sp>
        <p:sp>
          <p:nvSpPr>
            <p:cNvPr id="35004" name="Text Box 188"/>
            <p:cNvSpPr txBox="1">
              <a:spLocks noChangeArrowheads="1"/>
            </p:cNvSpPr>
            <p:nvPr/>
          </p:nvSpPr>
          <p:spPr bwMode="auto">
            <a:xfrm>
              <a:off x="1857" y="8660"/>
              <a:ext cx="2574" cy="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en-US" sz="1800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rPr>
                <a:t>Cadence LDV</a:t>
              </a:r>
              <a:endParaRPr lang="en-US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35003" name="Text Box 187"/>
            <p:cNvSpPr txBox="1">
              <a:spLocks noChangeArrowheads="1"/>
            </p:cNvSpPr>
            <p:nvPr/>
          </p:nvSpPr>
          <p:spPr bwMode="auto">
            <a:xfrm>
              <a:off x="5523" y="9508"/>
              <a:ext cx="2418" cy="9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rPr>
                <a:t>Разработка ССС-узлов</a:t>
              </a:r>
              <a:endParaRPr lang="ru-RU" sz="18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35002" name="Text Box 186"/>
            <p:cNvSpPr txBox="1">
              <a:spLocks noChangeArrowheads="1"/>
            </p:cNvSpPr>
            <p:nvPr/>
          </p:nvSpPr>
          <p:spPr bwMode="auto">
            <a:xfrm>
              <a:off x="1779" y="9508"/>
              <a:ext cx="3276" cy="9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Подсистема синтеза ССС-узлов</a:t>
              </a:r>
            </a:p>
          </p:txBody>
        </p:sp>
        <p:sp>
          <p:nvSpPr>
            <p:cNvPr id="35001" name="Text Box 185"/>
            <p:cNvSpPr txBox="1">
              <a:spLocks noChangeArrowheads="1"/>
            </p:cNvSpPr>
            <p:nvPr/>
          </p:nvSpPr>
          <p:spPr bwMode="auto">
            <a:xfrm>
              <a:off x="4509" y="7812"/>
              <a:ext cx="4524" cy="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Спецификация устройства</a:t>
              </a:r>
            </a:p>
          </p:txBody>
        </p:sp>
        <p:sp>
          <p:nvSpPr>
            <p:cNvPr id="35000" name="Text Box 184"/>
            <p:cNvSpPr txBox="1">
              <a:spLocks noChangeArrowheads="1"/>
            </p:cNvSpPr>
            <p:nvPr/>
          </p:nvSpPr>
          <p:spPr bwMode="auto">
            <a:xfrm>
              <a:off x="8955" y="9508"/>
              <a:ext cx="2184" cy="9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Библиотека элементов</a:t>
              </a:r>
            </a:p>
          </p:txBody>
        </p:sp>
        <p:sp>
          <p:nvSpPr>
            <p:cNvPr id="34999" name="Text Box 183"/>
            <p:cNvSpPr txBox="1">
              <a:spLocks noChangeArrowheads="1"/>
            </p:cNvSpPr>
            <p:nvPr/>
          </p:nvSpPr>
          <p:spPr bwMode="auto">
            <a:xfrm>
              <a:off x="1623" y="12582"/>
              <a:ext cx="3198" cy="9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Подсистема анализа ССС-схем</a:t>
              </a:r>
            </a:p>
          </p:txBody>
        </p:sp>
        <p:sp>
          <p:nvSpPr>
            <p:cNvPr id="34998" name="Text Box 182"/>
            <p:cNvSpPr txBox="1">
              <a:spLocks noChangeArrowheads="1"/>
            </p:cNvSpPr>
            <p:nvPr/>
          </p:nvSpPr>
          <p:spPr bwMode="auto">
            <a:xfrm>
              <a:off x="4977" y="12582"/>
              <a:ext cx="3432" cy="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Подготовка тестов</a:t>
              </a:r>
            </a:p>
          </p:txBody>
        </p:sp>
        <p:sp>
          <p:nvSpPr>
            <p:cNvPr id="34997" name="Text Box 181"/>
            <p:cNvSpPr txBox="1">
              <a:spLocks noChangeArrowheads="1"/>
            </p:cNvSpPr>
            <p:nvPr/>
          </p:nvSpPr>
          <p:spPr bwMode="auto">
            <a:xfrm>
              <a:off x="8877" y="12582"/>
              <a:ext cx="2106" cy="9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Подготовка топологии</a:t>
              </a:r>
            </a:p>
          </p:txBody>
        </p:sp>
        <p:sp>
          <p:nvSpPr>
            <p:cNvPr id="34996" name="Text Box 180"/>
            <p:cNvSpPr txBox="1">
              <a:spLocks noChangeArrowheads="1"/>
            </p:cNvSpPr>
            <p:nvPr/>
          </p:nvSpPr>
          <p:spPr bwMode="auto">
            <a:xfrm>
              <a:off x="1779" y="13854"/>
              <a:ext cx="3042" cy="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Верификация</a:t>
              </a:r>
            </a:p>
          </p:txBody>
        </p:sp>
        <p:sp>
          <p:nvSpPr>
            <p:cNvPr id="34995" name="Text Box 179"/>
            <p:cNvSpPr txBox="1">
              <a:spLocks noChangeArrowheads="1"/>
            </p:cNvSpPr>
            <p:nvPr/>
          </p:nvSpPr>
          <p:spPr bwMode="auto">
            <a:xfrm>
              <a:off x="5133" y="13536"/>
              <a:ext cx="3588" cy="10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Описание после восстановления из топологии</a:t>
              </a:r>
            </a:p>
          </p:txBody>
        </p:sp>
        <p:sp>
          <p:nvSpPr>
            <p:cNvPr id="34994" name="Line 178"/>
            <p:cNvSpPr>
              <a:spLocks noChangeShapeType="1"/>
            </p:cNvSpPr>
            <p:nvPr/>
          </p:nvSpPr>
          <p:spPr bwMode="auto">
            <a:xfrm>
              <a:off x="6771" y="8342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93" name="Text Box 177"/>
            <p:cNvSpPr txBox="1">
              <a:spLocks noChangeArrowheads="1"/>
            </p:cNvSpPr>
            <p:nvPr/>
          </p:nvSpPr>
          <p:spPr bwMode="auto">
            <a:xfrm>
              <a:off x="4899" y="8660"/>
              <a:ext cx="3666" cy="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Прототип описания</a:t>
              </a:r>
            </a:p>
          </p:txBody>
        </p:sp>
        <p:sp>
          <p:nvSpPr>
            <p:cNvPr id="34992" name="Line 176"/>
            <p:cNvSpPr>
              <a:spLocks noChangeShapeType="1"/>
            </p:cNvSpPr>
            <p:nvPr/>
          </p:nvSpPr>
          <p:spPr bwMode="auto">
            <a:xfrm>
              <a:off x="4431" y="8917"/>
              <a:ext cx="4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91" name="Line 175"/>
            <p:cNvSpPr>
              <a:spLocks noChangeShapeType="1"/>
            </p:cNvSpPr>
            <p:nvPr/>
          </p:nvSpPr>
          <p:spPr bwMode="auto">
            <a:xfrm>
              <a:off x="10047" y="9190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90" name="Line 174"/>
            <p:cNvSpPr>
              <a:spLocks noChangeShapeType="1"/>
            </p:cNvSpPr>
            <p:nvPr/>
          </p:nvSpPr>
          <p:spPr bwMode="auto">
            <a:xfrm>
              <a:off x="6771" y="10462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89" name="Text Box 173"/>
            <p:cNvSpPr txBox="1">
              <a:spLocks noChangeArrowheads="1"/>
            </p:cNvSpPr>
            <p:nvPr/>
          </p:nvSpPr>
          <p:spPr bwMode="auto">
            <a:xfrm>
              <a:off x="5523" y="9508"/>
              <a:ext cx="2418" cy="9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762000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Разработка ССС-узлов</a:t>
              </a:r>
            </a:p>
          </p:txBody>
        </p:sp>
        <p:sp>
          <p:nvSpPr>
            <p:cNvPr id="34988" name="Line 172"/>
            <p:cNvSpPr>
              <a:spLocks noChangeShapeType="1"/>
            </p:cNvSpPr>
            <p:nvPr/>
          </p:nvSpPr>
          <p:spPr bwMode="auto">
            <a:xfrm>
              <a:off x="6771" y="10462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87" name="Line 171"/>
            <p:cNvSpPr>
              <a:spLocks noChangeShapeType="1"/>
            </p:cNvSpPr>
            <p:nvPr/>
          </p:nvSpPr>
          <p:spPr bwMode="auto">
            <a:xfrm>
              <a:off x="6771" y="12264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86" name="Line 170"/>
            <p:cNvSpPr>
              <a:spLocks noChangeShapeType="1"/>
            </p:cNvSpPr>
            <p:nvPr/>
          </p:nvSpPr>
          <p:spPr bwMode="auto">
            <a:xfrm>
              <a:off x="5055" y="9993"/>
              <a:ext cx="4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85" name="Line 169"/>
            <p:cNvSpPr>
              <a:spLocks noChangeShapeType="1"/>
            </p:cNvSpPr>
            <p:nvPr/>
          </p:nvSpPr>
          <p:spPr bwMode="auto">
            <a:xfrm>
              <a:off x="6771" y="9190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84" name="Line 168"/>
            <p:cNvSpPr>
              <a:spLocks noChangeShapeType="1"/>
            </p:cNvSpPr>
            <p:nvPr/>
          </p:nvSpPr>
          <p:spPr bwMode="auto">
            <a:xfrm flipH="1">
              <a:off x="7941" y="9947"/>
              <a:ext cx="10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83" name="Line 167"/>
            <p:cNvSpPr>
              <a:spLocks noChangeShapeType="1"/>
            </p:cNvSpPr>
            <p:nvPr/>
          </p:nvSpPr>
          <p:spPr bwMode="auto">
            <a:xfrm flipH="1" flipV="1">
              <a:off x="8565" y="8872"/>
              <a:ext cx="390" cy="1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82" name="Line 166"/>
            <p:cNvSpPr>
              <a:spLocks noChangeShapeType="1"/>
            </p:cNvSpPr>
            <p:nvPr/>
          </p:nvSpPr>
          <p:spPr bwMode="auto">
            <a:xfrm flipH="1">
              <a:off x="8409" y="9932"/>
              <a:ext cx="546" cy="15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81" name="Line 165"/>
            <p:cNvSpPr>
              <a:spLocks noChangeShapeType="1"/>
            </p:cNvSpPr>
            <p:nvPr/>
          </p:nvSpPr>
          <p:spPr bwMode="auto">
            <a:xfrm>
              <a:off x="6771" y="12264"/>
              <a:ext cx="3042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80" name="Line 164"/>
            <p:cNvSpPr>
              <a:spLocks noChangeShapeType="1"/>
            </p:cNvSpPr>
            <p:nvPr/>
          </p:nvSpPr>
          <p:spPr bwMode="auto">
            <a:xfrm flipV="1">
              <a:off x="3261" y="11840"/>
              <a:ext cx="1716" cy="7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79" name="Line 163"/>
            <p:cNvSpPr>
              <a:spLocks noChangeShapeType="1"/>
            </p:cNvSpPr>
            <p:nvPr/>
          </p:nvSpPr>
          <p:spPr bwMode="auto">
            <a:xfrm>
              <a:off x="1389" y="11522"/>
              <a:ext cx="35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78" name="Line 162"/>
            <p:cNvSpPr>
              <a:spLocks noChangeShapeType="1"/>
            </p:cNvSpPr>
            <p:nvPr/>
          </p:nvSpPr>
          <p:spPr bwMode="auto">
            <a:xfrm flipH="1">
              <a:off x="4821" y="14066"/>
              <a:ext cx="5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77" name="Line 161"/>
            <p:cNvSpPr>
              <a:spLocks noChangeShapeType="1"/>
            </p:cNvSpPr>
            <p:nvPr/>
          </p:nvSpPr>
          <p:spPr bwMode="auto">
            <a:xfrm>
              <a:off x="3261" y="13536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76" name="Line 160"/>
            <p:cNvSpPr>
              <a:spLocks noChangeShapeType="1"/>
            </p:cNvSpPr>
            <p:nvPr/>
          </p:nvSpPr>
          <p:spPr bwMode="auto">
            <a:xfrm flipV="1">
              <a:off x="1389" y="8978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75" name="Line 159"/>
            <p:cNvSpPr>
              <a:spLocks noChangeShapeType="1"/>
            </p:cNvSpPr>
            <p:nvPr/>
          </p:nvSpPr>
          <p:spPr bwMode="auto">
            <a:xfrm>
              <a:off x="1389" y="8978"/>
              <a:ext cx="0" cy="5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74" name="Line 158"/>
            <p:cNvSpPr>
              <a:spLocks noChangeShapeType="1"/>
            </p:cNvSpPr>
            <p:nvPr/>
          </p:nvSpPr>
          <p:spPr bwMode="auto">
            <a:xfrm>
              <a:off x="1389" y="14096"/>
              <a:ext cx="3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022" name="Rectangle 206"/>
          <p:cNvSpPr>
            <a:spLocks noChangeArrowheads="1"/>
          </p:cNvSpPr>
          <p:nvPr/>
        </p:nvSpPr>
        <p:spPr bwMode="auto">
          <a:xfrm>
            <a:off x="100013" y="1258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682625" y="80963"/>
            <a:ext cx="7777163" cy="723900"/>
            <a:chOff x="362" y="66"/>
            <a:chExt cx="4975" cy="456"/>
          </a:xfrm>
        </p:grpSpPr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2006</a:t>
              </a:r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47" name="Freeform 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59080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ru-RU"/>
          </a:p>
        </p:txBody>
      </p:sp>
      <p:sp>
        <p:nvSpPr>
          <p:cNvPr id="35878" name="Rectangle 38"/>
          <p:cNvSpPr>
            <a:spLocks noGrp="1" noChangeArrowheads="1"/>
          </p:cNvSpPr>
          <p:nvPr>
            <p:ph type="title"/>
          </p:nvPr>
        </p:nvSpPr>
        <p:spPr>
          <a:xfrm>
            <a:off x="684213" y="485775"/>
            <a:ext cx="7772400" cy="639763"/>
          </a:xfrm>
        </p:spPr>
        <p:txBody>
          <a:bodyPr/>
          <a:lstStyle/>
          <a:p>
            <a:r>
              <a:rPr lang="ru-RU" sz="2800" b="1">
                <a:latin typeface="Arial" pitchFamily="34" charset="0"/>
              </a:rPr>
              <a:t>Информационные связи в РОНИС</a:t>
            </a:r>
            <a:r>
              <a:rPr lang="ru-RU"/>
              <a:t> </a:t>
            </a:r>
          </a:p>
        </p:txBody>
      </p:sp>
      <p:sp>
        <p:nvSpPr>
          <p:cNvPr id="35881" name="Rectangle 41"/>
          <p:cNvSpPr>
            <a:spLocks noChangeArrowheads="1"/>
          </p:cNvSpPr>
          <p:nvPr/>
        </p:nvSpPr>
        <p:spPr bwMode="auto">
          <a:xfrm>
            <a:off x="612775" y="1125538"/>
            <a:ext cx="7920038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57200" indent="-457200" algn="just" defTabSz="762000">
              <a:spcBef>
                <a:spcPct val="50000"/>
              </a:spcBef>
            </a:pPr>
            <a:endParaRPr lang="ru-RU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457200" indent="-457200" algn="just" defTabSz="762000">
              <a:spcBef>
                <a:spcPct val="50000"/>
              </a:spcBef>
            </a:pPr>
            <a:endParaRPr lang="ru-RU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84213" y="1196975"/>
            <a:ext cx="77724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defTabSz="762000" eaLnBrk="0" hangingPunct="0"/>
            <a:endParaRPr lang="ru-RU" sz="2000" b="1">
              <a:solidFill>
                <a:schemeClr val="tx2"/>
              </a:solidFill>
              <a:latin typeface="Arial" pitchFamily="34" charset="0"/>
            </a:endParaRPr>
          </a:p>
        </p:txBody>
      </p:sp>
      <p:grpSp>
        <p:nvGrpSpPr>
          <p:cNvPr id="35918" name="Group 78"/>
          <p:cNvGrpSpPr>
            <a:grpSpLocks/>
          </p:cNvGrpSpPr>
          <p:nvPr/>
        </p:nvGrpSpPr>
        <p:grpSpPr bwMode="auto">
          <a:xfrm>
            <a:off x="733425" y="1268413"/>
            <a:ext cx="7583488" cy="5184775"/>
            <a:chOff x="462" y="799"/>
            <a:chExt cx="4777" cy="3266"/>
          </a:xfrm>
        </p:grpSpPr>
        <p:sp>
          <p:nvSpPr>
            <p:cNvPr id="35842" name="Rectangle 2"/>
            <p:cNvSpPr>
              <a:spLocks noChangeArrowheads="1"/>
            </p:cNvSpPr>
            <p:nvPr/>
          </p:nvSpPr>
          <p:spPr bwMode="auto">
            <a:xfrm>
              <a:off x="1836" y="1856"/>
              <a:ext cx="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ru-RU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35883" name="Group 43"/>
            <p:cNvGrpSpPr>
              <a:grpSpLocks/>
            </p:cNvGrpSpPr>
            <p:nvPr/>
          </p:nvGrpSpPr>
          <p:grpSpPr bwMode="auto">
            <a:xfrm>
              <a:off x="1544" y="799"/>
              <a:ext cx="1545" cy="580"/>
              <a:chOff x="1871" y="9296"/>
              <a:chExt cx="2638" cy="1484"/>
            </a:xfrm>
          </p:grpSpPr>
          <p:sp>
            <p:nvSpPr>
              <p:cNvPr id="35884" name="Text Box 44"/>
              <p:cNvSpPr txBox="1">
                <a:spLocks noChangeArrowheads="1"/>
              </p:cNvSpPr>
              <p:nvPr/>
            </p:nvSpPr>
            <p:spPr bwMode="auto">
              <a:xfrm>
                <a:off x="1871" y="9296"/>
                <a:ext cx="2638" cy="95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solidFill>
                      <a:schemeClr val="tx1"/>
                    </a:solidFill>
                    <a:latin typeface="Arial" pitchFamily="34" charset="0"/>
                  </a:rPr>
                  <a:t>Графический ввод схем</a:t>
                </a:r>
                <a:endParaRPr lang="ru-RU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35885" name="Text Box 45"/>
              <p:cNvSpPr txBox="1">
                <a:spLocks noChangeArrowheads="1"/>
              </p:cNvSpPr>
              <p:nvPr/>
            </p:nvSpPr>
            <p:spPr bwMode="auto">
              <a:xfrm>
                <a:off x="1871" y="10250"/>
                <a:ext cx="2638" cy="5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solidFill>
                      <a:schemeClr val="tx1"/>
                    </a:solidFill>
                    <a:latin typeface="Arial" pitchFamily="34" charset="0"/>
                  </a:rPr>
                  <a:t>OrCAD</a:t>
                </a:r>
                <a:endParaRPr lang="ru-RU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35886" name="Group 46"/>
            <p:cNvGrpSpPr>
              <a:grpSpLocks/>
            </p:cNvGrpSpPr>
            <p:nvPr/>
          </p:nvGrpSpPr>
          <p:grpSpPr bwMode="auto">
            <a:xfrm>
              <a:off x="1537" y="1545"/>
              <a:ext cx="1552" cy="615"/>
              <a:chOff x="3261" y="9560"/>
              <a:chExt cx="3042" cy="1484"/>
            </a:xfrm>
          </p:grpSpPr>
          <p:sp>
            <p:nvSpPr>
              <p:cNvPr id="35887" name="Text Box 47"/>
              <p:cNvSpPr txBox="1">
                <a:spLocks noChangeArrowheads="1"/>
              </p:cNvSpPr>
              <p:nvPr/>
            </p:nvSpPr>
            <p:spPr bwMode="auto">
              <a:xfrm>
                <a:off x="3261" y="9560"/>
                <a:ext cx="3042" cy="95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solidFill>
                      <a:schemeClr val="tx1"/>
                    </a:solidFill>
                    <a:latin typeface="Arial" pitchFamily="34" charset="0"/>
                  </a:rPr>
                  <a:t>Корректировка описания</a:t>
                </a:r>
                <a:endParaRPr lang="ru-RU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35888" name="Text Box 48"/>
              <p:cNvSpPr txBox="1">
                <a:spLocks noChangeArrowheads="1"/>
              </p:cNvSpPr>
              <p:nvPr/>
            </p:nvSpPr>
            <p:spPr bwMode="auto">
              <a:xfrm>
                <a:off x="3261" y="10514"/>
                <a:ext cx="3042" cy="5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solidFill>
                      <a:schemeClr val="tx1"/>
                    </a:solidFill>
                    <a:latin typeface="Arial" pitchFamily="34" charset="0"/>
                  </a:rPr>
                  <a:t>РОНИС</a:t>
                </a:r>
                <a:endParaRPr lang="ru-RU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1537" y="2311"/>
              <a:ext cx="1552" cy="4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Файлы проекта [VHDL]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35890" name="Text Box 50"/>
            <p:cNvSpPr txBox="1">
              <a:spLocks noChangeArrowheads="1"/>
            </p:cNvSpPr>
            <p:nvPr/>
          </p:nvSpPr>
          <p:spPr bwMode="auto">
            <a:xfrm>
              <a:off x="1537" y="2892"/>
              <a:ext cx="1552" cy="5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Файлы макробиблиотеки [VHDL]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2333" y="1400"/>
              <a:ext cx="0" cy="1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3686" y="1933"/>
              <a:ext cx="1553" cy="3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Файлы воздействий [VHDL]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2333" y="2125"/>
              <a:ext cx="0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333" y="2726"/>
              <a:ext cx="0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1537" y="3617"/>
              <a:ext cx="1552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Файлы базовых элементов [VHDL]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35896" name="Text Box 56"/>
            <p:cNvSpPr txBox="1">
              <a:spLocks noChangeArrowheads="1"/>
            </p:cNvSpPr>
            <p:nvPr/>
          </p:nvSpPr>
          <p:spPr bwMode="auto">
            <a:xfrm>
              <a:off x="3686" y="1120"/>
              <a:ext cx="1546" cy="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Графический ввод воздействий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35897" name="Text Box 57"/>
            <p:cNvSpPr txBox="1">
              <a:spLocks noChangeArrowheads="1"/>
            </p:cNvSpPr>
            <p:nvPr/>
          </p:nvSpPr>
          <p:spPr bwMode="auto">
            <a:xfrm>
              <a:off x="3686" y="1560"/>
              <a:ext cx="1546" cy="2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/>
                <a:t>SynaptiCAD</a:t>
              </a:r>
              <a:endParaRPr lang="ru-RU"/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2333" y="1379"/>
              <a:ext cx="0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99" name="Text Box 59"/>
            <p:cNvSpPr txBox="1">
              <a:spLocks noChangeArrowheads="1"/>
            </p:cNvSpPr>
            <p:nvPr/>
          </p:nvSpPr>
          <p:spPr bwMode="auto">
            <a:xfrm>
              <a:off x="3686" y="1560"/>
              <a:ext cx="1546" cy="2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>
                  <a:solidFill>
                    <a:schemeClr val="tx1"/>
                  </a:solidFill>
                  <a:latin typeface="Arial" pitchFamily="34" charset="0"/>
                </a:rPr>
                <a:t>SynaptiCAD</a:t>
              </a:r>
              <a:endParaRPr lang="ru-RU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4443" y="1767"/>
              <a:ext cx="0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01" name="Line 61"/>
            <p:cNvSpPr>
              <a:spLocks noChangeShapeType="1"/>
            </p:cNvSpPr>
            <p:nvPr/>
          </p:nvSpPr>
          <p:spPr bwMode="auto">
            <a:xfrm>
              <a:off x="4443" y="2332"/>
              <a:ext cx="0" cy="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902" name="Group 62"/>
            <p:cNvGrpSpPr>
              <a:grpSpLocks/>
            </p:cNvGrpSpPr>
            <p:nvPr/>
          </p:nvGrpSpPr>
          <p:grpSpPr bwMode="auto">
            <a:xfrm>
              <a:off x="3686" y="2487"/>
              <a:ext cx="1553" cy="635"/>
              <a:chOff x="8019" y="11734"/>
              <a:chExt cx="3042" cy="1484"/>
            </a:xfrm>
          </p:grpSpPr>
          <p:sp>
            <p:nvSpPr>
              <p:cNvPr id="35903" name="Text Box 63"/>
              <p:cNvSpPr txBox="1">
                <a:spLocks noChangeArrowheads="1"/>
              </p:cNvSpPr>
              <p:nvPr/>
            </p:nvSpPr>
            <p:spPr bwMode="auto">
              <a:xfrm>
                <a:off x="8019" y="11734"/>
                <a:ext cx="3042" cy="95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solidFill>
                      <a:schemeClr val="tx1"/>
                    </a:solidFill>
                    <a:latin typeface="Arial" pitchFamily="34" charset="0"/>
                  </a:rPr>
                  <a:t>Моделирование схем</a:t>
                </a:r>
                <a:endParaRPr lang="ru-RU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35904" name="Text Box 64"/>
              <p:cNvSpPr txBox="1">
                <a:spLocks noChangeArrowheads="1"/>
              </p:cNvSpPr>
              <p:nvPr/>
            </p:nvSpPr>
            <p:spPr bwMode="auto">
              <a:xfrm>
                <a:off x="8019" y="12688"/>
                <a:ext cx="3042" cy="5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solidFill>
                      <a:schemeClr val="tx1"/>
                    </a:solidFill>
                    <a:latin typeface="Arial" pitchFamily="34" charset="0"/>
                  </a:rPr>
                  <a:t>(Cadence)</a:t>
                </a:r>
                <a:endParaRPr lang="ru-RU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35905" name="Group 65"/>
            <p:cNvGrpSpPr>
              <a:grpSpLocks/>
            </p:cNvGrpSpPr>
            <p:nvPr/>
          </p:nvGrpSpPr>
          <p:grpSpPr bwMode="auto">
            <a:xfrm>
              <a:off x="3686" y="3295"/>
              <a:ext cx="1553" cy="414"/>
              <a:chOff x="8019" y="13748"/>
              <a:chExt cx="3042" cy="1060"/>
            </a:xfrm>
          </p:grpSpPr>
          <p:sp>
            <p:nvSpPr>
              <p:cNvPr id="35906" name="Text Box 66"/>
              <p:cNvSpPr txBox="1">
                <a:spLocks noChangeArrowheads="1"/>
              </p:cNvSpPr>
              <p:nvPr/>
            </p:nvSpPr>
            <p:spPr bwMode="auto">
              <a:xfrm>
                <a:off x="8019" y="13748"/>
                <a:ext cx="3042" cy="5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solidFill>
                      <a:schemeClr val="tx1"/>
                    </a:solidFill>
                    <a:latin typeface="Arial" pitchFamily="34" charset="0"/>
                  </a:rPr>
                  <a:t>Анализ схем</a:t>
                </a:r>
                <a:endParaRPr lang="ru-RU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35907" name="Text Box 67"/>
              <p:cNvSpPr txBox="1">
                <a:spLocks noChangeArrowheads="1"/>
              </p:cNvSpPr>
              <p:nvPr/>
            </p:nvSpPr>
            <p:spPr bwMode="auto">
              <a:xfrm>
                <a:off x="8019" y="14278"/>
                <a:ext cx="3042" cy="5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solidFill>
                      <a:schemeClr val="tx1"/>
                    </a:solidFill>
                    <a:latin typeface="Arial" pitchFamily="34" charset="0"/>
                  </a:rPr>
                  <a:t>РОНИС</a:t>
                </a:r>
                <a:endParaRPr lang="ru-RU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35908" name="Group 68"/>
            <p:cNvGrpSpPr>
              <a:grpSpLocks/>
            </p:cNvGrpSpPr>
            <p:nvPr/>
          </p:nvGrpSpPr>
          <p:grpSpPr bwMode="auto">
            <a:xfrm>
              <a:off x="462" y="2208"/>
              <a:ext cx="796" cy="580"/>
              <a:chOff x="687" y="9508"/>
              <a:chExt cx="1560" cy="1484"/>
            </a:xfrm>
          </p:grpSpPr>
          <p:sp>
            <p:nvSpPr>
              <p:cNvPr id="35909" name="Text Box 69"/>
              <p:cNvSpPr txBox="1">
                <a:spLocks noChangeArrowheads="1"/>
              </p:cNvSpPr>
              <p:nvPr/>
            </p:nvSpPr>
            <p:spPr bwMode="auto">
              <a:xfrm>
                <a:off x="687" y="9508"/>
                <a:ext cx="1560" cy="95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solidFill>
                      <a:schemeClr val="tx1"/>
                    </a:solidFill>
                    <a:latin typeface="Arial" pitchFamily="34" charset="0"/>
                  </a:rPr>
                  <a:t>Синтез схем</a:t>
                </a:r>
                <a:endParaRPr lang="ru-RU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35910" name="Text Box 70"/>
              <p:cNvSpPr txBox="1">
                <a:spLocks noChangeArrowheads="1"/>
              </p:cNvSpPr>
              <p:nvPr/>
            </p:nvSpPr>
            <p:spPr bwMode="auto">
              <a:xfrm>
                <a:off x="687" y="10462"/>
                <a:ext cx="1560" cy="5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solidFill>
                      <a:schemeClr val="tx1"/>
                    </a:solidFill>
                    <a:latin typeface="Arial" pitchFamily="34" charset="0"/>
                  </a:rPr>
                  <a:t>РОНИС</a:t>
                </a:r>
                <a:endParaRPr lang="ru-RU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35911" name="Line 71"/>
            <p:cNvSpPr>
              <a:spLocks noChangeShapeType="1"/>
            </p:cNvSpPr>
            <p:nvPr/>
          </p:nvSpPr>
          <p:spPr bwMode="auto">
            <a:xfrm>
              <a:off x="1258" y="2498"/>
              <a:ext cx="2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2" name="Line 72"/>
            <p:cNvSpPr>
              <a:spLocks noChangeShapeType="1"/>
            </p:cNvSpPr>
            <p:nvPr/>
          </p:nvSpPr>
          <p:spPr bwMode="auto">
            <a:xfrm>
              <a:off x="3089" y="2540"/>
              <a:ext cx="279" cy="6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3" name="Line 73"/>
            <p:cNvSpPr>
              <a:spLocks noChangeShapeType="1"/>
            </p:cNvSpPr>
            <p:nvPr/>
          </p:nvSpPr>
          <p:spPr bwMode="auto">
            <a:xfrm>
              <a:off x="3089" y="3161"/>
              <a:ext cx="2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4" name="Line 74"/>
            <p:cNvSpPr>
              <a:spLocks noChangeShapeType="1"/>
            </p:cNvSpPr>
            <p:nvPr/>
          </p:nvSpPr>
          <p:spPr bwMode="auto">
            <a:xfrm flipV="1">
              <a:off x="3089" y="3161"/>
              <a:ext cx="279" cy="7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5" name="Line 75"/>
            <p:cNvSpPr>
              <a:spLocks noChangeShapeType="1"/>
            </p:cNvSpPr>
            <p:nvPr/>
          </p:nvSpPr>
          <p:spPr bwMode="auto">
            <a:xfrm flipV="1">
              <a:off x="3368" y="2788"/>
              <a:ext cx="318" cy="3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916" name="Line 76"/>
            <p:cNvSpPr>
              <a:spLocks noChangeShapeType="1"/>
            </p:cNvSpPr>
            <p:nvPr/>
          </p:nvSpPr>
          <p:spPr bwMode="auto">
            <a:xfrm>
              <a:off x="3368" y="3161"/>
              <a:ext cx="318" cy="3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684213" y="215900"/>
            <a:ext cx="7777162" cy="723900"/>
            <a:chOff x="362" y="66"/>
            <a:chExt cx="4975" cy="456"/>
          </a:xfrm>
        </p:grpSpPr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1800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2006</a:t>
              </a:r>
            </a:p>
          </p:txBody>
        </p:sp>
        <p:sp>
          <p:nvSpPr>
            <p:cNvPr id="63494" name="Rectangle 6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45"/>
                </a:cxn>
                <a:cxn ang="0">
                  <a:pos x="83" y="169"/>
                </a:cxn>
                <a:cxn ang="0">
                  <a:pos x="240" y="168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41"/>
                </a:cxn>
                <a:cxn ang="0">
                  <a:pos x="339" y="140"/>
                </a:cxn>
                <a:cxn ang="0">
                  <a:pos x="240" y="294"/>
                </a:cxn>
                <a:cxn ang="0">
                  <a:pos x="84" y="294"/>
                </a:cxn>
                <a:cxn ang="0">
                  <a:pos x="84" y="312"/>
                </a:cxn>
                <a:cxn ang="0">
                  <a:pos x="0" y="228"/>
                </a:cxn>
                <a:cxn ang="0">
                  <a:pos x="83" y="145"/>
                </a:cxn>
              </a:cxnLst>
              <a:rect l="0" t="0" r="r" b="b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20" y="156"/>
                </a:cxn>
                <a:cxn ang="0">
                  <a:pos x="141" y="156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32"/>
                </a:cxn>
                <a:cxn ang="0">
                  <a:pos x="249" y="131"/>
                </a:cxn>
                <a:cxn ang="0">
                  <a:pos x="139" y="296"/>
                </a:cxn>
                <a:cxn ang="0">
                  <a:pos x="21" y="296"/>
                </a:cxn>
                <a:cxn ang="0">
                  <a:pos x="0" y="296"/>
                </a:cxn>
                <a:cxn ang="0">
                  <a:pos x="0" y="231"/>
                </a:cxn>
                <a:cxn ang="0">
                  <a:pos x="0" y="156"/>
                </a:cxn>
              </a:cxnLst>
              <a:rect l="0" t="0" r="r" b="b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C0FEF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Институт проблем информатики Российской академии наук</a:t>
              </a:r>
              <a:endPara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900113" y="692150"/>
            <a:ext cx="748823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defTabSz="762000" eaLnBrk="0" hangingPunct="0"/>
            <a:r>
              <a:rPr lang="ru-RU" sz="2800" b="1">
                <a:solidFill>
                  <a:schemeClr val="tx2"/>
                </a:solidFill>
                <a:latin typeface="Arial" pitchFamily="34" charset="0"/>
              </a:rPr>
              <a:t>Фрагмент описания базового элемента</a:t>
            </a:r>
            <a:r>
              <a:rPr lang="ru-RU" sz="44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3611" name="Rectangle 123"/>
          <p:cNvSpPr>
            <a:spLocks noChangeArrowheads="1"/>
          </p:cNvSpPr>
          <p:nvPr/>
        </p:nvSpPr>
        <p:spPr bwMode="auto">
          <a:xfrm>
            <a:off x="371475" y="795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107950" defTabSz="762000"/>
            <a:endParaRPr 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3661" name="Rectangle 173"/>
          <p:cNvSpPr>
            <a:spLocks noChangeArrowheads="1"/>
          </p:cNvSpPr>
          <p:nvPr/>
        </p:nvSpPr>
        <p:spPr bwMode="auto">
          <a:xfrm>
            <a:off x="900113" y="1341438"/>
            <a:ext cx="7488237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 eaLnBrk="0" hangingPunct="0"/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Library IEEE; use IEEE. STD_LOGIC_1164. all;</a:t>
            </a:r>
            <a:br>
              <a:rPr lang="en-US" sz="200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Library RONIS; Use RONIS. RonisPack. all; Use WORK. MIET_55Pack. all;</a:t>
            </a:r>
            <a:br>
              <a:rPr lang="en-US" sz="200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Entity A222OI is</a:t>
            </a:r>
            <a:br>
              <a:rPr lang="en-US" sz="200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	generic (Load: real:= Load_typ);</a:t>
            </a:r>
            <a:br>
              <a:rPr lang="en-US" sz="200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	port (I0, I1, I2, I3, I4, I5: in ron_logic; O: out ron_logic);</a:t>
            </a:r>
            <a:br>
              <a:rPr lang="en-US" sz="200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attribute Pin_load of I0, I1, I2, I3, I4, I5, O: signal is Load_Fact;</a:t>
            </a:r>
            <a:br>
              <a:rPr lang="en-US" sz="200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attribute Bool_expr of O: signal is "RR";</a:t>
            </a:r>
            <a:br>
              <a:rPr lang="en-US" sz="200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end A222OI;</a:t>
            </a:r>
            <a:br>
              <a:rPr lang="en-US" sz="200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Architecture Simple of A222OI is</a:t>
            </a:r>
            <a:br>
              <a:rPr lang="en-US" sz="200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	attribute Ventils of Simple: architecture is 3;</a:t>
            </a:r>
            <a:br>
              <a:rPr lang="en-US" sz="200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	attribute BaseElem of Simple: architecture is 1;</a:t>
            </a:r>
            <a:br>
              <a:rPr lang="en-US" sz="200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	shared variable T_01, T_10: time:= 1 ps;</a:t>
            </a:r>
            <a:endParaRPr lang="ru-RU" sz="20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0000"/>
      </a:dk1>
      <a:lt1>
        <a:srgbClr val="F6BF69"/>
      </a:lt1>
      <a:dk2>
        <a:srgbClr val="000000"/>
      </a:dk2>
      <a:lt2>
        <a:srgbClr val="EF9100"/>
      </a:lt2>
      <a:accent1>
        <a:srgbClr val="618FFD"/>
      </a:accent1>
      <a:accent2>
        <a:srgbClr val="00AE00"/>
      </a:accent2>
      <a:accent3>
        <a:srgbClr val="FADCB9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 Cyr" charset="-5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2975</TotalTime>
  <Pages>17</Pages>
  <Words>741</Words>
  <Application>Microsoft Office PowerPoint</Application>
  <PresentationFormat>Экран (4:3)</PresentationFormat>
  <Paragraphs>147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Times New Roman Cyr</vt:lpstr>
      <vt:lpstr>Wingdings</vt:lpstr>
      <vt:lpstr>Оформление по умолчанию</vt:lpstr>
      <vt:lpstr>САПР строго самосинхронных электронных схем РОНИС </vt:lpstr>
      <vt:lpstr>Содержание</vt:lpstr>
      <vt:lpstr>Введение </vt:lpstr>
      <vt:lpstr>Автоматизация проектирования ССС-схем</vt:lpstr>
      <vt:lpstr>САПР РОНИС</vt:lpstr>
      <vt:lpstr>Состав РОНИС и локализация на ПК </vt:lpstr>
      <vt:lpstr>Маршрут проектирования в РОНИС </vt:lpstr>
      <vt:lpstr>Информационные связи в РОНИС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ПРОЕКТИРОВАНИЯ ССС СХЕМ РОНИС</dc:title>
  <dc:subject>Overview</dc:subject>
  <dc:creator>ИПИ РАН</dc:creator>
  <cp:lastModifiedBy>Степченков Дмитрий Юрьевич</cp:lastModifiedBy>
  <cp:revision>148</cp:revision>
  <cp:lastPrinted>2004-04-09T06:26:21Z</cp:lastPrinted>
  <dcterms:created xsi:type="dcterms:W3CDTF">1997-06-16T12:43:14Z</dcterms:created>
  <dcterms:modified xsi:type="dcterms:W3CDTF">2015-11-11T11:49:49Z</dcterms:modified>
</cp:coreProperties>
</file>