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0" autoAdjust="0"/>
    <p:restoredTop sz="90929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3" name="AutoShape 61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4" name="Rectangle 62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3135" name="Rectangle 63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36" name="Rectangle 6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8DDAC0-2D27-478D-9B1C-861F4D87A3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B5734-4ECE-4ED0-83A7-081FDF85D1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A054F-9D8C-4737-9A96-96E5370A4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3B453862-4C8D-4067-B9F8-1719BDFE04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16900" y="6248400"/>
            <a:ext cx="533400" cy="609600"/>
          </a:xfrm>
        </p:spPr>
        <p:txBody>
          <a:bodyPr/>
          <a:lstStyle>
            <a:lvl1pPr>
              <a:defRPr/>
            </a:lvl1pPr>
          </a:lstStyle>
          <a:p>
            <a:fld id="{C5BC4579-C95D-489D-BC04-BB0FDF2B65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2EF3D-A618-4BB9-A99E-1B662E74D8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C7E87-FADB-44F6-8836-512E0F3835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8A416-093A-481A-97BB-51B062AA44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73B8-A136-49EB-8BD4-A49DDD71C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1DED-4564-4E8A-B746-4DB3848912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7189F-B4C7-4158-9EDF-572C7ADB76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62B3B-7F74-4544-8737-0B42C5BDB7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B923B-CA61-4F41-9059-5B16073441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Rectangle 58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2115" name="Rectangle 67" descr="Large confetti"/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2110" name="Rectangle 62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BD5B59E-C82F-44A7-9094-8D30F45D39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Rogdest@ipiran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848600" cy="1676400"/>
          </a:xfrm>
        </p:spPr>
        <p:txBody>
          <a:bodyPr/>
          <a:lstStyle/>
          <a:p>
            <a:r>
              <a:rPr lang="ru-RU" sz="3600" b="1"/>
              <a:t>Квазисамосинхронный вычислитель:</a:t>
            </a:r>
            <a:r>
              <a:rPr lang="ru-RU" sz="3600" b="1">
                <a:latin typeface="Arial" pitchFamily="34" charset="0"/>
              </a:rPr>
              <a:t/>
            </a:r>
            <a:br>
              <a:rPr lang="ru-RU" sz="3600" b="1">
                <a:latin typeface="Arial" pitchFamily="34" charset="0"/>
              </a:rPr>
            </a:br>
            <a:r>
              <a:rPr lang="ru-RU" sz="3600" b="1"/>
              <a:t> практическая реализация</a:t>
            </a:r>
            <a:endParaRPr lang="ru-RU" sz="3600" b="1"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>
                <a:cs typeface="Times New Roman" pitchFamily="18" charset="0"/>
              </a:rPr>
              <a:t>Ю.Г. Дьяченко, Ю.В. Рождественский, </a:t>
            </a:r>
            <a:r>
              <a:rPr lang="ru-RU" sz="2400"/>
              <a:t/>
            </a:r>
            <a:br>
              <a:rPr lang="ru-RU" sz="2400"/>
            </a:br>
            <a:r>
              <a:rPr lang="ru-RU" sz="2400">
                <a:cs typeface="Times New Roman" pitchFamily="18" charset="0"/>
              </a:rPr>
              <a:t>Н.</a:t>
            </a:r>
            <a:r>
              <a:rPr lang="ru-RU" sz="2400"/>
              <a:t>В.</a:t>
            </a:r>
            <a:r>
              <a:rPr lang="ru-RU" sz="2400">
                <a:cs typeface="Times New Roman" pitchFamily="18" charset="0"/>
              </a:rPr>
              <a:t> Морозов, Д.Ю. Степченков</a:t>
            </a:r>
            <a:endParaRPr lang="ru-RU" sz="2400" b="1">
              <a:latin typeface="Arial" pitchFamily="34" charset="0"/>
              <a:cs typeface="Arial" pitchFamily="34" charset="0"/>
            </a:endParaRPr>
          </a:p>
          <a:p>
            <a:r>
              <a:rPr lang="ru-RU" sz="2400" i="1">
                <a:cs typeface="Times New Roman" pitchFamily="18" charset="0"/>
              </a:rPr>
              <a:t>Институт проблем информатики РАН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  <a:hlinkClick r:id="rId2"/>
              </a:rPr>
              <a:t>YRogdest@ipiran.ru</a:t>
            </a:r>
            <a:endParaRPr lang="ru-RU" sz="2400" b="1">
              <a:latin typeface="Arial" pitchFamily="34" charset="0"/>
              <a:cs typeface="Arial" pitchFamily="34" charset="0"/>
            </a:endParaRPr>
          </a:p>
          <a:p>
            <a:endParaRPr lang="ru-RU"/>
          </a:p>
        </p:txBody>
      </p:sp>
      <p:grpSp>
        <p:nvGrpSpPr>
          <p:cNvPr id="23562" name="Group 10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Электрическое моделирование</a:t>
            </a:r>
          </a:p>
        </p:txBody>
      </p:sp>
      <p:graphicFrame>
        <p:nvGraphicFramePr>
          <p:cNvPr id="33934" name="Object 142"/>
          <p:cNvGraphicFramePr>
            <a:graphicFrameLocks noChangeAspect="1"/>
          </p:cNvGraphicFramePr>
          <p:nvPr>
            <p:ph type="body" idx="1"/>
          </p:nvPr>
        </p:nvGraphicFramePr>
        <p:xfrm>
          <a:off x="685800" y="1828800"/>
          <a:ext cx="7772400" cy="4343400"/>
        </p:xfrm>
        <a:graphic>
          <a:graphicData uri="http://schemas.openxmlformats.org/presentationml/2006/ole">
            <p:oleObj spid="_x0000_s33934" name="Точечный рисунок" r:id="rId3" imgW="5485714" imgH="2553056" progId="Paint.Picture">
              <p:embed/>
            </p:oleObj>
          </a:graphicData>
        </a:graphic>
      </p:graphicFrame>
      <p:grpSp>
        <p:nvGrpSpPr>
          <p:cNvPr id="33941" name="Group 149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33942" name="Rectangle 150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33943" name="Rectangle 151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944" name="Freeform 152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945" name="Freeform 153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946" name="Rectangle 154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Times New Roman" pitchFamily="18" charset="0"/>
              </a:rPr>
              <a:t>Самосинхронн</a:t>
            </a:r>
            <a:r>
              <a:rPr lang="ru-RU"/>
              <a:t>ые</a:t>
            </a:r>
            <a:r>
              <a:rPr lang="ru-RU">
                <a:cs typeface="Times New Roman" pitchFamily="18" charset="0"/>
              </a:rPr>
              <a:t> схем</a:t>
            </a:r>
            <a:r>
              <a:rPr lang="ru-RU"/>
              <a:t>ы</a:t>
            </a:r>
            <a:endParaRPr lang="ru-RU"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ru-RU"/>
              <a:t>Максимальная производительность при любых условиях эксплуатации,</a:t>
            </a:r>
          </a:p>
          <a:p>
            <a:pPr>
              <a:lnSpc>
                <a:spcPts val="2500"/>
              </a:lnSpc>
            </a:pPr>
            <a:r>
              <a:rPr lang="ru-RU"/>
              <a:t>Расширенный диапазон работоспособности,</a:t>
            </a:r>
          </a:p>
          <a:p>
            <a:pPr>
              <a:lnSpc>
                <a:spcPts val="2500"/>
              </a:lnSpc>
            </a:pPr>
            <a:r>
              <a:rPr lang="ru-RU"/>
              <a:t>Обнаружение константных неисправностей,</a:t>
            </a:r>
          </a:p>
          <a:p>
            <a:pPr>
              <a:lnSpc>
                <a:spcPts val="2500"/>
              </a:lnSpc>
            </a:pPr>
            <a:r>
              <a:rPr lang="ru-RU"/>
              <a:t>Минимальное энергопотребление в период ожидания,</a:t>
            </a:r>
          </a:p>
          <a:p>
            <a:pPr>
              <a:lnSpc>
                <a:spcPts val="2500"/>
              </a:lnSpc>
            </a:pPr>
            <a:r>
              <a:rPr lang="ru-RU"/>
              <a:t>Минимальный уровень помех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3" name="Freeform 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cs typeface="Times New Roman" pitchFamily="18" charset="0"/>
              </a:rPr>
              <a:t>Структурная схема вычислителя</a:t>
            </a:r>
            <a:endParaRPr lang="ru-RU" sz="4000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40386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ru-RU"/>
              <a:t>Функции деления и извлечения квадратного корня (по стандарту </a:t>
            </a:r>
            <a:r>
              <a:rPr lang="en-US" b="1">
                <a:cs typeface="Times New Roman" pitchFamily="18" charset="0"/>
              </a:rPr>
              <a:t>IEEE</a:t>
            </a:r>
            <a:r>
              <a:rPr lang="ru-RU" b="1">
                <a:cs typeface="Times New Roman" pitchFamily="18" charset="0"/>
              </a:rPr>
              <a:t> 754</a:t>
            </a:r>
            <a:r>
              <a:rPr lang="ru-RU"/>
              <a:t>),</a:t>
            </a:r>
            <a:r>
              <a:rPr lang="ru-RU" b="1">
                <a:cs typeface="Times New Roman" pitchFamily="18" charset="0"/>
              </a:rPr>
              <a:t> </a:t>
            </a:r>
            <a:endParaRPr lang="ru-RU"/>
          </a:p>
          <a:p>
            <a:pPr>
              <a:lnSpc>
                <a:spcPts val="3000"/>
              </a:lnSpc>
            </a:pPr>
            <a:r>
              <a:rPr lang="ru-RU"/>
              <a:t>Конвейерная структура,</a:t>
            </a:r>
          </a:p>
          <a:p>
            <a:pPr>
              <a:lnSpc>
                <a:spcPts val="3000"/>
              </a:lnSpc>
            </a:pPr>
            <a:r>
              <a:rPr lang="ru-RU"/>
              <a:t>Многостадийная реализация,</a:t>
            </a:r>
          </a:p>
          <a:p>
            <a:pPr>
              <a:lnSpc>
                <a:spcPts val="3000"/>
              </a:lnSpc>
            </a:pPr>
            <a:r>
              <a:rPr lang="ru-RU"/>
              <a:t>Запрос-ответное взаимодействие между ступенями конвейера,</a:t>
            </a:r>
          </a:p>
          <a:p>
            <a:pPr>
              <a:lnSpc>
                <a:spcPts val="3000"/>
              </a:lnSpc>
            </a:pPr>
            <a:r>
              <a:rPr lang="ru-RU"/>
              <a:t>Оптимальное количество стадий вычислителя</a:t>
            </a:r>
          </a:p>
        </p:txBody>
      </p:sp>
      <p:grpSp>
        <p:nvGrpSpPr>
          <p:cNvPr id="25610" name="Group 1034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5611" name="Rectangle 1035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5612" name="Rectangle 1036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3" name="Freeform 1037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Freeform 1038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Rectangle 1039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cs typeface="Times New Roman" pitchFamily="18" charset="0"/>
              </a:rPr>
              <a:t>Структурная схема вычислителя</a:t>
            </a:r>
            <a:r>
              <a:rPr lang="ru-RU"/>
              <a:t> </a:t>
            </a:r>
          </a:p>
        </p:txBody>
      </p:sp>
      <p:pic>
        <p:nvPicPr>
          <p:cNvPr id="26630" name="Picture 6" descr="Report-2008_Fig2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90600" y="1905000"/>
            <a:ext cx="7315200" cy="4459288"/>
          </a:xfrm>
          <a:noFill/>
          <a:ln/>
        </p:spPr>
      </p:pic>
      <p:grpSp>
        <p:nvGrpSpPr>
          <p:cNvPr id="26637" name="Group 13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0" name="Freeform 1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Freeform 1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Стадия конвейера</a:t>
            </a:r>
          </a:p>
        </p:txBody>
      </p:sp>
      <p:pic>
        <p:nvPicPr>
          <p:cNvPr id="27653" name="Picture 5" descr="Report-2008_Fig1"/>
          <p:cNvPicPr>
            <a:picLocks noChangeAspect="1" noChangeArrowheads="1"/>
          </p:cNvPicPr>
          <p:nvPr>
            <p:ph type="dgm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8675" y="1905000"/>
            <a:ext cx="8010525" cy="4484688"/>
          </a:xfrm>
          <a:noFill/>
          <a:ln/>
        </p:spPr>
      </p:pic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7662" name="Rectangle 1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3" name="Freeform 1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665" name="Rectangle 1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</a:t>
            </a:r>
            <a:r>
              <a:rPr lang="ru-RU" sz="4000">
                <a:cs typeface="Times New Roman" pitchFamily="18" charset="0"/>
              </a:rPr>
              <a:t>заимодействи</a:t>
            </a:r>
            <a:r>
              <a:rPr lang="ru-RU" sz="4000"/>
              <a:t>е</a:t>
            </a:r>
            <a:r>
              <a:rPr lang="ru-RU" sz="4000">
                <a:cs typeface="Times New Roman" pitchFamily="18" charset="0"/>
              </a:rPr>
              <a:t> между стадиями</a:t>
            </a:r>
            <a:r>
              <a:rPr lang="ru-RU"/>
              <a:t> </a:t>
            </a:r>
          </a:p>
        </p:txBody>
      </p:sp>
      <p:pic>
        <p:nvPicPr>
          <p:cNvPr id="28677" name="Picture 5" descr="Report-2008_Fig4"/>
          <p:cNvPicPr>
            <a:picLocks noChangeAspect="1" noChangeArrowheads="1"/>
          </p:cNvPicPr>
          <p:nvPr>
            <p:ph type="dgm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5800" y="2079625"/>
            <a:ext cx="7772400" cy="3841750"/>
          </a:xfrm>
          <a:noFill/>
          <a:ln/>
        </p:spPr>
      </p:pic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971550" y="284163"/>
            <a:ext cx="8172450" cy="1143000"/>
          </a:xfrm>
          <a:noFill/>
        </p:spPr>
        <p:txBody>
          <a:bodyPr lIns="54000" rIns="54000"/>
          <a:lstStyle/>
          <a:p>
            <a:pPr algn="ctr"/>
            <a:r>
              <a:rPr lang="ru-RU" sz="3900"/>
              <a:t>Схемотехнический базис</a:t>
            </a:r>
            <a:r>
              <a:rPr lang="en-US" sz="3900"/>
              <a:t> </a:t>
            </a:r>
            <a:r>
              <a:rPr lang="ru-RU" sz="3900"/>
              <a:t>реализации</a:t>
            </a:r>
          </a:p>
        </p:txBody>
      </p:sp>
      <p:pic>
        <p:nvPicPr>
          <p:cNvPr id="29701" name="Picture 5" descr="Report-2008_Fig3"/>
          <p:cNvPicPr>
            <a:picLocks noChangeAspect="1" noChangeArrowheads="1"/>
          </p:cNvPicPr>
          <p:nvPr>
            <p:ph type="dgm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335088" y="1905000"/>
            <a:ext cx="6472237" cy="4191000"/>
          </a:xfrm>
          <a:noFill/>
          <a:ln/>
        </p:spPr>
      </p:pic>
      <p:grpSp>
        <p:nvGrpSpPr>
          <p:cNvPr id="29708" name="Group 12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ts val="4000"/>
              </a:lnSpc>
            </a:pPr>
            <a:r>
              <a:rPr lang="ru-RU" sz="4000"/>
              <a:t>Этапы</a:t>
            </a:r>
            <a:r>
              <a:rPr lang="ru-RU" sz="4000">
                <a:cs typeface="Times New Roman" pitchFamily="18" charset="0"/>
              </a:rPr>
              <a:t> </a:t>
            </a:r>
            <a:r>
              <a:rPr lang="ru-RU" sz="4000"/>
              <a:t>разработки</a:t>
            </a:r>
            <a:r>
              <a:rPr lang="ru-RU">
                <a:cs typeface="Times New Roman" pitchFamily="18" charset="0"/>
              </a:rPr>
              <a:t> </a:t>
            </a:r>
            <a:r>
              <a:rPr lang="ru-RU"/>
              <a:t>вычислителя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ru-RU"/>
              <a:t>Разработка алгоритма (язык С++),</a:t>
            </a:r>
          </a:p>
          <a:p>
            <a:r>
              <a:rPr lang="ru-RU"/>
              <a:t>Разработка новых элементов базиса,</a:t>
            </a:r>
          </a:p>
          <a:p>
            <a:r>
              <a:rPr lang="ru-RU"/>
              <a:t>Характеризация элементов базиса,</a:t>
            </a:r>
          </a:p>
          <a:p>
            <a:r>
              <a:rPr lang="ru-RU"/>
              <a:t>Логическое моделирование,</a:t>
            </a:r>
          </a:p>
          <a:p>
            <a:r>
              <a:rPr lang="ru-RU"/>
              <a:t>Топологическая реализация,</a:t>
            </a:r>
          </a:p>
          <a:p>
            <a:r>
              <a:rPr lang="ru-RU"/>
              <a:t>Электрическое моделирование,</a:t>
            </a:r>
          </a:p>
          <a:p>
            <a:r>
              <a:rPr lang="ru-RU"/>
              <a:t>Передача на изготовление</a:t>
            </a:r>
          </a:p>
        </p:txBody>
      </p:sp>
      <p:grpSp>
        <p:nvGrpSpPr>
          <p:cNvPr id="30730" name="Group 10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cs typeface="Times New Roman" pitchFamily="18" charset="0"/>
              </a:rPr>
              <a:t>Топологическая реализация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2743200"/>
            <a:ext cx="4267200" cy="3352800"/>
          </a:xfrm>
        </p:spPr>
        <p:txBody>
          <a:bodyPr/>
          <a:lstStyle/>
          <a:p>
            <a:r>
              <a:rPr lang="ru-RU" sz="2800"/>
              <a:t>0.18-мкм КМОП</a:t>
            </a:r>
          </a:p>
          <a:p>
            <a:r>
              <a:rPr lang="ru-RU" sz="2800"/>
              <a:t>6 слоев металлизации</a:t>
            </a:r>
          </a:p>
          <a:p>
            <a:r>
              <a:rPr lang="ru-RU" sz="2800"/>
              <a:t>Площадь 0.35 мм</a:t>
            </a:r>
            <a:r>
              <a:rPr lang="ru-RU" sz="2800" baseline="30000"/>
              <a:t>2</a:t>
            </a:r>
            <a:endParaRPr lang="ru-RU" sz="2800"/>
          </a:p>
          <a:p>
            <a:r>
              <a:rPr lang="ru-RU" sz="2800"/>
              <a:t>Соотношение сторон 1:1,4</a:t>
            </a:r>
          </a:p>
        </p:txBody>
      </p:sp>
      <p:pic>
        <p:nvPicPr>
          <p:cNvPr id="32774" name="Picture 6" descr="Report-2008_Fig5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85813" y="1905000"/>
            <a:ext cx="3330575" cy="4572000"/>
          </a:xfrm>
          <a:noFill/>
          <a:ln/>
        </p:spPr>
      </p:pic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250825" y="188913"/>
            <a:ext cx="8281988" cy="723900"/>
            <a:chOff x="362" y="66"/>
            <a:chExt cx="4975" cy="456"/>
          </a:xfrm>
        </p:grpSpPr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4992" y="134"/>
              <a:ext cx="345" cy="3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МЭС-</a:t>
              </a:r>
            </a:p>
            <a:p>
              <a:pPr algn="ctr" defTabSz="762000" eaLnBrk="0" hangingPunct="0"/>
              <a:r>
                <a:rPr lang="ru-RU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200</a:t>
              </a:r>
              <a:r>
                <a:rPr lang="en-US" sz="14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 Cyr" charset="-52"/>
                </a:rPr>
                <a:t>8</a:t>
              </a:r>
              <a:endParaRPr lang="ru-RU" sz="1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460" y="66"/>
              <a:ext cx="144" cy="144"/>
            </a:xfrm>
            <a:prstGeom prst="rect">
              <a:avLst/>
            </a:prstGeom>
            <a:solidFill>
              <a:srgbClr val="C0FEF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>
              <a:off x="362" y="77"/>
              <a:ext cx="475" cy="290"/>
            </a:xfrm>
            <a:custGeom>
              <a:avLst/>
              <a:gdLst/>
              <a:ahLst/>
              <a:cxnLst>
                <a:cxn ang="0">
                  <a:pos x="83" y="134"/>
                </a:cxn>
                <a:cxn ang="0">
                  <a:pos x="83" y="157"/>
                </a:cxn>
                <a:cxn ang="0">
                  <a:pos x="240" y="156"/>
                </a:cxn>
                <a:cxn ang="0">
                  <a:pos x="335" y="0"/>
                </a:cxn>
                <a:cxn ang="0">
                  <a:pos x="431" y="0"/>
                </a:cxn>
                <a:cxn ang="0">
                  <a:pos x="474" y="0"/>
                </a:cxn>
                <a:cxn ang="0">
                  <a:pos x="474" y="131"/>
                </a:cxn>
                <a:cxn ang="0">
                  <a:pos x="339" y="130"/>
                </a:cxn>
                <a:cxn ang="0">
                  <a:pos x="240" y="272"/>
                </a:cxn>
                <a:cxn ang="0">
                  <a:pos x="84" y="272"/>
                </a:cxn>
                <a:cxn ang="0">
                  <a:pos x="84" y="289"/>
                </a:cxn>
                <a:cxn ang="0">
                  <a:pos x="0" y="211"/>
                </a:cxn>
                <a:cxn ang="0">
                  <a:pos x="83" y="134"/>
                </a:cxn>
              </a:cxnLst>
              <a:rect l="0" t="0" r="r" b="b"/>
              <a:pathLst>
                <a:path w="475" h="290">
                  <a:moveTo>
                    <a:pt x="83" y="134"/>
                  </a:moveTo>
                  <a:lnTo>
                    <a:pt x="83" y="157"/>
                  </a:lnTo>
                  <a:lnTo>
                    <a:pt x="240" y="156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31"/>
                  </a:lnTo>
                  <a:lnTo>
                    <a:pt x="339" y="130"/>
                  </a:lnTo>
                  <a:lnTo>
                    <a:pt x="240" y="272"/>
                  </a:lnTo>
                  <a:lnTo>
                    <a:pt x="84" y="272"/>
                  </a:lnTo>
                  <a:lnTo>
                    <a:pt x="84" y="289"/>
                  </a:lnTo>
                  <a:lnTo>
                    <a:pt x="0" y="211"/>
                  </a:lnTo>
                  <a:lnTo>
                    <a:pt x="83" y="13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/>
          </p:nvSpPr>
          <p:spPr bwMode="auto">
            <a:xfrm>
              <a:off x="463" y="233"/>
              <a:ext cx="374" cy="274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0" y="144"/>
                </a:cxn>
                <a:cxn ang="0">
                  <a:pos x="141" y="144"/>
                </a:cxn>
                <a:cxn ang="0">
                  <a:pos x="244" y="2"/>
                </a:cxn>
                <a:cxn ang="0">
                  <a:pos x="340" y="2"/>
                </a:cxn>
                <a:cxn ang="0">
                  <a:pos x="373" y="0"/>
                </a:cxn>
                <a:cxn ang="0">
                  <a:pos x="373" y="122"/>
                </a:cxn>
                <a:cxn ang="0">
                  <a:pos x="249" y="121"/>
                </a:cxn>
                <a:cxn ang="0">
                  <a:pos x="139" y="273"/>
                </a:cxn>
                <a:cxn ang="0">
                  <a:pos x="21" y="273"/>
                </a:cxn>
                <a:cxn ang="0">
                  <a:pos x="0" y="273"/>
                </a:cxn>
                <a:cxn ang="0">
                  <a:pos x="0" y="213"/>
                </a:cxn>
                <a:cxn ang="0">
                  <a:pos x="0" y="144"/>
                </a:cxn>
              </a:cxnLst>
              <a:rect l="0" t="0" r="r" b="b"/>
              <a:pathLst>
                <a:path w="374" h="274">
                  <a:moveTo>
                    <a:pt x="0" y="144"/>
                  </a:moveTo>
                  <a:lnTo>
                    <a:pt x="20" y="144"/>
                  </a:lnTo>
                  <a:lnTo>
                    <a:pt x="141" y="144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22"/>
                  </a:lnTo>
                  <a:lnTo>
                    <a:pt x="249" y="121"/>
                  </a:lnTo>
                  <a:lnTo>
                    <a:pt x="139" y="273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13"/>
                  </a:lnTo>
                  <a:lnTo>
                    <a:pt x="0" y="144"/>
                  </a:lnTo>
                </a:path>
              </a:pathLst>
            </a:custGeom>
            <a:solidFill>
              <a:srgbClr val="C0FEF9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86" name="Rectangle 18"/>
            <p:cNvSpPr>
              <a:spLocks noChangeArrowheads="1"/>
            </p:cNvSpPr>
            <p:nvPr/>
          </p:nvSpPr>
          <p:spPr bwMode="auto">
            <a:xfrm>
              <a:off x="817" y="123"/>
              <a:ext cx="422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n-US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ru-RU" sz="18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Институт Проблем Информатики Российской Академии Наук</a:t>
              </a:r>
              <a:endParaRPr lang="ru-RU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 Cyr" charset="-52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Рисовая бумага">
  <a:themeElements>
    <a:clrScheme name="Рисовая бумага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Рисовая бумаг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исовая бумага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исовая бумага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исовая бумага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Office-2000\Templates\Presentation Designs\Рисовая бумага.pot</Template>
  <TotalTime>123</TotalTime>
  <Words>224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Times New Roman</vt:lpstr>
      <vt:lpstr>Wingdings</vt:lpstr>
      <vt:lpstr>Arial</vt:lpstr>
      <vt:lpstr>Times New Roman Cyr</vt:lpstr>
      <vt:lpstr>Рисовая бумага</vt:lpstr>
      <vt:lpstr>Точечный рисунок</vt:lpstr>
      <vt:lpstr>Квазисамосинхронный вычислитель:  практическая реализация</vt:lpstr>
      <vt:lpstr>Самосинхронные схемы</vt:lpstr>
      <vt:lpstr>Структурная схема вычислителя</vt:lpstr>
      <vt:lpstr>Структурная схема вычислителя </vt:lpstr>
      <vt:lpstr>Стадия конвейера</vt:lpstr>
      <vt:lpstr>Взаимодействие между стадиями </vt:lpstr>
      <vt:lpstr>Схемотехнический базис реализации</vt:lpstr>
      <vt:lpstr>Этапы разработки вычислителя</vt:lpstr>
      <vt:lpstr>Топологическая реализация</vt:lpstr>
      <vt:lpstr>Электрическое моделирование</vt:lpstr>
    </vt:vector>
  </TitlesOfParts>
  <Company>NewArch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Квазисамосинхронный вычислитель:  практическая реализация</dc:title>
  <dc:creator>Gig</dc:creator>
  <cp:lastModifiedBy>Степченков Дмитрий Юрьевич</cp:lastModifiedBy>
  <cp:revision>4</cp:revision>
  <cp:lastPrinted>1601-01-01T00:00:00Z</cp:lastPrinted>
  <dcterms:created xsi:type="dcterms:W3CDTF">2008-09-25T18:31:54Z</dcterms:created>
  <dcterms:modified xsi:type="dcterms:W3CDTF">2015-11-11T11:47:37Z</dcterms:modified>
</cp:coreProperties>
</file>