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7" r:id="rId1"/>
  </p:sldMasterIdLst>
  <p:notesMasterIdLst>
    <p:notesMasterId r:id="rId16"/>
  </p:notesMasterIdLst>
  <p:sldIdLst>
    <p:sldId id="267" r:id="rId2"/>
    <p:sldId id="258" r:id="rId3"/>
    <p:sldId id="283" r:id="rId4"/>
    <p:sldId id="275" r:id="rId5"/>
    <p:sldId id="284" r:id="rId6"/>
    <p:sldId id="300" r:id="rId7"/>
    <p:sldId id="273" r:id="rId8"/>
    <p:sldId id="299" r:id="rId9"/>
    <p:sldId id="298" r:id="rId10"/>
    <p:sldId id="294" r:id="rId11"/>
    <p:sldId id="260" r:id="rId12"/>
    <p:sldId id="291" r:id="rId13"/>
    <p:sldId id="274" r:id="rId14"/>
    <p:sldId id="272" r:id="rId15"/>
  </p:sldIdLst>
  <p:sldSz cx="9144000" cy="6858000" type="screen4x3"/>
  <p:notesSz cx="6856413" cy="97504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99"/>
    <a:srgbClr val="0033CC"/>
    <a:srgbClr val="009900"/>
    <a:srgbClr val="33CC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9018" autoAdjust="0"/>
  </p:normalViewPr>
  <p:slideViewPr>
    <p:cSldViewPr>
      <p:cViewPr varScale="1">
        <p:scale>
          <a:sx n="108" d="100"/>
          <a:sy n="108" d="100"/>
        </p:scale>
        <p:origin x="-17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139" y="-91"/>
      </p:cViewPr>
      <p:guideLst>
        <p:guide orient="horz" pos="3071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31838"/>
            <a:ext cx="4875213" cy="36560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30738"/>
            <a:ext cx="5027613" cy="438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Klicken Sie, um die Textformatierung des Masters zu bearbeiten.</a:t>
            </a:r>
          </a:p>
          <a:p>
            <a:pPr lvl="1"/>
            <a:r>
              <a:rPr lang="en-GB" noProof="0" smtClean="0"/>
              <a:t>Zweite Ebene</a:t>
            </a:r>
          </a:p>
          <a:p>
            <a:pPr lvl="2"/>
            <a:r>
              <a:rPr lang="en-GB" noProof="0" smtClean="0"/>
              <a:t>Dritte Ebene</a:t>
            </a:r>
          </a:p>
          <a:p>
            <a:pPr lvl="3"/>
            <a:r>
              <a:rPr lang="en-GB" noProof="0" smtClean="0"/>
              <a:t>Vierte Ebene</a:t>
            </a:r>
          </a:p>
          <a:p>
            <a:pPr lvl="4"/>
            <a:r>
              <a:rPr lang="en-GB" noProof="0" smtClean="0"/>
              <a:t>Fünfte Ebene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630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630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96CDCE81-9C2C-440A-B7BF-E331A333DD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31838"/>
            <a:ext cx="4872037" cy="3656012"/>
          </a:xfrm>
          <a:ln/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A29FB7-AF33-4D26-89F2-234D07BD1654}" type="slidenum">
              <a:rPr lang="en-GB" smtClean="0"/>
              <a:pPr>
                <a:defRPr/>
              </a:pPr>
              <a:t>2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31838"/>
            <a:ext cx="4872037" cy="3656012"/>
          </a:xfrm>
          <a:ln/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3C393C-DBA6-426E-8E6F-B50AE119E611}" type="slidenum">
              <a:rPr lang="en-GB" smtClean="0"/>
              <a:pPr>
                <a:defRPr/>
              </a:pPr>
              <a:t>3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84613" y="92630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F8A90B36-03C9-4D77-813A-89D284E03BB0}" type="slidenum">
              <a:rPr lang="en-GB" sz="1200"/>
              <a:pPr algn="r" eaLnBrk="0" hangingPunct="0"/>
              <a:t>7</a:t>
            </a:fld>
            <a:endParaRPr lang="en-GB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31838"/>
            <a:ext cx="4872037" cy="3656012"/>
          </a:xfrm>
          <a:solidFill>
            <a:srgbClr val="FFFFFF"/>
          </a:solidFill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572C24-7281-4628-825A-F2FF566FA68F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59605B-9C10-42AF-9039-AFC9458E64E8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1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3514F-73CD-41A8-B94D-4181FD993481}" type="datetimeFigureOut">
              <a:rPr lang="en-US"/>
              <a:pPr>
                <a:defRPr/>
              </a:pPr>
              <a:t>11/11/2015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D32C2-7A1C-4613-AE4C-B3EC70F4B8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DFB84-F1AE-4F9D-845E-7E358E776E32}" type="datetimeFigureOut">
              <a:rPr lang="en-US"/>
              <a:pPr>
                <a:defRPr/>
              </a:pPr>
              <a:t>11/11/2015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2166D-3F3D-4630-9E5E-B0EE3B2E6D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60BDB-3B8A-410D-BDA9-E21B2B438366}" type="datetimeFigureOut">
              <a:rPr lang="en-US"/>
              <a:pPr>
                <a:defRPr/>
              </a:pPr>
              <a:t>11/11/2015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FB78D-A4DC-4153-84A5-F2E149435A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ru-RU"/>
              <a:t>ИПИ РАН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ru-RU"/>
              <a:t>МЭС-2014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39565-5DCB-4585-AE63-A218566AB8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7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50156-D980-45FD-8646-7B99A7D6EB1E}" type="datetimeFigureOut">
              <a:rPr lang="en-US"/>
              <a:pPr>
                <a:defRPr/>
              </a:pPr>
              <a:t>11/11/2015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04BE2-2763-4BB7-B69F-E86B32426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C3FB7-0A10-4E7D-A910-0BCEEC413568}" type="datetimeFigureOut">
              <a:rPr lang="en-US"/>
              <a:pPr>
                <a:defRPr/>
              </a:pPr>
              <a:t>11/11/2015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B8328-4A35-4E4B-9FAF-28D51273AD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1535113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1" y="2362201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362201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D5B60-B1E9-429A-A014-733CDB579BD4}" type="datetimeFigureOut">
              <a:rPr lang="en-US"/>
              <a:pPr>
                <a:defRPr/>
              </a:pPr>
              <a:t>11/11/2015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1B80F-8788-4B7D-8BC4-41D740BD2E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0B591-A612-481B-ADBC-E307013DE809}" type="datetimeFigureOut">
              <a:rPr lang="en-US"/>
              <a:pPr>
                <a:defRPr/>
              </a:pPr>
              <a:t>11/11/2015</a:t>
            </a:fld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4E4A2-5039-4B34-83E0-C26607AE92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7F3C1-964D-4352-A5EB-7E7A1817194A}" type="datetimeFigureOut">
              <a:rPr lang="en-US"/>
              <a:pPr>
                <a:defRPr/>
              </a:pPr>
              <a:t>11/11/2015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B55BF-8D71-47E0-99F7-C58F0A643D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1" y="1524001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2233A-9A7C-49F2-8C29-2047F4A7B2B1}" type="datetimeFigureOut">
              <a:rPr lang="en-US"/>
              <a:pPr>
                <a:defRPr/>
              </a:pPr>
              <a:t>11/11/2015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F9065-B213-406F-B909-E4BFC001D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3F9C7-2F6B-49B6-A691-5944C0E0AB3E}" type="datetimeFigureOut">
              <a:rPr lang="en-US"/>
              <a:pPr>
                <a:defRPr/>
              </a:pPr>
              <a:t>11/11/2015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9659D-57A6-4895-BF49-FADCAC8E24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A1284039-FB08-4C7F-B9F8-01BE5F0F3C2B}" type="datetimeFigureOut">
              <a:rPr lang="en-US"/>
              <a:pPr>
                <a:defRPr/>
              </a:pPr>
              <a:t>11/11/2015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1B72DA12-F5DC-4AC5-80E8-6548C5AC60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31" r:id="rId1"/>
    <p:sldLayoutId id="2147483833" r:id="rId2"/>
    <p:sldLayoutId id="2147483834" r:id="rId3"/>
    <p:sldLayoutId id="2147483835" r:id="rId4"/>
    <p:sldLayoutId id="2147483836" r:id="rId5"/>
    <p:sldLayoutId id="2147483832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42910" y="1357298"/>
            <a:ext cx="7772400" cy="181770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FFC000"/>
                </a:solidFill>
              </a:rPr>
              <a:t>Самосинхронное устройство умножения-сложения </a:t>
            </a:r>
            <a:br>
              <a:rPr lang="ru-RU" sz="3600" dirty="0" smtClean="0">
                <a:solidFill>
                  <a:srgbClr val="FFC000"/>
                </a:solidFill>
              </a:rPr>
            </a:br>
            <a:r>
              <a:rPr lang="ru-RU" sz="3600" dirty="0" smtClean="0">
                <a:solidFill>
                  <a:srgbClr val="FFC000"/>
                </a:solidFill>
              </a:rPr>
              <a:t>гигафлопсного класса: методологические аспекты</a:t>
            </a:r>
            <a:endParaRPr lang="en-GB" sz="3600" dirty="0" smtClean="0">
              <a:solidFill>
                <a:srgbClr val="FFC000"/>
              </a:solidFill>
            </a:endParaRPr>
          </a:p>
        </p:txBody>
      </p:sp>
      <p:sp>
        <p:nvSpPr>
          <p:cNvPr id="1229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357563"/>
            <a:ext cx="8207375" cy="1295400"/>
          </a:xfrm>
        </p:spPr>
        <p:txBody>
          <a:bodyPr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000" dirty="0" smtClean="0"/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ru-RU" sz="3000" dirty="0" smtClean="0">
                <a:latin typeface="+mj-lt"/>
              </a:rPr>
              <a:t>И.А. Соколов, </a:t>
            </a:r>
            <a:r>
              <a:rPr lang="ru-RU" sz="3000" u="sng" dirty="0" smtClean="0">
                <a:latin typeface="+mj-lt"/>
              </a:rPr>
              <a:t>Ю.А. Степченков</a:t>
            </a:r>
            <a:r>
              <a:rPr lang="ru-RU" sz="3000" dirty="0" smtClean="0">
                <a:latin typeface="+mj-lt"/>
              </a:rPr>
              <a:t>, Ю.В. Рождественский, Ю.Г. Дьяченко, 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3000" dirty="0" smtClean="0">
              <a:latin typeface="+mj-lt"/>
            </a:endParaRPr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dirty="0" smtClean="0">
                <a:solidFill>
                  <a:srgbClr val="7030A0"/>
                </a:solidFill>
                <a:latin typeface="+mj-lt"/>
              </a:rPr>
              <a:t/>
            </a:r>
            <a:br>
              <a:rPr lang="ru-RU" sz="2400" dirty="0" smtClean="0">
                <a:solidFill>
                  <a:srgbClr val="7030A0"/>
                </a:solidFill>
                <a:latin typeface="+mj-lt"/>
              </a:rPr>
            </a:br>
            <a:endParaRPr lang="ru-RU" sz="2400" dirty="0" smtClean="0">
              <a:solidFill>
                <a:srgbClr val="7030A0"/>
              </a:solidFill>
              <a:latin typeface="+mj-lt"/>
            </a:endParaRPr>
          </a:p>
        </p:txBody>
      </p:sp>
      <p:grpSp>
        <p:nvGrpSpPr>
          <p:cNvPr id="12292" name="Group 6"/>
          <p:cNvGrpSpPr>
            <a:grpSpLocks/>
          </p:cNvGrpSpPr>
          <p:nvPr/>
        </p:nvGrpSpPr>
        <p:grpSpPr bwMode="auto">
          <a:xfrm>
            <a:off x="250825" y="4678363"/>
            <a:ext cx="1223963" cy="1296987"/>
            <a:chOff x="12" y="12"/>
            <a:chExt cx="331" cy="330"/>
          </a:xfrm>
        </p:grpSpPr>
        <p:sp>
          <p:nvSpPr>
            <p:cNvPr id="12295" name="Freeform 7"/>
            <p:cNvSpPr>
              <a:spLocks/>
            </p:cNvSpPr>
            <p:nvPr/>
          </p:nvSpPr>
          <p:spPr bwMode="auto">
            <a:xfrm>
              <a:off x="12" y="42"/>
              <a:ext cx="331" cy="199"/>
            </a:xfrm>
            <a:custGeom>
              <a:avLst/>
              <a:gdLst>
                <a:gd name="T0" fmla="*/ 10 w 475"/>
                <a:gd name="T1" fmla="*/ 10 h 313"/>
                <a:gd name="T2" fmla="*/ 10 w 475"/>
                <a:gd name="T3" fmla="*/ 11 h 313"/>
                <a:gd name="T4" fmla="*/ 27 w 475"/>
                <a:gd name="T5" fmla="*/ 11 h 313"/>
                <a:gd name="T6" fmla="*/ 38 w 475"/>
                <a:gd name="T7" fmla="*/ 0 h 313"/>
                <a:gd name="T8" fmla="*/ 49 w 475"/>
                <a:gd name="T9" fmla="*/ 0 h 313"/>
                <a:gd name="T10" fmla="*/ 54 w 475"/>
                <a:gd name="T11" fmla="*/ 0 h 313"/>
                <a:gd name="T12" fmla="*/ 54 w 475"/>
                <a:gd name="T13" fmla="*/ 10 h 313"/>
                <a:gd name="T14" fmla="*/ 38 w 475"/>
                <a:gd name="T15" fmla="*/ 10 h 313"/>
                <a:gd name="T16" fmla="*/ 27 w 475"/>
                <a:gd name="T17" fmla="*/ 20 h 313"/>
                <a:gd name="T18" fmla="*/ 10 w 475"/>
                <a:gd name="T19" fmla="*/ 20 h 313"/>
                <a:gd name="T20" fmla="*/ 10 w 475"/>
                <a:gd name="T21" fmla="*/ 20 h 313"/>
                <a:gd name="T22" fmla="*/ 0 w 475"/>
                <a:gd name="T23" fmla="*/ 15 h 313"/>
                <a:gd name="T24" fmla="*/ 10 w 475"/>
                <a:gd name="T25" fmla="*/ 10 h 3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75"/>
                <a:gd name="T40" fmla="*/ 0 h 313"/>
                <a:gd name="T41" fmla="*/ 475 w 475"/>
                <a:gd name="T42" fmla="*/ 313 h 31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75" h="313">
                  <a:moveTo>
                    <a:pt x="83" y="145"/>
                  </a:moveTo>
                  <a:lnTo>
                    <a:pt x="83" y="169"/>
                  </a:lnTo>
                  <a:lnTo>
                    <a:pt x="240" y="168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41"/>
                  </a:lnTo>
                  <a:lnTo>
                    <a:pt x="339" y="140"/>
                  </a:lnTo>
                  <a:lnTo>
                    <a:pt x="240" y="294"/>
                  </a:lnTo>
                  <a:lnTo>
                    <a:pt x="84" y="294"/>
                  </a:lnTo>
                  <a:lnTo>
                    <a:pt x="84" y="312"/>
                  </a:lnTo>
                  <a:lnTo>
                    <a:pt x="0" y="228"/>
                  </a:lnTo>
                  <a:lnTo>
                    <a:pt x="83" y="145"/>
                  </a:lnTo>
                </a:path>
              </a:pathLst>
            </a:custGeom>
            <a:solidFill>
              <a:srgbClr val="3366FF"/>
            </a:solidFill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96" name="Rectangle 8"/>
            <p:cNvSpPr>
              <a:spLocks noChangeArrowheads="1"/>
            </p:cNvSpPr>
            <p:nvPr/>
          </p:nvSpPr>
          <p:spPr bwMode="auto">
            <a:xfrm>
              <a:off x="56" y="12"/>
              <a:ext cx="122" cy="122"/>
            </a:xfrm>
            <a:prstGeom prst="rect">
              <a:avLst/>
            </a:prstGeom>
            <a:solidFill>
              <a:srgbClr val="3366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12297" name="Freeform 9"/>
            <p:cNvSpPr>
              <a:spLocks/>
            </p:cNvSpPr>
            <p:nvPr/>
          </p:nvSpPr>
          <p:spPr bwMode="auto">
            <a:xfrm>
              <a:off x="74" y="158"/>
              <a:ext cx="268" cy="184"/>
            </a:xfrm>
            <a:custGeom>
              <a:avLst/>
              <a:gdLst>
                <a:gd name="T0" fmla="*/ 0 w 374"/>
                <a:gd name="T1" fmla="*/ 9 h 297"/>
                <a:gd name="T2" fmla="*/ 3 w 374"/>
                <a:gd name="T3" fmla="*/ 9 h 297"/>
                <a:gd name="T4" fmla="*/ 19 w 374"/>
                <a:gd name="T5" fmla="*/ 9 h 297"/>
                <a:gd name="T6" fmla="*/ 33 w 374"/>
                <a:gd name="T7" fmla="*/ 1 h 297"/>
                <a:gd name="T8" fmla="*/ 46 w 374"/>
                <a:gd name="T9" fmla="*/ 1 h 297"/>
                <a:gd name="T10" fmla="*/ 50 w 374"/>
                <a:gd name="T11" fmla="*/ 0 h 297"/>
                <a:gd name="T12" fmla="*/ 50 w 374"/>
                <a:gd name="T13" fmla="*/ 7 h 297"/>
                <a:gd name="T14" fmla="*/ 34 w 374"/>
                <a:gd name="T15" fmla="*/ 7 h 297"/>
                <a:gd name="T16" fmla="*/ 19 w 374"/>
                <a:gd name="T17" fmla="*/ 17 h 297"/>
                <a:gd name="T18" fmla="*/ 3 w 374"/>
                <a:gd name="T19" fmla="*/ 17 h 297"/>
                <a:gd name="T20" fmla="*/ 0 w 374"/>
                <a:gd name="T21" fmla="*/ 17 h 297"/>
                <a:gd name="T22" fmla="*/ 0 w 374"/>
                <a:gd name="T23" fmla="*/ 13 h 297"/>
                <a:gd name="T24" fmla="*/ 0 w 374"/>
                <a:gd name="T25" fmla="*/ 9 h 29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74"/>
                <a:gd name="T40" fmla="*/ 0 h 297"/>
                <a:gd name="T41" fmla="*/ 374 w 374"/>
                <a:gd name="T42" fmla="*/ 297 h 29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74" h="297">
                  <a:moveTo>
                    <a:pt x="0" y="156"/>
                  </a:moveTo>
                  <a:lnTo>
                    <a:pt x="20" y="156"/>
                  </a:lnTo>
                  <a:lnTo>
                    <a:pt x="141" y="156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32"/>
                  </a:lnTo>
                  <a:lnTo>
                    <a:pt x="249" y="131"/>
                  </a:lnTo>
                  <a:lnTo>
                    <a:pt x="139" y="296"/>
                  </a:lnTo>
                  <a:lnTo>
                    <a:pt x="21" y="296"/>
                  </a:lnTo>
                  <a:lnTo>
                    <a:pt x="0" y="296"/>
                  </a:lnTo>
                  <a:lnTo>
                    <a:pt x="0" y="231"/>
                  </a:lnTo>
                  <a:lnTo>
                    <a:pt x="0" y="156"/>
                  </a:lnTo>
                </a:path>
              </a:pathLst>
            </a:custGeom>
            <a:solidFill>
              <a:srgbClr val="3366FF"/>
            </a:solidFill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" name="Rectangle 7"/>
          <p:cNvSpPr txBox="1">
            <a:spLocks noChangeArrowheads="1"/>
          </p:cNvSpPr>
          <p:nvPr/>
        </p:nvSpPr>
        <p:spPr bwMode="auto">
          <a:xfrm>
            <a:off x="1692275" y="4868863"/>
            <a:ext cx="7200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025" tIns="36512" rIns="73025" bIns="36512"/>
          <a:lstStyle/>
          <a:p>
            <a:pPr algn="ctr" defTabSz="479425" eaLnBrk="0" hangingPunct="0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100000"/>
              <a:defRPr/>
            </a:pPr>
            <a:r>
              <a:rPr lang="ru-RU" dirty="0">
                <a:solidFill>
                  <a:srgbClr val="FFFF00"/>
                </a:solidFill>
                <a:latin typeface="+mj-lt"/>
              </a:rPr>
              <a:t>Учреждение </a:t>
            </a:r>
            <a:r>
              <a:rPr lang="ru-RU" dirty="0">
                <a:solidFill>
                  <a:srgbClr val="FFFF00"/>
                </a:solidFill>
                <a:latin typeface="+mj-lt"/>
              </a:rPr>
              <a:t>Российской академии наук Институт проблем информатики РАН (ИПИ </a:t>
            </a:r>
            <a:r>
              <a:rPr lang="ru-RU" dirty="0">
                <a:solidFill>
                  <a:srgbClr val="FFFF00"/>
                </a:solidFill>
                <a:latin typeface="+mj-lt"/>
              </a:rPr>
              <a:t>РАН)</a:t>
            </a:r>
            <a:endParaRPr lang="ru-RU" b="1" kern="0" dirty="0">
              <a:solidFill>
                <a:srgbClr val="FFFF00"/>
              </a:solidFill>
              <a:latin typeface="+mj-lt"/>
              <a:cs typeface="+mn-cs"/>
            </a:endParaRPr>
          </a:p>
        </p:txBody>
      </p:sp>
      <p:sp>
        <p:nvSpPr>
          <p:cNvPr id="9" name="Rectangle 7"/>
          <p:cNvSpPr txBox="1">
            <a:spLocks noChangeArrowheads="1"/>
          </p:cNvSpPr>
          <p:nvPr/>
        </p:nvSpPr>
        <p:spPr>
          <a:xfrm>
            <a:off x="879475" y="6215063"/>
            <a:ext cx="7940675" cy="642937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ru-RU" sz="8000" dirty="0">
                <a:latin typeface="+mn-lt"/>
                <a:cs typeface="+mn-cs"/>
              </a:rPr>
              <a:t>        </a:t>
            </a:r>
            <a:r>
              <a:rPr lang="ru-RU" sz="9600" dirty="0">
                <a:latin typeface="+mn-lt"/>
                <a:cs typeface="+mn-cs"/>
              </a:rPr>
              <a:t>МЭС-2014</a:t>
            </a:r>
            <a:r>
              <a:rPr lang="ru-RU" sz="9600" dirty="0">
                <a:latin typeface="+mn-lt"/>
                <a:cs typeface="+mn-cs"/>
              </a:rPr>
              <a:t>	</a:t>
            </a:r>
            <a:r>
              <a:rPr lang="ru-RU" sz="9600" dirty="0">
                <a:latin typeface="+mn-lt"/>
                <a:cs typeface="+mn-cs"/>
              </a:rPr>
              <a:t>Москва,  29 сентября – 3 октября </a:t>
            </a:r>
            <a:r>
              <a:rPr lang="ru-RU" sz="9600" dirty="0">
                <a:latin typeface="+mn-lt"/>
                <a:cs typeface="+mn-cs"/>
              </a:rPr>
              <a:t>	</a:t>
            </a:r>
            <a:r>
              <a:rPr lang="ru-RU" sz="8000" dirty="0">
                <a:latin typeface="+mn-lt"/>
                <a:cs typeface="+mn-cs"/>
              </a:rPr>
              <a:t>	</a:t>
            </a:r>
            <a:endParaRPr lang="ru-RU" sz="6400" dirty="0">
              <a:solidFill>
                <a:srgbClr val="7030A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1031"/>
          <p:cNvSpPr>
            <a:spLocks noGrp="1" noChangeArrowheads="1"/>
          </p:cNvSpPr>
          <p:nvPr>
            <p:ph type="title"/>
          </p:nvPr>
        </p:nvSpPr>
        <p:spPr>
          <a:xfrm>
            <a:off x="500034" y="500042"/>
            <a:ext cx="8283575" cy="127157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err="1" smtClean="0">
                <a:solidFill>
                  <a:srgbClr val="FFC000"/>
                </a:solidFill>
              </a:rPr>
              <a:t>СамоСинхронное</a:t>
            </a:r>
            <a:r>
              <a:rPr lang="ru-RU" sz="4400" dirty="0" smtClean="0">
                <a:solidFill>
                  <a:srgbClr val="FFC000"/>
                </a:solidFill>
              </a:rPr>
              <a:t> Избыточное Кодирование (ССИК)</a:t>
            </a:r>
            <a:endParaRPr lang="en-GB" sz="4400" dirty="0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63" y="2500313"/>
          <a:ext cx="8153400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685805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  <a:t>Состояние</a:t>
                      </a:r>
                      <a:endParaRPr lang="ru-RU" sz="2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en-US" sz="240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Ap</a:t>
                      </a:r>
                      <a:endParaRPr lang="ru-RU" sz="2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  <a:t>Am</a:t>
                      </a:r>
                      <a:endParaRPr lang="ru-RU" sz="2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  <a:t>An</a:t>
                      </a:r>
                      <a:endParaRPr lang="ru-RU" sz="2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685805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en-US" sz="2800" dirty="0" smtClean="0">
                          <a:latin typeface="+mj-lt"/>
                        </a:rPr>
                        <a:t>+1</a:t>
                      </a:r>
                      <a:endParaRPr lang="ru-RU" sz="2800" dirty="0">
                        <a:latin typeface="+mj-lt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ru-RU" sz="2800" dirty="0" smtClean="0">
                          <a:latin typeface="+mj-lt"/>
                        </a:rPr>
                        <a:t>1</a:t>
                      </a:r>
                      <a:endParaRPr lang="ru-RU" sz="2800" dirty="0">
                        <a:latin typeface="+mj-lt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ru-RU" sz="2800" dirty="0" smtClean="0">
                          <a:latin typeface="+mj-lt"/>
                        </a:rPr>
                        <a:t>0</a:t>
                      </a:r>
                      <a:endParaRPr lang="ru-RU" sz="2800" dirty="0">
                        <a:latin typeface="+mj-lt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ru-RU" sz="2800" dirty="0" smtClean="0">
                          <a:latin typeface="+mj-lt"/>
                        </a:rPr>
                        <a:t>0</a:t>
                      </a:r>
                      <a:endParaRPr lang="ru-RU" sz="2800" dirty="0">
                        <a:latin typeface="+mj-lt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685805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en-US" sz="2800" dirty="0" smtClean="0">
                          <a:latin typeface="+mj-lt"/>
                        </a:rPr>
                        <a:t>0</a:t>
                      </a:r>
                      <a:endParaRPr lang="ru-RU" sz="2800" dirty="0"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ru-RU" sz="2800" dirty="0" smtClean="0">
                          <a:latin typeface="+mj-lt"/>
                        </a:rPr>
                        <a:t>0</a:t>
                      </a:r>
                      <a:endParaRPr lang="ru-RU" sz="2800" dirty="0"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ru-RU" sz="2800" dirty="0" smtClean="0">
                          <a:latin typeface="+mj-lt"/>
                        </a:rPr>
                        <a:t>1</a:t>
                      </a:r>
                      <a:endParaRPr lang="ru-RU" sz="2800" dirty="0"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ru-RU" sz="2800" dirty="0" smtClean="0">
                          <a:latin typeface="+mj-lt"/>
                        </a:rPr>
                        <a:t>0</a:t>
                      </a:r>
                      <a:endParaRPr lang="ru-RU" sz="2800" dirty="0"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685805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en-US" sz="2800" dirty="0" smtClean="0">
                          <a:latin typeface="+mj-lt"/>
                        </a:rPr>
                        <a:t>−1</a:t>
                      </a:r>
                      <a:endParaRPr lang="ru-RU" sz="2800" dirty="0">
                        <a:latin typeface="+mj-lt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ru-RU" sz="2800" dirty="0" smtClean="0">
                          <a:latin typeface="+mj-lt"/>
                        </a:rPr>
                        <a:t>0</a:t>
                      </a:r>
                      <a:endParaRPr lang="ru-RU" sz="2800" dirty="0">
                        <a:latin typeface="+mj-lt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ru-RU" sz="2800" dirty="0" smtClean="0">
                          <a:latin typeface="+mj-lt"/>
                        </a:rPr>
                        <a:t>0</a:t>
                      </a:r>
                      <a:endParaRPr lang="ru-RU" sz="2800" dirty="0">
                        <a:latin typeface="+mj-lt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ru-RU" sz="2800" dirty="0" smtClean="0">
                          <a:latin typeface="+mj-lt"/>
                        </a:rPr>
                        <a:t>1</a:t>
                      </a:r>
                      <a:endParaRPr lang="ru-RU" sz="2800" dirty="0">
                        <a:latin typeface="+mj-lt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685805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ru-RU" sz="2800" dirty="0" smtClean="0">
                          <a:latin typeface="+mj-lt"/>
                        </a:rPr>
                        <a:t>спейсер</a:t>
                      </a:r>
                      <a:endParaRPr lang="ru-RU" sz="2800" dirty="0"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ru-RU" sz="2800" dirty="0" smtClean="0">
                          <a:latin typeface="+mj-lt"/>
                        </a:rPr>
                        <a:t>0</a:t>
                      </a:r>
                      <a:endParaRPr lang="ru-RU" sz="2800" dirty="0"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ru-RU" sz="2800" dirty="0" smtClean="0">
                          <a:latin typeface="+mj-lt"/>
                        </a:rPr>
                        <a:t>0</a:t>
                      </a:r>
                      <a:endParaRPr lang="ru-RU" sz="2800" dirty="0"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ru-RU" sz="2800" dirty="0" smtClean="0">
                          <a:latin typeface="+mj-lt"/>
                        </a:rPr>
                        <a:t>0</a:t>
                      </a:r>
                      <a:endParaRPr lang="ru-RU" sz="2800" dirty="0"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285750" y="6215063"/>
            <a:ext cx="8429625" cy="785812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endParaRPr lang="ru-RU" sz="5600" dirty="0">
              <a:latin typeface="+mn-lt"/>
              <a:cs typeface="+mn-cs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ru-RU" sz="8000" dirty="0">
                <a:latin typeface="+mn-lt"/>
                <a:cs typeface="+mn-cs"/>
              </a:rPr>
              <a:t>ИПИ РАН                       	 	МЭС-2014			</a:t>
            </a:r>
            <a:r>
              <a:rPr lang="ru-RU" sz="8000" dirty="0">
                <a:latin typeface="+mn-lt"/>
                <a:cs typeface="+mn-cs"/>
              </a:rPr>
              <a:t>10</a:t>
            </a:r>
            <a:r>
              <a:rPr lang="ru-RU" sz="6400" dirty="0">
                <a:solidFill>
                  <a:srgbClr val="7030A0"/>
                </a:solidFill>
                <a:latin typeface="+mn-lt"/>
                <a:cs typeface="+mn-cs"/>
              </a:rPr>
              <a:t/>
            </a:r>
            <a:br>
              <a:rPr lang="ru-RU" sz="6400" dirty="0">
                <a:solidFill>
                  <a:srgbClr val="7030A0"/>
                </a:solidFill>
                <a:latin typeface="+mn-lt"/>
                <a:cs typeface="+mn-cs"/>
              </a:rPr>
            </a:br>
            <a:endParaRPr lang="ru-RU" sz="6400" dirty="0">
              <a:solidFill>
                <a:srgbClr val="7030A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1031"/>
          <p:cNvSpPr>
            <a:spLocks noGrp="1" noChangeArrowheads="1"/>
          </p:cNvSpPr>
          <p:nvPr>
            <p:ph type="title"/>
          </p:nvPr>
        </p:nvSpPr>
        <p:spPr>
          <a:xfrm>
            <a:off x="609602" y="228600"/>
            <a:ext cx="8283575" cy="5715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FFC000"/>
                </a:solidFill>
              </a:rPr>
              <a:t>ССИК дерево Уоллеса</a:t>
            </a:r>
            <a:endParaRPr lang="en-GB" sz="4400" dirty="0" smtClean="0"/>
          </a:p>
        </p:txBody>
      </p:sp>
      <p:sp>
        <p:nvSpPr>
          <p:cNvPr id="5" name="Содержимое 3"/>
          <p:cNvSpPr txBox="1">
            <a:spLocks/>
          </p:cNvSpPr>
          <p:nvPr/>
        </p:nvSpPr>
        <p:spPr>
          <a:xfrm>
            <a:off x="428625" y="5214938"/>
            <a:ext cx="8229600" cy="13081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548640" indent="-411480"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ru-RU" sz="2800" dirty="0">
                <a:solidFill>
                  <a:srgbClr val="FFFF00"/>
                </a:solidFill>
                <a:latin typeface="+mj-lt"/>
                <a:cs typeface="+mn-cs"/>
              </a:rPr>
              <a:t>Частичные произведения – парафазные, </a:t>
            </a:r>
            <a:br>
              <a:rPr lang="ru-RU" sz="2800" dirty="0">
                <a:solidFill>
                  <a:srgbClr val="FFFF00"/>
                </a:solidFill>
                <a:latin typeface="+mj-lt"/>
                <a:cs typeface="+mn-cs"/>
              </a:rPr>
            </a:br>
            <a:r>
              <a:rPr lang="ru-RU" sz="2800" dirty="0">
                <a:solidFill>
                  <a:srgbClr val="FFFF00"/>
                </a:solidFill>
                <a:latin typeface="+mj-lt"/>
                <a:cs typeface="+mn-cs"/>
              </a:rPr>
              <a:t>остальные сигналы – </a:t>
            </a:r>
            <a:r>
              <a:rPr lang="ru-RU" sz="2800" dirty="0" err="1">
                <a:solidFill>
                  <a:srgbClr val="FFFF00"/>
                </a:solidFill>
                <a:latin typeface="+mj-lt"/>
                <a:cs typeface="+mn-cs"/>
              </a:rPr>
              <a:t>ССИК-типа</a:t>
            </a:r>
            <a:r>
              <a:rPr lang="ru-RU" sz="2800" dirty="0">
                <a:solidFill>
                  <a:srgbClr val="FFFF00"/>
                </a:solidFill>
                <a:latin typeface="+mj-lt"/>
                <a:cs typeface="+mn-cs"/>
              </a:rPr>
              <a:t>. </a:t>
            </a:r>
            <a:r>
              <a:rPr lang="en-US" sz="2800" dirty="0">
                <a:solidFill>
                  <a:srgbClr val="FFFF00"/>
                </a:solidFill>
                <a:latin typeface="+mj-lt"/>
                <a:cs typeface="+mn-cs"/>
              </a:rPr>
              <a:t/>
            </a:r>
            <a:br>
              <a:rPr lang="en-US" sz="2800" dirty="0">
                <a:solidFill>
                  <a:srgbClr val="FFFF00"/>
                </a:solidFill>
                <a:latin typeface="+mj-lt"/>
                <a:cs typeface="+mn-cs"/>
              </a:rPr>
            </a:br>
            <a:r>
              <a:rPr lang="ru-RU" sz="2800" dirty="0">
                <a:solidFill>
                  <a:srgbClr val="FFFF00"/>
                </a:solidFill>
                <a:latin typeface="+mj-lt"/>
                <a:cs typeface="+mn-cs"/>
              </a:rPr>
              <a:t>С</a:t>
            </a:r>
            <a:r>
              <a:rPr lang="en-US" sz="2800" dirty="0">
                <a:solidFill>
                  <a:srgbClr val="FFFF00"/>
                </a:solidFill>
                <a:latin typeface="+mj-lt"/>
                <a:cs typeface="+mn-cs"/>
              </a:rPr>
              <a:t>S</a:t>
            </a:r>
            <a:r>
              <a:rPr lang="ru-RU" sz="2800" dirty="0">
                <a:solidFill>
                  <a:srgbClr val="FFFF00"/>
                </a:solidFill>
                <a:latin typeface="+mj-lt"/>
                <a:cs typeface="+mn-cs"/>
              </a:rPr>
              <a:t> – корректирующее парафазное слагаемое</a:t>
            </a:r>
          </a:p>
        </p:txBody>
      </p:sp>
      <p:pic>
        <p:nvPicPr>
          <p:cNvPr id="22532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28688" y="1071563"/>
            <a:ext cx="7339012" cy="414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7"/>
          <p:cNvSpPr txBox="1">
            <a:spLocks noChangeArrowheads="1"/>
          </p:cNvSpPr>
          <p:nvPr/>
        </p:nvSpPr>
        <p:spPr>
          <a:xfrm>
            <a:off x="285750" y="6215063"/>
            <a:ext cx="8429625" cy="785812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endParaRPr lang="ru-RU" sz="5600" dirty="0">
              <a:latin typeface="+mn-lt"/>
              <a:cs typeface="+mn-cs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ru-RU" sz="8000" dirty="0">
                <a:latin typeface="+mn-lt"/>
                <a:cs typeface="+mn-cs"/>
              </a:rPr>
              <a:t>ИПИ РАН                       	 	МЭС-2014			</a:t>
            </a:r>
            <a:r>
              <a:rPr lang="ru-RU" sz="8000" dirty="0">
                <a:latin typeface="+mn-lt"/>
                <a:cs typeface="+mn-cs"/>
              </a:rPr>
              <a:t>11</a:t>
            </a:r>
            <a:r>
              <a:rPr lang="ru-RU" sz="6400" dirty="0">
                <a:solidFill>
                  <a:srgbClr val="7030A0"/>
                </a:solidFill>
                <a:latin typeface="+mn-lt"/>
                <a:cs typeface="+mn-cs"/>
              </a:rPr>
              <a:t/>
            </a:r>
            <a:br>
              <a:rPr lang="ru-RU" sz="6400" dirty="0">
                <a:solidFill>
                  <a:srgbClr val="7030A0"/>
                </a:solidFill>
                <a:latin typeface="+mn-lt"/>
                <a:cs typeface="+mn-cs"/>
              </a:rPr>
            </a:br>
            <a:endParaRPr lang="ru-RU" sz="6400" dirty="0">
              <a:solidFill>
                <a:srgbClr val="7030A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-100771" y="-202973"/>
            <a:ext cx="9252520" cy="93610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200" spc="-200" dirty="0" smtClean="0">
                <a:solidFill>
                  <a:srgbClr val="FFC000"/>
                </a:solidFill>
              </a:rPr>
              <a:t>Особенности конвейеризации СС-УС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7950" y="731838"/>
            <a:ext cx="8928100" cy="5576887"/>
          </a:xfrm>
        </p:spPr>
        <p:txBody>
          <a:bodyPr>
            <a:noAutofit/>
          </a:bodyPr>
          <a:lstStyle/>
          <a:p>
            <a:pPr marL="180000" eaLnBrk="1" hangingPunct="1">
              <a:defRPr/>
            </a:pPr>
            <a:r>
              <a:rPr lang="ru-RU" sz="2600" dirty="0" smtClean="0"/>
              <a:t>При конвейерной реализации </a:t>
            </a:r>
            <a:r>
              <a:rPr lang="en-US" sz="2600" dirty="0" smtClean="0"/>
              <a:t>   t</a:t>
            </a:r>
            <a:r>
              <a:rPr lang="ru-RU" sz="2600" baseline="-25000" dirty="0" err="1" smtClean="0"/>
              <a:t>умн.к</a:t>
            </a:r>
            <a:r>
              <a:rPr lang="ru-RU" sz="2600" dirty="0" smtClean="0"/>
              <a:t> </a:t>
            </a:r>
            <a:r>
              <a:rPr lang="en-US" sz="2600" dirty="0" smtClean="0"/>
              <a:t> </a:t>
            </a:r>
            <a:r>
              <a:rPr lang="ru-RU" sz="2600" dirty="0" smtClean="0"/>
              <a:t>можно оценить:</a:t>
            </a:r>
          </a:p>
          <a:p>
            <a:pPr marL="180000" algn="ctr" eaLnBrk="1" hangingPunct="1">
              <a:spcBef>
                <a:spcPts val="600"/>
              </a:spcBef>
              <a:spcAft>
                <a:spcPts val="600"/>
              </a:spcAft>
              <a:buFont typeface="Wingdings 2" pitchFamily="18" charset="2"/>
              <a:buNone/>
              <a:defRPr/>
            </a:pPr>
            <a:r>
              <a:rPr lang="ru-RU" sz="2600" dirty="0" smtClean="0"/>
              <a:t>                                       </a:t>
            </a:r>
            <a:r>
              <a:rPr lang="en-US" sz="2600" dirty="0" smtClean="0"/>
              <a:t>t</a:t>
            </a:r>
            <a:r>
              <a:rPr lang="ru-RU" sz="2600" baseline="-25000" dirty="0" err="1" smtClean="0"/>
              <a:t>умн.к</a:t>
            </a:r>
            <a:r>
              <a:rPr lang="ru-RU" sz="2600" dirty="0" smtClean="0"/>
              <a:t> = </a:t>
            </a:r>
            <a:r>
              <a:rPr lang="en-US" sz="2600" dirty="0" smtClean="0"/>
              <a:t>t</a:t>
            </a:r>
            <a:r>
              <a:rPr lang="ru-RU" sz="2600" baseline="-25000" dirty="0" err="1" smtClean="0"/>
              <a:t>конв.н</a:t>
            </a:r>
            <a:r>
              <a:rPr lang="ru-RU" sz="2600" baseline="-25000" dirty="0" smtClean="0"/>
              <a:t>.</a:t>
            </a:r>
            <a:r>
              <a:rPr lang="ru-RU" sz="2600" dirty="0" smtClean="0"/>
              <a:t> + </a:t>
            </a:r>
            <a:r>
              <a:rPr lang="en-US" sz="2600" dirty="0" smtClean="0"/>
              <a:t>t</a:t>
            </a:r>
            <a:r>
              <a:rPr lang="ru-RU" sz="2600" baseline="-25000" dirty="0" err="1" smtClean="0"/>
              <a:t>умн</a:t>
            </a:r>
            <a:r>
              <a:rPr lang="ru-RU" sz="2600" baseline="-25000" dirty="0" smtClean="0"/>
              <a:t>.</a:t>
            </a:r>
            <a:r>
              <a:rPr lang="ru-RU" sz="2600" dirty="0" smtClean="0"/>
              <a:t>/</a:t>
            </a:r>
            <a:r>
              <a:rPr lang="en-US" sz="2600" dirty="0" smtClean="0"/>
              <a:t>n</a:t>
            </a:r>
            <a:r>
              <a:rPr lang="ru-RU" sz="2600" dirty="0" smtClean="0"/>
              <a:t>			</a:t>
            </a:r>
          </a:p>
          <a:p>
            <a:pPr marL="180000" eaLnBrk="1" hangingPunct="1">
              <a:defRPr/>
            </a:pPr>
            <a:r>
              <a:rPr lang="ru-RU" sz="2600" dirty="0" smtClean="0"/>
              <a:t>В синхронных схемах каждом этапе конвейера, удавалось реализовать условие:</a:t>
            </a:r>
          </a:p>
          <a:p>
            <a:pPr marL="180000" algn="ctr" eaLnBrk="1" hangingPunct="1">
              <a:spcBef>
                <a:spcPts val="600"/>
              </a:spcBef>
              <a:spcAft>
                <a:spcPts val="600"/>
              </a:spcAft>
              <a:buFont typeface="Wingdings 2" pitchFamily="18" charset="2"/>
              <a:buNone/>
              <a:defRPr/>
            </a:pPr>
            <a:r>
              <a:rPr lang="ru-RU" sz="2600" dirty="0" smtClean="0"/>
              <a:t>                                           </a:t>
            </a:r>
            <a:r>
              <a:rPr lang="en-US" sz="2600" dirty="0" smtClean="0"/>
              <a:t>t</a:t>
            </a:r>
            <a:r>
              <a:rPr lang="ru-RU" sz="2600" baseline="-25000" dirty="0" err="1" smtClean="0"/>
              <a:t>умн</a:t>
            </a:r>
            <a:r>
              <a:rPr lang="ru-RU" sz="2600" baseline="-25000" dirty="0" smtClean="0"/>
              <a:t>.</a:t>
            </a:r>
            <a:r>
              <a:rPr lang="ru-RU" sz="2600" dirty="0" smtClean="0"/>
              <a:t> &gt;&gt; </a:t>
            </a:r>
            <a:r>
              <a:rPr lang="en-US" sz="2600" dirty="0" smtClean="0"/>
              <a:t>t</a:t>
            </a:r>
            <a:r>
              <a:rPr lang="ru-RU" sz="2600" baseline="-25000" dirty="0" err="1" smtClean="0"/>
              <a:t>конв.н</a:t>
            </a:r>
            <a:r>
              <a:rPr lang="ru-RU" sz="2600" baseline="-25000" dirty="0" smtClean="0"/>
              <a:t>.</a:t>
            </a:r>
            <a:r>
              <a:rPr lang="ru-RU" sz="2600" dirty="0" smtClean="0"/>
              <a:t> 				</a:t>
            </a:r>
            <a:endParaRPr lang="en-US" sz="2600" dirty="0" smtClean="0"/>
          </a:p>
          <a:p>
            <a:pPr marL="180000" algn="just" eaLnBrk="1" hangingPunct="1">
              <a:spcBef>
                <a:spcPts val="600"/>
              </a:spcBef>
              <a:buFont typeface="Wingdings 2" pitchFamily="18" charset="2"/>
              <a:buNone/>
              <a:defRPr/>
            </a:pPr>
            <a:r>
              <a:rPr lang="ru-RU" sz="2600" dirty="0" smtClean="0"/>
              <a:t>Это позволяло использовать конвейеризацию в умножителе</a:t>
            </a:r>
            <a:r>
              <a:rPr lang="en-US" sz="2600" dirty="0" smtClean="0"/>
              <a:t> </a:t>
            </a:r>
            <a:r>
              <a:rPr lang="ru-RU" sz="2600" dirty="0" smtClean="0"/>
              <a:t>с </a:t>
            </a:r>
            <a:r>
              <a:rPr lang="en-US" sz="2600" dirty="0" smtClean="0"/>
              <a:t>n</a:t>
            </a:r>
            <a:r>
              <a:rPr lang="ru-RU" sz="2600" dirty="0" smtClean="0"/>
              <a:t> = 5÷7 и выше. Однако при этом существенно росли аппаратные затраты и энергопотребление. </a:t>
            </a:r>
          </a:p>
          <a:p>
            <a:pPr marL="180000" eaLnBrk="1" hangingPunct="1">
              <a:defRPr/>
            </a:pPr>
            <a:r>
              <a:rPr lang="ru-RU" sz="2600" spc="-150" dirty="0" smtClean="0"/>
              <a:t>Вследствие наличия индикаторных цепей в </a:t>
            </a:r>
            <a:r>
              <a:rPr lang="en-US" sz="2600" spc="-150" dirty="0" smtClean="0"/>
              <a:t>SIFMA </a:t>
            </a:r>
            <a:r>
              <a:rPr lang="ru-RU" sz="2600" spc="-150" dirty="0" smtClean="0"/>
              <a:t>для них</a:t>
            </a:r>
          </a:p>
          <a:p>
            <a:pPr marL="180000" eaLnBrk="1" hangingPunct="1">
              <a:spcBef>
                <a:spcPts val="600"/>
              </a:spcBef>
              <a:spcAft>
                <a:spcPts val="600"/>
              </a:spcAft>
              <a:buFont typeface="Wingdings 2" pitchFamily="18" charset="2"/>
              <a:buNone/>
              <a:defRPr/>
            </a:pPr>
            <a:r>
              <a:rPr lang="en-US" sz="2600" dirty="0" smtClean="0"/>
              <a:t>                                           t</a:t>
            </a:r>
            <a:r>
              <a:rPr lang="ru-RU" sz="2600" baseline="-25000" dirty="0" err="1" smtClean="0"/>
              <a:t>конв.н</a:t>
            </a:r>
            <a:r>
              <a:rPr lang="ru-RU" sz="2600" baseline="-25000" dirty="0" smtClean="0"/>
              <a:t>.</a:t>
            </a:r>
            <a:r>
              <a:rPr lang="ru-RU" sz="2600" dirty="0" smtClean="0"/>
              <a:t> ~ 0,5 </a:t>
            </a:r>
            <a:r>
              <a:rPr lang="en-US" sz="2600" dirty="0" smtClean="0"/>
              <a:t>t</a:t>
            </a:r>
            <a:r>
              <a:rPr lang="ru-RU" sz="2600" baseline="-25000" dirty="0" err="1" smtClean="0"/>
              <a:t>умн</a:t>
            </a:r>
            <a:r>
              <a:rPr lang="ru-RU" sz="2600" baseline="-25000" dirty="0" smtClean="0"/>
              <a:t>.</a:t>
            </a:r>
            <a:r>
              <a:rPr lang="ru-RU" sz="2600" dirty="0" smtClean="0"/>
              <a:t> 		</a:t>
            </a:r>
          </a:p>
          <a:p>
            <a:pPr eaLnBrk="1" hangingPunct="1">
              <a:defRPr/>
            </a:pPr>
            <a:r>
              <a:rPr lang="ru-RU" sz="2600" dirty="0" smtClean="0"/>
              <a:t>Это снижает эффективность конвейеризации или заставляет от нее отказаться.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sz="2600" dirty="0">
              <a:solidFill>
                <a:srgbClr val="FFC000"/>
              </a:solidFill>
            </a:endParaRPr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285750" y="6215063"/>
            <a:ext cx="8429625" cy="785812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endParaRPr lang="ru-RU" sz="5600" dirty="0">
              <a:latin typeface="+mn-lt"/>
              <a:cs typeface="+mn-cs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ru-RU" sz="8000" dirty="0">
                <a:latin typeface="+mn-lt"/>
                <a:cs typeface="+mn-cs"/>
              </a:rPr>
              <a:t>ИПИ РАН                       	 	МЭС-2014			</a:t>
            </a:r>
            <a:r>
              <a:rPr lang="ru-RU" sz="8000" dirty="0">
                <a:latin typeface="+mn-lt"/>
                <a:cs typeface="+mn-cs"/>
              </a:rPr>
              <a:t>12</a:t>
            </a:r>
            <a:r>
              <a:rPr lang="ru-RU" sz="6400" dirty="0">
                <a:solidFill>
                  <a:srgbClr val="7030A0"/>
                </a:solidFill>
                <a:latin typeface="+mn-lt"/>
                <a:cs typeface="+mn-cs"/>
              </a:rPr>
              <a:t/>
            </a:r>
            <a:br>
              <a:rPr lang="ru-RU" sz="6400" dirty="0">
                <a:solidFill>
                  <a:srgbClr val="7030A0"/>
                </a:solidFill>
                <a:latin typeface="+mn-lt"/>
                <a:cs typeface="+mn-cs"/>
              </a:rPr>
            </a:br>
            <a:endParaRPr lang="ru-RU" sz="6400" dirty="0">
              <a:solidFill>
                <a:srgbClr val="7030A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4056063" y="1371600"/>
            <a:ext cx="3825875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5763" indent="-385763">
              <a:lnSpc>
                <a:spcPct val="87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l"/>
            </a:pPr>
            <a:endParaRPr lang="de-DE">
              <a:latin typeface="Arial" pitchFamily="34" charset="0"/>
            </a:endParaRPr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25404"/>
            <a:ext cx="8001000" cy="5715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FFC000"/>
                </a:solidFill>
              </a:rPr>
              <a:t>Заключение</a:t>
            </a:r>
            <a:endParaRPr lang="en-GB" sz="4400" dirty="0" smtClean="0">
              <a:solidFill>
                <a:srgbClr val="FFC000"/>
              </a:solidFill>
            </a:endParaRPr>
          </a:p>
        </p:txBody>
      </p:sp>
      <p:sp>
        <p:nvSpPr>
          <p:cNvPr id="25604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5487987"/>
          </a:xfrm>
        </p:spPr>
        <p:txBody>
          <a:bodyPr>
            <a:noAutofit/>
          </a:bodyPr>
          <a:lstStyle/>
          <a:p>
            <a:pPr marL="288000" indent="-360000" eaLnBrk="1" hangingPunct="1">
              <a:defRPr/>
            </a:pPr>
            <a:r>
              <a:rPr lang="ru-RU" sz="2400" dirty="0" smtClean="0">
                <a:solidFill>
                  <a:srgbClr val="FFFF00"/>
                </a:solidFill>
              </a:rPr>
              <a:t>В супер-ЭВМ, когда число ядер достигает сотен миллионов, необходимо существенно усиливать аппаратную составляющую средств обеспечения надёжности и достоверности результатов вычислений. Предложенная СС-схемотехника обеспечивает высокую эффективность в решении этой задачи.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400" dirty="0" smtClean="0">
                <a:solidFill>
                  <a:srgbClr val="FFFF00"/>
                </a:solidFill>
              </a:rPr>
              <a:t>Впервые в отечественной и зарубежной практике предпринята попытка разработки  </a:t>
            </a:r>
            <a:r>
              <a:rPr lang="en-US" sz="2400" dirty="0" smtClean="0">
                <a:solidFill>
                  <a:srgbClr val="FFFF00"/>
                </a:solidFill>
              </a:rPr>
              <a:t>SIFMA</a:t>
            </a:r>
            <a:r>
              <a:rPr lang="ru-RU" sz="2400" dirty="0" smtClean="0">
                <a:solidFill>
                  <a:srgbClr val="FFFF00"/>
                </a:solidFill>
              </a:rPr>
              <a:t>-устройства в виде схемы, поведение которой не зависит от задержек элементов и в проводах до точки разветвления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400" dirty="0" smtClean="0">
                <a:solidFill>
                  <a:srgbClr val="FFFF00"/>
                </a:solidFill>
              </a:rPr>
              <a:t> При разработке </a:t>
            </a:r>
            <a:r>
              <a:rPr lang="ru-RU" sz="2400" dirty="0" err="1" smtClean="0">
                <a:solidFill>
                  <a:srgbClr val="FFFF00"/>
                </a:solidFill>
              </a:rPr>
              <a:t>СС-сумматоров</a:t>
            </a:r>
            <a:r>
              <a:rPr lang="ru-RU" sz="2400" dirty="0" smtClean="0">
                <a:solidFill>
                  <a:srgbClr val="FFFF00"/>
                </a:solidFill>
              </a:rPr>
              <a:t> и блоков </a:t>
            </a:r>
            <a:r>
              <a:rPr lang="en-US" sz="2400" dirty="0" smtClean="0">
                <a:solidFill>
                  <a:srgbClr val="FFFF00"/>
                </a:solidFill>
              </a:rPr>
              <a:t>FMA </a:t>
            </a:r>
            <a:r>
              <a:rPr lang="ru-RU" sz="2400" dirty="0" smtClean="0">
                <a:solidFill>
                  <a:srgbClr val="FFFF00"/>
                </a:solidFill>
              </a:rPr>
              <a:t>целесообразно использовать наряду с </a:t>
            </a:r>
            <a:r>
              <a:rPr lang="ru-RU" sz="2400" dirty="0" err="1" smtClean="0">
                <a:solidFill>
                  <a:srgbClr val="FFFF00"/>
                </a:solidFill>
              </a:rPr>
              <a:t>парафазным</a:t>
            </a:r>
            <a:r>
              <a:rPr lang="ru-RU" sz="2400" dirty="0" smtClean="0">
                <a:solidFill>
                  <a:srgbClr val="FFFF00"/>
                </a:solidFill>
              </a:rPr>
              <a:t>, троичный СС-код</a:t>
            </a:r>
            <a:endParaRPr lang="en-US" sz="2400" dirty="0" smtClean="0">
              <a:solidFill>
                <a:srgbClr val="FFFF00"/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400" dirty="0" smtClean="0">
                <a:solidFill>
                  <a:srgbClr val="FFFF00"/>
                </a:solidFill>
              </a:rPr>
              <a:t>Из всего многообразия алгоритмов следует выбирать аппаратно оправданные решения с минимальным числом этапов, требующих индикации завершения операций обработки</a:t>
            </a:r>
            <a:r>
              <a:rPr lang="ru-RU" sz="2400" dirty="0" smtClean="0"/>
              <a:t>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sz="2400" dirty="0" smtClean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285750" y="6215063"/>
            <a:ext cx="8429625" cy="785812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endParaRPr lang="ru-RU" sz="5600" dirty="0">
              <a:latin typeface="+mn-lt"/>
              <a:cs typeface="+mn-cs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ru-RU" sz="8000" dirty="0">
                <a:latin typeface="+mn-lt"/>
                <a:cs typeface="+mn-cs"/>
              </a:rPr>
              <a:t>ИПИ РАН                       	 	МЭС-2014			</a:t>
            </a:r>
            <a:r>
              <a:rPr lang="ru-RU" sz="8000" dirty="0">
                <a:latin typeface="+mn-lt"/>
                <a:cs typeface="+mn-cs"/>
              </a:rPr>
              <a:t>13</a:t>
            </a:r>
            <a:r>
              <a:rPr lang="ru-RU" sz="6400" dirty="0">
                <a:solidFill>
                  <a:srgbClr val="7030A0"/>
                </a:solidFill>
                <a:latin typeface="+mn-lt"/>
                <a:cs typeface="+mn-cs"/>
              </a:rPr>
              <a:t/>
            </a:r>
            <a:br>
              <a:rPr lang="ru-RU" sz="6400" dirty="0">
                <a:solidFill>
                  <a:srgbClr val="7030A0"/>
                </a:solidFill>
                <a:latin typeface="+mn-lt"/>
                <a:cs typeface="+mn-cs"/>
              </a:rPr>
            </a:br>
            <a:endParaRPr lang="ru-RU" sz="6400" dirty="0">
              <a:solidFill>
                <a:srgbClr val="7030A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4056063" y="1371600"/>
            <a:ext cx="3825875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5763" indent="-385763">
              <a:lnSpc>
                <a:spcPct val="87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l"/>
            </a:pPr>
            <a:endParaRPr lang="de-DE">
              <a:latin typeface="Arial" pitchFamily="34" charset="0"/>
            </a:endParaRPr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228601"/>
            <a:ext cx="6858024" cy="57785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FFC000"/>
                </a:solidFill>
              </a:rPr>
              <a:t>Контакты</a:t>
            </a:r>
            <a:endParaRPr lang="en-GB" sz="4400" dirty="0" smtClean="0">
              <a:solidFill>
                <a:srgbClr val="FFC000"/>
              </a:solidFill>
            </a:endParaRPr>
          </a:p>
        </p:txBody>
      </p:sp>
      <p:sp>
        <p:nvSpPr>
          <p:cNvPr id="26628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052513"/>
            <a:ext cx="8820150" cy="5329237"/>
          </a:xfrm>
        </p:spPr>
        <p:txBody>
          <a:bodyPr>
            <a:normAutofit lnSpcReduction="10000"/>
          </a:bodyPr>
          <a:lstStyle/>
          <a:p>
            <a:pPr marL="482600" lvl="1" indent="-482600" eaLnBrk="1" fontAlgn="auto" hangingPunct="1">
              <a:spcAft>
                <a:spcPts val="0"/>
              </a:spcAft>
              <a:buClr>
                <a:schemeClr val="accent1"/>
              </a:buClr>
              <a:buFont typeface="Wingdings 2"/>
              <a:buChar char=""/>
              <a:defRPr/>
            </a:pPr>
            <a:r>
              <a:rPr lang="ru-RU" dirty="0" smtClean="0">
                <a:solidFill>
                  <a:srgbClr val="FFFF00"/>
                </a:solidFill>
                <a:latin typeface="+mj-lt"/>
              </a:rPr>
              <a:t>Директор</a:t>
            </a:r>
            <a:r>
              <a:rPr lang="en-US" dirty="0" smtClean="0">
                <a:solidFill>
                  <a:srgbClr val="FFFF00"/>
                </a:solidFill>
                <a:latin typeface="+mj-lt"/>
              </a:rPr>
              <a:t>: </a:t>
            </a:r>
            <a:r>
              <a:rPr lang="ru-RU" dirty="0" smtClean="0">
                <a:solidFill>
                  <a:srgbClr val="FFFF00"/>
                </a:solidFill>
                <a:latin typeface="+mj-lt"/>
              </a:rPr>
              <a:t>Академик Соколов И. А.</a:t>
            </a:r>
            <a:endParaRPr lang="en-US" dirty="0" smtClean="0">
              <a:solidFill>
                <a:srgbClr val="FFFF00"/>
              </a:solidFill>
              <a:latin typeface="+mj-lt"/>
            </a:endParaRPr>
          </a:p>
          <a:p>
            <a:pPr marL="482600" lvl="1" indent="-482600" eaLnBrk="1" fontAlgn="auto" hangingPunct="1">
              <a:spcAft>
                <a:spcPts val="0"/>
              </a:spcAft>
              <a:buClr>
                <a:schemeClr val="accent1"/>
              </a:buClr>
              <a:buFont typeface="Wingdings 2"/>
              <a:buChar char=""/>
              <a:defRPr/>
            </a:pPr>
            <a:r>
              <a:rPr lang="ru-RU" dirty="0" smtClean="0">
                <a:solidFill>
                  <a:srgbClr val="FFFF00"/>
                </a:solidFill>
                <a:latin typeface="+mj-lt"/>
              </a:rPr>
              <a:t>Адрес</a:t>
            </a:r>
            <a:r>
              <a:rPr lang="en-US" dirty="0" smtClean="0">
                <a:solidFill>
                  <a:srgbClr val="FFFF00"/>
                </a:solidFill>
                <a:latin typeface="+mj-lt"/>
              </a:rPr>
              <a:t>: </a:t>
            </a:r>
            <a:r>
              <a:rPr lang="ru-RU" dirty="0" smtClean="0">
                <a:solidFill>
                  <a:srgbClr val="FFFF00"/>
                </a:solidFill>
                <a:latin typeface="+mj-lt"/>
              </a:rPr>
              <a:t>Федеральное государственное  бюджетное учреждение науки  Институт проблем информатики Российской академии наук (ИПИ РАН), Россия, 119333,  Москва, ул. Вавилова, д. 44, корпус 2</a:t>
            </a:r>
            <a:endParaRPr lang="en-US" dirty="0" smtClean="0">
              <a:solidFill>
                <a:srgbClr val="FFFF00"/>
              </a:solidFill>
              <a:latin typeface="+mj-lt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>
                <a:solidFill>
                  <a:srgbClr val="FFFF00"/>
                </a:solidFill>
                <a:latin typeface="+mj-lt"/>
              </a:rPr>
              <a:t>Телефон</a:t>
            </a:r>
            <a:r>
              <a:rPr lang="en-US" dirty="0" smtClean="0">
                <a:solidFill>
                  <a:srgbClr val="FFFF00"/>
                </a:solidFill>
                <a:latin typeface="+mj-lt"/>
              </a:rPr>
              <a:t>: 7 (495) 137 34 94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FFFF00"/>
                </a:solidFill>
                <a:latin typeface="+mj-lt"/>
              </a:rPr>
              <a:t>Fax: 7 (495) 930 45 05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FFFF00"/>
                </a:solidFill>
                <a:latin typeface="+mj-lt"/>
              </a:rPr>
              <a:t>E-mail: ISokolov@ipiran.ru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 smtClean="0">
              <a:solidFill>
                <a:srgbClr val="FFFF00"/>
              </a:solidFill>
              <a:latin typeface="+mj-lt"/>
            </a:endParaRP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>
                <a:solidFill>
                  <a:srgbClr val="FFFF00"/>
                </a:solidFill>
                <a:latin typeface="+mj-lt"/>
              </a:rPr>
              <a:t>Докладчик</a:t>
            </a:r>
            <a:r>
              <a:rPr lang="en-US" dirty="0" smtClean="0">
                <a:solidFill>
                  <a:srgbClr val="FFFF00"/>
                </a:solidFill>
                <a:latin typeface="+mj-lt"/>
              </a:rPr>
              <a:t>:  </a:t>
            </a:r>
            <a:r>
              <a:rPr lang="ru-RU" dirty="0" smtClean="0">
                <a:solidFill>
                  <a:srgbClr val="FFFF00"/>
                </a:solidFill>
                <a:latin typeface="+mj-lt"/>
              </a:rPr>
              <a:t>Степченков Ю.А., (495)</a:t>
            </a:r>
            <a:r>
              <a:rPr lang="en-US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ru-RU" dirty="0" smtClean="0">
                <a:solidFill>
                  <a:srgbClr val="FFFF00"/>
                </a:solidFill>
                <a:latin typeface="+mj-lt"/>
              </a:rPr>
              <a:t>678-15-10, </a:t>
            </a:r>
            <a:r>
              <a:rPr lang="en-US" dirty="0" smtClean="0">
                <a:solidFill>
                  <a:srgbClr val="FFFF00"/>
                </a:solidFill>
                <a:latin typeface="+mj-lt"/>
              </a:rPr>
              <a:t>					    YStepchenkov</a:t>
            </a:r>
            <a:r>
              <a:rPr lang="en-GB" dirty="0" smtClean="0">
                <a:solidFill>
                  <a:srgbClr val="FFFF00"/>
                </a:solidFill>
                <a:latin typeface="+mj-lt"/>
              </a:rPr>
              <a:t>@</a:t>
            </a:r>
            <a:r>
              <a:rPr lang="en-GB" dirty="0" err="1" smtClean="0">
                <a:solidFill>
                  <a:srgbClr val="FFFF00"/>
                </a:solidFill>
                <a:latin typeface="+mj-lt"/>
              </a:rPr>
              <a:t>ipiran.ru</a:t>
            </a:r>
            <a:endParaRPr lang="en-US" dirty="0" smtClean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285750" y="6215063"/>
            <a:ext cx="8429625" cy="785812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endParaRPr lang="ru-RU" sz="5600" dirty="0">
              <a:latin typeface="+mn-lt"/>
              <a:cs typeface="+mn-cs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ru-RU" sz="8000" dirty="0">
                <a:latin typeface="+mn-lt"/>
                <a:cs typeface="+mn-cs"/>
              </a:rPr>
              <a:t>ИПИ РАН                       	 	МЭС-2014		</a:t>
            </a:r>
            <a:r>
              <a:rPr lang="ru-RU" sz="8000">
                <a:latin typeface="+mn-lt"/>
                <a:cs typeface="+mn-cs"/>
              </a:rPr>
              <a:t>	</a:t>
            </a:r>
            <a:r>
              <a:rPr lang="ru-RU" sz="8000">
                <a:latin typeface="+mn-lt"/>
                <a:cs typeface="+mn-cs"/>
              </a:rPr>
              <a:t>14</a:t>
            </a:r>
            <a:r>
              <a:rPr lang="ru-RU" sz="6400" dirty="0">
                <a:solidFill>
                  <a:srgbClr val="7030A0"/>
                </a:solidFill>
                <a:latin typeface="+mn-lt"/>
                <a:cs typeface="+mn-cs"/>
              </a:rPr>
              <a:t/>
            </a:r>
            <a:br>
              <a:rPr lang="ru-RU" sz="6400" dirty="0">
                <a:solidFill>
                  <a:srgbClr val="7030A0"/>
                </a:solidFill>
                <a:latin typeface="+mn-lt"/>
                <a:cs typeface="+mn-cs"/>
              </a:rPr>
            </a:br>
            <a:endParaRPr lang="ru-RU" sz="6400" dirty="0">
              <a:solidFill>
                <a:srgbClr val="7030A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4056063" y="1371600"/>
            <a:ext cx="3825875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5763" indent="-385763">
              <a:lnSpc>
                <a:spcPct val="87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l"/>
            </a:pPr>
            <a:endParaRPr lang="de-DE">
              <a:latin typeface="Arial" pitchFamily="34" charset="0"/>
            </a:endParaRP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FFC000"/>
                </a:solidFill>
              </a:rPr>
              <a:t>Содержание</a:t>
            </a:r>
            <a:endParaRPr lang="en-GB" sz="4400" dirty="0" smtClean="0">
              <a:solidFill>
                <a:srgbClr val="FFC000"/>
              </a:solidFill>
            </a:endParaRPr>
          </a:p>
        </p:txBody>
      </p:sp>
      <p:sp>
        <p:nvSpPr>
          <p:cNvPr id="13315" name="Rectangle 8"/>
          <p:cNvSpPr>
            <a:spLocks noGrp="1" noChangeArrowheads="1"/>
          </p:cNvSpPr>
          <p:nvPr>
            <p:ph idx="1"/>
          </p:nvPr>
        </p:nvSpPr>
        <p:spPr>
          <a:xfrm>
            <a:off x="642938" y="1928813"/>
            <a:ext cx="8153400" cy="4214812"/>
          </a:xfrm>
        </p:spPr>
        <p:txBody>
          <a:bodyPr>
            <a:normAutofit/>
          </a:bodyPr>
          <a:lstStyle/>
          <a:p>
            <a:pPr marL="548640" indent="-411480" eaLnBrk="1" fontAlgn="auto" hangingPunct="1">
              <a:spcBef>
                <a:spcPct val="40000"/>
              </a:spcBef>
              <a:spcAft>
                <a:spcPct val="1000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>
                <a:solidFill>
                  <a:srgbClr val="FFFF00"/>
                </a:solidFill>
                <a:latin typeface="+mj-lt"/>
              </a:rPr>
              <a:t>Самосинхронное устройство умножения</a:t>
            </a:r>
            <a:r>
              <a:rPr lang="en-US" b="1" dirty="0" smtClean="0">
                <a:solidFill>
                  <a:srgbClr val="FFFF00"/>
                </a:solidFill>
                <a:latin typeface="+mj-lt"/>
              </a:rPr>
              <a:t>-</a:t>
            </a:r>
            <a:r>
              <a:rPr lang="ru-RU" b="1" dirty="0" smtClean="0">
                <a:solidFill>
                  <a:srgbClr val="FFFF00"/>
                </a:solidFill>
                <a:latin typeface="+mj-lt"/>
              </a:rPr>
              <a:t>сложения (УС): подходы к реализации</a:t>
            </a:r>
          </a:p>
          <a:p>
            <a:pPr marL="548640" indent="-411480" eaLnBrk="1" fontAlgn="auto" hangingPunct="1">
              <a:spcBef>
                <a:spcPct val="40000"/>
              </a:spcBef>
              <a:spcAft>
                <a:spcPct val="1000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>
                <a:solidFill>
                  <a:srgbClr val="FFFF00"/>
                </a:solidFill>
                <a:latin typeface="+mj-lt"/>
              </a:rPr>
              <a:t>Умножитель с избыточным кодированием операндов</a:t>
            </a:r>
            <a:endParaRPr lang="en-GB" b="1" dirty="0" smtClean="0">
              <a:solidFill>
                <a:srgbClr val="FFFF00"/>
              </a:solidFill>
              <a:latin typeface="+mj-lt"/>
            </a:endParaRPr>
          </a:p>
          <a:p>
            <a:pPr marL="548640" indent="-411480" eaLnBrk="1" fontAlgn="auto" hangingPunct="1">
              <a:spcBef>
                <a:spcPct val="40000"/>
              </a:spcBef>
              <a:spcAft>
                <a:spcPct val="1000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>
                <a:solidFill>
                  <a:srgbClr val="FFFF00"/>
                </a:solidFill>
                <a:latin typeface="+mj-lt"/>
              </a:rPr>
              <a:t>Особенности конвейеризации УС</a:t>
            </a:r>
          </a:p>
          <a:p>
            <a:pPr marL="548640" indent="-411480" eaLnBrk="1" fontAlgn="auto" hangingPunct="1">
              <a:spcBef>
                <a:spcPct val="40000"/>
              </a:spcBef>
              <a:spcAft>
                <a:spcPct val="1000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>
                <a:solidFill>
                  <a:srgbClr val="FFFF00"/>
                </a:solidFill>
                <a:latin typeface="+mj-lt"/>
              </a:rPr>
              <a:t>Варианты исполнения  УС</a:t>
            </a:r>
          </a:p>
          <a:p>
            <a:pPr marL="548640" indent="-411480" eaLnBrk="1" fontAlgn="auto" hangingPunct="1">
              <a:spcBef>
                <a:spcPct val="4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>
                <a:solidFill>
                  <a:srgbClr val="FFFF00"/>
                </a:solidFill>
                <a:latin typeface="+mj-lt"/>
              </a:rPr>
              <a:t>Заключение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GB" dirty="0" smtClean="0"/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285750" y="6215063"/>
            <a:ext cx="8429625" cy="785812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endParaRPr lang="ru-RU" sz="5600" dirty="0">
              <a:latin typeface="+mn-lt"/>
              <a:cs typeface="+mn-cs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ru-RU" sz="8000" dirty="0">
                <a:latin typeface="+mn-lt"/>
                <a:cs typeface="+mn-cs"/>
              </a:rPr>
              <a:t>ИПИ РАН                       	 	МЭС-2014			2</a:t>
            </a:r>
            <a:r>
              <a:rPr lang="ru-RU" sz="6400" dirty="0">
                <a:solidFill>
                  <a:srgbClr val="7030A0"/>
                </a:solidFill>
                <a:latin typeface="+mn-lt"/>
                <a:cs typeface="+mn-cs"/>
              </a:rPr>
              <a:t/>
            </a:r>
            <a:br>
              <a:rPr lang="ru-RU" sz="6400" dirty="0">
                <a:solidFill>
                  <a:srgbClr val="7030A0"/>
                </a:solidFill>
                <a:latin typeface="+mn-lt"/>
                <a:cs typeface="+mn-cs"/>
              </a:rPr>
            </a:br>
            <a:endParaRPr lang="ru-RU" sz="6400" dirty="0">
              <a:solidFill>
                <a:srgbClr val="7030A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4056063" y="1371600"/>
            <a:ext cx="3825875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5763" indent="-385763">
              <a:lnSpc>
                <a:spcPct val="87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l"/>
            </a:pPr>
            <a:endParaRPr lang="de-DE">
              <a:latin typeface="Arial" pitchFamily="34" charset="0"/>
            </a:endParaRP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FFC000"/>
                </a:solidFill>
              </a:rPr>
              <a:t>Особенности УС</a:t>
            </a:r>
            <a:endParaRPr lang="en-GB" sz="4400" dirty="0" smtClean="0">
              <a:solidFill>
                <a:srgbClr val="FFC000"/>
              </a:solidFill>
            </a:endParaRPr>
          </a:p>
        </p:txBody>
      </p:sp>
      <p:sp>
        <p:nvSpPr>
          <p:cNvPr id="13315" name="Rectangle 8"/>
          <p:cNvSpPr>
            <a:spLocks noGrp="1" noChangeArrowheads="1"/>
          </p:cNvSpPr>
          <p:nvPr>
            <p:ph idx="1"/>
          </p:nvPr>
        </p:nvSpPr>
        <p:spPr>
          <a:xfrm>
            <a:off x="428625" y="1428750"/>
            <a:ext cx="8229600" cy="4708525"/>
          </a:xfrm>
        </p:spPr>
        <p:txBody>
          <a:bodyPr>
            <a:normAutofit fontScale="92500"/>
          </a:bodyPr>
          <a:lstStyle/>
          <a:p>
            <a:pPr marL="548640" indent="-411480" eaLnBrk="1" fontAlgn="auto" hangingPunct="1">
              <a:spcBef>
                <a:spcPct val="40000"/>
              </a:spcBef>
              <a:spcAft>
                <a:spcPct val="1000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3600" b="1" dirty="0" smtClean="0">
                <a:solidFill>
                  <a:srgbClr val="FFFF00"/>
                </a:solidFill>
                <a:latin typeface="+mj-lt"/>
              </a:rPr>
              <a:t>Формат входных операндов соответствует стандарту </a:t>
            </a:r>
            <a:r>
              <a:rPr lang="en-US" sz="3600" b="1" dirty="0" smtClean="0">
                <a:solidFill>
                  <a:srgbClr val="FFFF00"/>
                </a:solidFill>
                <a:latin typeface="+mj-lt"/>
              </a:rPr>
              <a:t>IEEE</a:t>
            </a:r>
            <a:r>
              <a:rPr lang="ru-RU" sz="3600" b="1" dirty="0" smtClean="0">
                <a:solidFill>
                  <a:srgbClr val="FFFF00"/>
                </a:solidFill>
                <a:latin typeface="+mj-lt"/>
              </a:rPr>
              <a:t>754</a:t>
            </a:r>
          </a:p>
          <a:p>
            <a:pPr marL="548640" indent="-411480" eaLnBrk="1" fontAlgn="auto" hangingPunct="1">
              <a:spcBef>
                <a:spcPct val="40000"/>
              </a:spcBef>
              <a:spcAft>
                <a:spcPct val="1000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3600" b="1" dirty="0" smtClean="0">
                <a:solidFill>
                  <a:srgbClr val="FFFF00"/>
                </a:solidFill>
                <a:latin typeface="+mj-lt"/>
              </a:rPr>
              <a:t>Выполняется одна операция двойной точности или сразу две операции одинарной точности</a:t>
            </a:r>
          </a:p>
          <a:p>
            <a:pPr marL="548640" indent="-411480" eaLnBrk="1" fontAlgn="auto" hangingPunct="1">
              <a:spcBef>
                <a:spcPct val="40000"/>
              </a:spcBef>
              <a:spcAft>
                <a:spcPct val="1000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3600" b="1" dirty="0" smtClean="0">
                <a:solidFill>
                  <a:srgbClr val="FFFF00"/>
                </a:solidFill>
                <a:latin typeface="+mj-lt"/>
              </a:rPr>
              <a:t>Результат – сумма и разность третьего операнда и произведения двух операндов</a:t>
            </a:r>
          </a:p>
          <a:p>
            <a:pPr marL="548640" indent="-411480" eaLnBrk="1" fontAlgn="auto" hangingPunct="1">
              <a:spcBef>
                <a:spcPct val="40000"/>
              </a:spcBef>
              <a:spcAft>
                <a:spcPct val="1000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sz="3600" b="1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GB" dirty="0" smtClean="0"/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285750" y="6215063"/>
            <a:ext cx="8429625" cy="785812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endParaRPr lang="ru-RU" sz="5600" dirty="0">
              <a:latin typeface="+mn-lt"/>
              <a:cs typeface="+mn-cs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ru-RU" sz="8000" dirty="0">
                <a:latin typeface="+mn-lt"/>
                <a:cs typeface="+mn-cs"/>
              </a:rPr>
              <a:t>ИПИ РАН                       	 	МЭС-2014			3</a:t>
            </a:r>
            <a:r>
              <a:rPr lang="ru-RU" sz="6400" dirty="0">
                <a:solidFill>
                  <a:srgbClr val="7030A0"/>
                </a:solidFill>
                <a:latin typeface="+mn-lt"/>
                <a:cs typeface="+mn-cs"/>
              </a:rPr>
              <a:t/>
            </a:r>
            <a:br>
              <a:rPr lang="ru-RU" sz="6400" dirty="0">
                <a:solidFill>
                  <a:srgbClr val="7030A0"/>
                </a:solidFill>
                <a:latin typeface="+mn-lt"/>
                <a:cs typeface="+mn-cs"/>
              </a:rPr>
            </a:br>
            <a:endParaRPr lang="ru-RU" sz="6400" dirty="0">
              <a:solidFill>
                <a:srgbClr val="7030A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FFC000"/>
                </a:solidFill>
              </a:rPr>
              <a:t>Варианты УС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142976" y="5643578"/>
            <a:ext cx="3214711" cy="785834"/>
          </a:xfrm>
          <a:prstGeom prst="rect">
            <a:avLst/>
          </a:prstGeom>
        </p:spPr>
        <p:txBody>
          <a:bodyPr anchor="ctr">
            <a:normAutofit fontScale="925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>
                <a:ln w="6350">
                  <a:noFill/>
                </a:ln>
                <a:solidFill>
                  <a:srgbClr val="FFFF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Для А-окружения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857753" y="5643578"/>
            <a:ext cx="3214711" cy="785834"/>
          </a:xfrm>
          <a:prstGeom prst="rect">
            <a:avLst/>
          </a:prstGeom>
        </p:spPr>
        <p:txBody>
          <a:bodyPr anchor="ctr">
            <a:normAutofit fontScale="925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>
                <a:ln w="6350">
                  <a:noFill/>
                </a:ln>
                <a:solidFill>
                  <a:srgbClr val="FFFF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Для С-окружения</a:t>
            </a:r>
          </a:p>
        </p:txBody>
      </p:sp>
      <p:pic>
        <p:nvPicPr>
          <p:cNvPr id="15365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1563" y="1143000"/>
            <a:ext cx="6981825" cy="46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7"/>
          <p:cNvSpPr txBox="1">
            <a:spLocks noChangeArrowheads="1"/>
          </p:cNvSpPr>
          <p:nvPr/>
        </p:nvSpPr>
        <p:spPr>
          <a:xfrm>
            <a:off x="285750" y="6215063"/>
            <a:ext cx="8429625" cy="785812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endParaRPr lang="ru-RU" sz="5600" dirty="0">
              <a:latin typeface="+mn-lt"/>
              <a:cs typeface="+mn-cs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ru-RU" sz="8000" dirty="0">
                <a:latin typeface="+mn-lt"/>
                <a:cs typeface="+mn-cs"/>
              </a:rPr>
              <a:t>ИПИ РАН                       	 	МЭС-2014			4</a:t>
            </a:r>
            <a:r>
              <a:rPr lang="ru-RU" sz="6400" dirty="0">
                <a:solidFill>
                  <a:srgbClr val="7030A0"/>
                </a:solidFill>
                <a:latin typeface="+mn-lt"/>
                <a:cs typeface="+mn-cs"/>
              </a:rPr>
              <a:t/>
            </a:r>
            <a:br>
              <a:rPr lang="ru-RU" sz="6400" dirty="0">
                <a:solidFill>
                  <a:srgbClr val="7030A0"/>
                </a:solidFill>
                <a:latin typeface="+mn-lt"/>
                <a:cs typeface="+mn-cs"/>
              </a:rPr>
            </a:br>
            <a:endParaRPr lang="ru-RU" sz="6400" dirty="0">
              <a:solidFill>
                <a:srgbClr val="7030A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172"/>
            <a:ext cx="8229600" cy="86834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FFC000"/>
                </a:solidFill>
              </a:rPr>
              <a:t>Структурная схема ядра УС</a:t>
            </a: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285750" y="6215063"/>
            <a:ext cx="8429625" cy="785812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endParaRPr lang="ru-RU" sz="5600" dirty="0">
              <a:latin typeface="+mn-lt"/>
              <a:cs typeface="+mn-cs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ru-RU" sz="8000" dirty="0">
                <a:latin typeface="+mn-lt"/>
                <a:cs typeface="+mn-cs"/>
              </a:rPr>
              <a:t>ИПИ РАН                       	 	МЭС-2014			</a:t>
            </a:r>
            <a:r>
              <a:rPr lang="ru-RU" sz="8000" dirty="0">
                <a:latin typeface="+mn-lt"/>
                <a:cs typeface="+mn-cs"/>
              </a:rPr>
              <a:t>5</a:t>
            </a:r>
            <a:r>
              <a:rPr lang="ru-RU" sz="6400" dirty="0">
                <a:solidFill>
                  <a:srgbClr val="7030A0"/>
                </a:solidFill>
                <a:latin typeface="+mn-lt"/>
                <a:cs typeface="+mn-cs"/>
              </a:rPr>
              <a:t/>
            </a:r>
            <a:br>
              <a:rPr lang="ru-RU" sz="6400" dirty="0">
                <a:solidFill>
                  <a:srgbClr val="7030A0"/>
                </a:solidFill>
                <a:latin typeface="+mn-lt"/>
                <a:cs typeface="+mn-cs"/>
              </a:rPr>
            </a:br>
            <a:endParaRPr lang="ru-RU" sz="6400" dirty="0">
              <a:solidFill>
                <a:srgbClr val="7030A0"/>
              </a:solidFill>
              <a:latin typeface="+mn-lt"/>
              <a:cs typeface="+mn-cs"/>
            </a:endParaRPr>
          </a:p>
        </p:txBody>
      </p:sp>
      <p:pic>
        <p:nvPicPr>
          <p:cNvPr id="16388" name="Picture 9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09813" y="823913"/>
            <a:ext cx="4524375" cy="562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172"/>
            <a:ext cx="8229600" cy="86834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FFC000"/>
                </a:solidFill>
              </a:rPr>
              <a:t>Интерфейс с окружением</a:t>
            </a: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285750" y="6215063"/>
            <a:ext cx="8429625" cy="785812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endParaRPr lang="ru-RU" sz="5600" dirty="0">
              <a:latin typeface="+mn-lt"/>
              <a:cs typeface="+mn-cs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ru-RU" sz="8000" dirty="0">
                <a:latin typeface="+mn-lt"/>
                <a:cs typeface="+mn-cs"/>
              </a:rPr>
              <a:t>ИПИ РАН                       	 	МЭС-2014			6</a:t>
            </a:r>
            <a:r>
              <a:rPr lang="ru-RU" sz="6400" dirty="0">
                <a:solidFill>
                  <a:srgbClr val="7030A0"/>
                </a:solidFill>
                <a:latin typeface="+mn-lt"/>
                <a:cs typeface="+mn-cs"/>
              </a:rPr>
              <a:t/>
            </a:r>
            <a:br>
              <a:rPr lang="ru-RU" sz="6400" dirty="0">
                <a:solidFill>
                  <a:srgbClr val="7030A0"/>
                </a:solidFill>
                <a:latin typeface="+mn-lt"/>
                <a:cs typeface="+mn-cs"/>
              </a:rPr>
            </a:br>
            <a:endParaRPr lang="ru-RU" sz="6400" dirty="0">
              <a:solidFill>
                <a:srgbClr val="7030A0"/>
              </a:solidFill>
              <a:latin typeface="+mn-lt"/>
              <a:cs typeface="+mn-cs"/>
            </a:endParaRPr>
          </a:p>
        </p:txBody>
      </p:sp>
      <p:pic>
        <p:nvPicPr>
          <p:cNvPr id="17412" name="Рисунок 2" descr="Fig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92275" y="1320800"/>
            <a:ext cx="6048375" cy="208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Рисунок 3" descr="Fig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63713" y="4643438"/>
            <a:ext cx="6192837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3"/>
          <p:cNvSpPr>
            <a:spLocks noGrp="1"/>
          </p:cNvSpPr>
          <p:nvPr>
            <p:ph idx="1"/>
          </p:nvPr>
        </p:nvSpPr>
        <p:spPr>
          <a:xfrm>
            <a:off x="500063" y="819150"/>
            <a:ext cx="8229600" cy="593725"/>
          </a:xfrm>
        </p:spPr>
        <p:txBody>
          <a:bodyPr>
            <a:normAutofit/>
          </a:bodyPr>
          <a:lstStyle/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solidFill>
                  <a:srgbClr val="FFFF00"/>
                </a:solidFill>
                <a:latin typeface="+mj-lt"/>
              </a:rPr>
              <a:t>Проблемы входного интерфейса</a:t>
            </a:r>
            <a:endParaRPr lang="ru-RU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8" name="Содержимое 3"/>
          <p:cNvSpPr txBox="1">
            <a:spLocks/>
          </p:cNvSpPr>
          <p:nvPr/>
        </p:nvSpPr>
        <p:spPr bwMode="auto">
          <a:xfrm>
            <a:off x="652463" y="3860800"/>
            <a:ext cx="822960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548640" indent="-411480"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ru-RU" sz="2800" dirty="0">
                <a:solidFill>
                  <a:srgbClr val="FFFF00"/>
                </a:solidFill>
                <a:latin typeface="+mj-lt"/>
                <a:cs typeface="+mn-cs"/>
              </a:rPr>
              <a:t>Проблемы выходного интерфейса</a:t>
            </a:r>
            <a:endParaRPr lang="ru-RU" sz="2800" dirty="0">
              <a:solidFill>
                <a:srgbClr val="FFFF00"/>
              </a:solidFill>
              <a:latin typeface="+mj-lt"/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60426" y="228600"/>
            <a:ext cx="8283575" cy="5715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FFC000"/>
                </a:solidFill>
              </a:rPr>
              <a:t>Умножитель</a:t>
            </a:r>
            <a:r>
              <a:rPr lang="en-US" sz="4400" dirty="0" smtClean="0">
                <a:solidFill>
                  <a:srgbClr val="FFC000"/>
                </a:solidFill>
              </a:rPr>
              <a:t> 53x53</a:t>
            </a:r>
            <a:endParaRPr lang="en-GB" sz="4400" dirty="0" smtClean="0">
              <a:solidFill>
                <a:srgbClr val="FFC000"/>
              </a:solidFill>
            </a:endParaRPr>
          </a:p>
        </p:txBody>
      </p:sp>
      <p:pic>
        <p:nvPicPr>
          <p:cNvPr id="18435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14438" y="1071563"/>
            <a:ext cx="6951662" cy="51117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med" len="lg"/>
          </a:ln>
        </p:spPr>
      </p:pic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285750" y="6215063"/>
            <a:ext cx="8429625" cy="785812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endParaRPr lang="ru-RU" sz="5600" dirty="0">
              <a:latin typeface="+mn-lt"/>
              <a:cs typeface="+mn-cs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ru-RU" sz="8000" dirty="0">
                <a:latin typeface="+mn-lt"/>
                <a:cs typeface="+mn-cs"/>
              </a:rPr>
              <a:t>ИПИ РАН                       	 	МЭС-2014			7</a:t>
            </a:r>
            <a:r>
              <a:rPr lang="ru-RU" sz="6400" dirty="0">
                <a:solidFill>
                  <a:srgbClr val="7030A0"/>
                </a:solidFill>
                <a:latin typeface="+mn-lt"/>
                <a:cs typeface="+mn-cs"/>
              </a:rPr>
              <a:t/>
            </a:r>
            <a:br>
              <a:rPr lang="ru-RU" sz="6400" dirty="0">
                <a:solidFill>
                  <a:srgbClr val="7030A0"/>
                </a:solidFill>
                <a:latin typeface="+mn-lt"/>
                <a:cs typeface="+mn-cs"/>
              </a:rPr>
            </a:br>
            <a:endParaRPr lang="ru-RU" sz="6400" dirty="0">
              <a:solidFill>
                <a:srgbClr val="7030A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1031"/>
          <p:cNvSpPr>
            <a:spLocks noGrp="1" noChangeArrowheads="1"/>
          </p:cNvSpPr>
          <p:nvPr>
            <p:ph type="title"/>
          </p:nvPr>
        </p:nvSpPr>
        <p:spPr>
          <a:xfrm>
            <a:off x="500034" y="500042"/>
            <a:ext cx="8283575" cy="127157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FFC000"/>
                </a:solidFill>
              </a:rPr>
              <a:t>Синхронное двоичное Кодирование (СДК)</a:t>
            </a:r>
            <a:endParaRPr lang="en-GB" sz="4400" dirty="0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27088" y="2500313"/>
          <a:ext cx="7704855" cy="3688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8285"/>
                <a:gridCol w="2568285"/>
                <a:gridCol w="2568285"/>
              </a:tblGrid>
              <a:tr h="685805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  <a:t>Состояние</a:t>
                      </a:r>
                      <a:endParaRPr lang="ru-RU" sz="2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  <a:t>A</a:t>
                      </a:r>
                      <a:endParaRPr lang="ru-RU" sz="2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  <a:t>В</a:t>
                      </a:r>
                      <a:endParaRPr lang="ru-RU" sz="2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685805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en-US" sz="2800" dirty="0" smtClean="0">
                          <a:latin typeface="+mj-lt"/>
                        </a:rPr>
                        <a:t>+1</a:t>
                      </a:r>
                      <a:endParaRPr lang="ru-RU" sz="2800" dirty="0">
                        <a:latin typeface="+mj-lt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ru-RU" sz="2800" dirty="0" smtClean="0">
                          <a:latin typeface="+mj-lt"/>
                        </a:rPr>
                        <a:t>1</a:t>
                      </a:r>
                      <a:endParaRPr lang="ru-RU" sz="2800" dirty="0">
                        <a:latin typeface="+mj-lt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ru-RU" sz="2800" dirty="0" smtClean="0">
                          <a:latin typeface="+mj-lt"/>
                        </a:rPr>
                        <a:t>0</a:t>
                      </a:r>
                      <a:endParaRPr lang="ru-RU" sz="2800" dirty="0">
                        <a:latin typeface="+mj-lt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685805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en-US" sz="2800" dirty="0" smtClean="0">
                          <a:latin typeface="+mj-lt"/>
                        </a:rPr>
                        <a:t>0</a:t>
                      </a:r>
                      <a:endParaRPr lang="ru-RU" sz="2800" dirty="0"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ru-RU" sz="2800" dirty="0" smtClean="0">
                          <a:latin typeface="+mj-lt"/>
                        </a:rPr>
                        <a:t>0</a:t>
                      </a:r>
                      <a:endParaRPr lang="ru-RU" sz="2800" dirty="0"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ru-RU" sz="2800" dirty="0" smtClean="0">
                          <a:latin typeface="+mj-lt"/>
                        </a:rPr>
                        <a:t>0</a:t>
                      </a:r>
                      <a:endParaRPr lang="ru-RU" sz="2800" dirty="0"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685805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en-US" sz="2800" dirty="0" smtClean="0">
                          <a:latin typeface="+mj-lt"/>
                        </a:rPr>
                        <a:t>−1</a:t>
                      </a:r>
                      <a:endParaRPr lang="ru-RU" sz="2800" dirty="0">
                        <a:latin typeface="+mj-lt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ru-RU" sz="2800" dirty="0" smtClean="0">
                          <a:latin typeface="+mj-lt"/>
                        </a:rPr>
                        <a:t>0</a:t>
                      </a:r>
                      <a:endParaRPr lang="ru-RU" sz="2800" dirty="0">
                        <a:latin typeface="+mj-lt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ru-RU" sz="2800" dirty="0" smtClean="0">
                          <a:latin typeface="+mj-lt"/>
                        </a:rPr>
                        <a:t>1</a:t>
                      </a:r>
                      <a:endParaRPr lang="ru-RU" sz="2800" dirty="0">
                        <a:latin typeface="+mj-lt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685805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ru-RU" sz="2800" dirty="0" smtClean="0">
                          <a:latin typeface="+mj-lt"/>
                        </a:rPr>
                        <a:t>Не используется</a:t>
                      </a:r>
                      <a:endParaRPr lang="ru-RU" sz="2800" dirty="0"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ru-RU" sz="2800" dirty="0" smtClean="0">
                          <a:latin typeface="+mj-lt"/>
                        </a:rPr>
                        <a:t>1</a:t>
                      </a:r>
                      <a:endParaRPr lang="ru-RU" sz="2800" dirty="0"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ru-RU" sz="2800" dirty="0" smtClean="0">
                          <a:latin typeface="+mj-lt"/>
                        </a:rPr>
                        <a:t>1</a:t>
                      </a:r>
                      <a:endParaRPr lang="ru-RU" sz="2800" dirty="0"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285750" y="6215063"/>
            <a:ext cx="8429625" cy="785812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endParaRPr lang="ru-RU" sz="5600" dirty="0">
              <a:latin typeface="+mn-lt"/>
              <a:cs typeface="+mn-cs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ru-RU" sz="8000" dirty="0">
                <a:latin typeface="+mn-lt"/>
                <a:cs typeface="+mn-cs"/>
              </a:rPr>
              <a:t>ИПИ РАН                       	 	МЭС-2014			</a:t>
            </a:r>
            <a:r>
              <a:rPr lang="ru-RU" sz="8000" dirty="0">
                <a:latin typeface="+mn-lt"/>
                <a:cs typeface="+mn-cs"/>
              </a:rPr>
              <a:t>8</a:t>
            </a:r>
            <a:r>
              <a:rPr lang="ru-RU" sz="6400" dirty="0">
                <a:solidFill>
                  <a:srgbClr val="7030A0"/>
                </a:solidFill>
                <a:latin typeface="+mn-lt"/>
                <a:cs typeface="+mn-cs"/>
              </a:rPr>
              <a:t/>
            </a:r>
            <a:br>
              <a:rPr lang="ru-RU" sz="6400" dirty="0">
                <a:solidFill>
                  <a:srgbClr val="7030A0"/>
                </a:solidFill>
                <a:latin typeface="+mn-lt"/>
                <a:cs typeface="+mn-cs"/>
              </a:rPr>
            </a:br>
            <a:endParaRPr lang="ru-RU" sz="6400" dirty="0">
              <a:solidFill>
                <a:srgbClr val="7030A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1031"/>
          <p:cNvSpPr>
            <a:spLocks noGrp="1" noChangeArrowheads="1"/>
          </p:cNvSpPr>
          <p:nvPr>
            <p:ph type="title"/>
          </p:nvPr>
        </p:nvSpPr>
        <p:spPr>
          <a:xfrm>
            <a:off x="609602" y="228600"/>
            <a:ext cx="8283575" cy="5715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FFC000"/>
                </a:solidFill>
              </a:rPr>
              <a:t>Двоичное дерево Уоллеса</a:t>
            </a:r>
            <a:endParaRPr lang="en-GB" sz="4400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00063" y="5286375"/>
            <a:ext cx="8229600" cy="593725"/>
          </a:xfrm>
        </p:spPr>
        <p:txBody>
          <a:bodyPr>
            <a:normAutofit/>
          </a:bodyPr>
          <a:lstStyle/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solidFill>
                  <a:srgbClr val="FFFF00"/>
                </a:solidFill>
                <a:latin typeface="+mj-lt"/>
              </a:rPr>
              <a:t>Все сигналы – парафазные</a:t>
            </a:r>
            <a:endParaRPr lang="ru-RU" dirty="0">
              <a:solidFill>
                <a:srgbClr val="FFFF00"/>
              </a:solidFill>
              <a:latin typeface="+mj-lt"/>
            </a:endParaRPr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2875" y="1214438"/>
            <a:ext cx="8818563" cy="386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285750" y="6215063"/>
            <a:ext cx="8429625" cy="785812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endParaRPr lang="ru-RU" sz="5600" dirty="0">
              <a:latin typeface="+mn-lt"/>
              <a:cs typeface="+mn-cs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ru-RU" sz="8000" dirty="0">
                <a:latin typeface="+mn-lt"/>
                <a:cs typeface="+mn-cs"/>
              </a:rPr>
              <a:t>ИПИ РАН                       	 	МЭС-2014			</a:t>
            </a:r>
            <a:r>
              <a:rPr lang="ru-RU" sz="8000" dirty="0">
                <a:latin typeface="+mn-lt"/>
                <a:cs typeface="+mn-cs"/>
              </a:rPr>
              <a:t>9</a:t>
            </a:r>
            <a:r>
              <a:rPr lang="ru-RU" sz="6400" dirty="0">
                <a:solidFill>
                  <a:srgbClr val="7030A0"/>
                </a:solidFill>
                <a:latin typeface="+mn-lt"/>
                <a:cs typeface="+mn-cs"/>
              </a:rPr>
              <a:t/>
            </a:r>
            <a:br>
              <a:rPr lang="ru-RU" sz="6400" dirty="0">
                <a:solidFill>
                  <a:srgbClr val="7030A0"/>
                </a:solidFill>
                <a:latin typeface="+mn-lt"/>
                <a:cs typeface="+mn-cs"/>
              </a:rPr>
            </a:br>
            <a:endParaRPr lang="ru-RU" sz="6400" dirty="0">
              <a:solidFill>
                <a:srgbClr val="7030A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3307</TotalTime>
  <Words>400</Words>
  <Application>Microsoft Office PowerPoint</Application>
  <PresentationFormat>Экран (4:3)</PresentationFormat>
  <Paragraphs>119</Paragraphs>
  <Slides>14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Times New Roman</vt:lpstr>
      <vt:lpstr>Arial</vt:lpstr>
      <vt:lpstr>Lucida Sans</vt:lpstr>
      <vt:lpstr>Book Antiqua</vt:lpstr>
      <vt:lpstr>Wingdings 2</vt:lpstr>
      <vt:lpstr>Wingdings</vt:lpstr>
      <vt:lpstr>Wingdings 3</vt:lpstr>
      <vt:lpstr>Апекс</vt:lpstr>
      <vt:lpstr>Самосинхронное устройство умножения-сложения  гигафлопсного класса: методологические аспекты</vt:lpstr>
      <vt:lpstr>Содержание</vt:lpstr>
      <vt:lpstr>Особенности УС</vt:lpstr>
      <vt:lpstr>Варианты УС</vt:lpstr>
      <vt:lpstr>Структурная схема ядра УС</vt:lpstr>
      <vt:lpstr>Интерфейс с окружением</vt:lpstr>
      <vt:lpstr>Умножитель 53x53</vt:lpstr>
      <vt:lpstr>Синхронное двоичное Кодирование (СДК)</vt:lpstr>
      <vt:lpstr>Двоичное дерево Уоллеса</vt:lpstr>
      <vt:lpstr>СамоСинхронное Избыточное Кодирование (ССИК)</vt:lpstr>
      <vt:lpstr>ССИК дерево Уоллеса</vt:lpstr>
      <vt:lpstr>Особенности конвейеризации СС-УС</vt:lpstr>
      <vt:lpstr>Заключение</vt:lpstr>
      <vt:lpstr>Контакты</vt:lpstr>
    </vt:vector>
  </TitlesOfParts>
  <Company>IPPM RAS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</dc:title>
  <dc:subject>MES2006</dc:subject>
  <dc:creator>Alma Mater</dc:creator>
  <cp:lastModifiedBy>Степченков Дмитрий Юрьевич</cp:lastModifiedBy>
  <cp:revision>145</cp:revision>
  <dcterms:created xsi:type="dcterms:W3CDTF">2000-11-06T16:35:25Z</dcterms:created>
  <dcterms:modified xsi:type="dcterms:W3CDTF">2015-11-11T11:44:37Z</dcterms:modified>
</cp:coreProperties>
</file>