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943" r:id="rId1"/>
  </p:sldMasterIdLst>
  <p:notesMasterIdLst>
    <p:notesMasterId r:id="rId29"/>
  </p:notesMasterIdLst>
  <p:sldIdLst>
    <p:sldId id="267" r:id="rId2"/>
    <p:sldId id="258" r:id="rId3"/>
    <p:sldId id="313" r:id="rId4"/>
    <p:sldId id="311" r:id="rId5"/>
    <p:sldId id="312" r:id="rId6"/>
    <p:sldId id="325" r:id="rId7"/>
    <p:sldId id="324" r:id="rId8"/>
    <p:sldId id="326" r:id="rId9"/>
    <p:sldId id="330" r:id="rId10"/>
    <p:sldId id="315" r:id="rId11"/>
    <p:sldId id="298" r:id="rId12"/>
    <p:sldId id="295" r:id="rId13"/>
    <p:sldId id="317" r:id="rId14"/>
    <p:sldId id="329" r:id="rId15"/>
    <p:sldId id="328" r:id="rId16"/>
    <p:sldId id="306" r:id="rId17"/>
    <p:sldId id="318" r:id="rId18"/>
    <p:sldId id="307" r:id="rId19"/>
    <p:sldId id="320" r:id="rId20"/>
    <p:sldId id="322" r:id="rId21"/>
    <p:sldId id="321" r:id="rId22"/>
    <p:sldId id="323" r:id="rId23"/>
    <p:sldId id="301" r:id="rId24"/>
    <p:sldId id="327" r:id="rId25"/>
    <p:sldId id="274" r:id="rId26"/>
    <p:sldId id="272" r:id="rId27"/>
    <p:sldId id="305" r:id="rId28"/>
  </p:sldIdLst>
  <p:sldSz cx="9144000" cy="6858000" type="screen4x3"/>
  <p:notesSz cx="6856413" cy="9750425"/>
  <p:embeddedFontLst>
    <p:embeddedFont>
      <p:font typeface="Franklin Gothic Book" pitchFamily="34" charset="0"/>
      <p:regular r:id="rId30"/>
      <p:italic r:id="rId31"/>
    </p:embeddedFont>
    <p:embeddedFont>
      <p:font typeface="Wingdings 2" pitchFamily="18" charset="2"/>
      <p:regular r:id="rId32"/>
    </p:embeddedFont>
    <p:embeddedFont>
      <p:font typeface="Franklin Gothic Medium" pitchFamily="34" charset="0"/>
      <p:regular r:id="rId33"/>
      <p: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009900"/>
    <a:srgbClr val="FFFF00"/>
    <a:srgbClr val="90E294"/>
    <a:srgbClr val="57D3FF"/>
    <a:srgbClr val="F98007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8757" autoAdjust="0"/>
  </p:normalViewPr>
  <p:slideViewPr>
    <p:cSldViewPr>
      <p:cViewPr>
        <p:scale>
          <a:sx n="99" d="100"/>
          <a:sy n="99" d="100"/>
        </p:scale>
        <p:origin x="-811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39" y="-91"/>
      </p:cViewPr>
      <p:guideLst>
        <p:guide orient="horz" pos="307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76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Textformatierung des Masters zu bearbeiten.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9903CE7-55D1-4AED-BF6D-F5FFA9EF94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93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C4819-CD0A-40C2-9A77-AFCE611D15AC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8D132-B345-41D8-BDA2-48EBEF922241}" type="slidenum">
              <a:rPr lang="en-GB" smtClean="0"/>
              <a:pPr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D838A-5681-4F0E-9A5C-2EA7E39C6666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782E6-7E39-4930-AFC2-68F58A91E719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FC255-9214-4FAE-B4BF-2428CAC7E95E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B7BBFE-1A54-45A1-B92A-E9B96EF92797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D1851-0D96-4F7D-BA67-0B8BAD2FE979}" type="slidenum">
              <a:rPr lang="en-GB" smtClean="0"/>
              <a:pPr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72A59-8755-4E22-B5E1-0E257FA61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6EFD-FEA4-44BA-808A-0282223A3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8C60-9998-4F35-A6AA-57DDBD08A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CB38-5580-48B8-B03B-3D49D8C6A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962C-6A81-409A-AA30-64E23E8E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76EF-E3D7-4C8F-808C-D7DD0DFAE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C6135-B03E-4B93-A58D-2D80B2861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FD5E-5EA1-410E-8B98-9F4E7A7C40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60A6-5E65-43D8-B23F-A88AF2459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D0B87-1DD0-480C-8E88-F35C231D2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F2B9-61BE-4470-95B9-B3C219CE8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97086FA-9061-4733-87E8-A745E0F43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49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</p:sldLayoutIdLst>
  <p:transition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2910" y="642918"/>
            <a:ext cx="8072494" cy="314327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err="1" smtClean="0"/>
              <a:t>Метод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повышения</a:t>
            </a:r>
            <a:r>
              <a:rPr lang="ru-RU" sz="4400" b="1" dirty="0" smtClean="0"/>
              <a:t> </a:t>
            </a:r>
            <a:r>
              <a:rPr lang="en-US" sz="4400" b="1" dirty="0" err="1" smtClean="0"/>
              <a:t>быстродействия</a:t>
            </a:r>
            <a:r>
              <a:rPr lang="en-US" sz="4400" b="1" dirty="0" smtClean="0"/>
              <a:t> </a:t>
            </a:r>
            <a:br>
              <a:rPr lang="en-US" sz="4400" b="1" dirty="0" smtClean="0"/>
            </a:br>
            <a:r>
              <a:rPr lang="en-US" sz="4400" b="1" dirty="0" smtClean="0"/>
              <a:t>самосинхронного </a:t>
            </a:r>
            <a:r>
              <a:rPr lang="en-US" sz="4400" b="1" dirty="0" err="1" smtClean="0"/>
              <a:t>умножителя</a:t>
            </a:r>
            <a:endParaRPr lang="en-GB" sz="4400" b="1" dirty="0" smtClean="0">
              <a:solidFill>
                <a:srgbClr val="0033CC"/>
              </a:solidFill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57250" y="3857625"/>
            <a:ext cx="7478713" cy="1295400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3800" dirty="0" smtClean="0">
                <a:latin typeface="+mj-lt"/>
              </a:rPr>
              <a:t>Ю.В. Рождественский,</a:t>
            </a:r>
            <a:r>
              <a:rPr lang="en-US" sz="3800" dirty="0" smtClean="0">
                <a:latin typeface="+mj-lt"/>
              </a:rPr>
              <a:t> </a:t>
            </a:r>
            <a:r>
              <a:rPr lang="ru-RU" sz="3800" dirty="0" smtClean="0">
                <a:latin typeface="+mj-lt"/>
              </a:rPr>
              <a:t>Ю.А. Степченков, </a:t>
            </a:r>
            <a:r>
              <a:rPr lang="ru-RU" sz="3800" u="sng" dirty="0" smtClean="0">
                <a:latin typeface="+mj-lt"/>
              </a:rPr>
              <a:t>Ю.Г. Дьяченко</a:t>
            </a:r>
            <a:r>
              <a:rPr lang="ru-RU" sz="3800" dirty="0" smtClean="0">
                <a:latin typeface="+mj-lt"/>
              </a:rPr>
              <a:t>,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3800" dirty="0" smtClean="0">
                <a:latin typeface="+mj-lt"/>
              </a:rPr>
              <a:t> Н.В. Морозов, Д.Ю. Степченков, </a:t>
            </a:r>
            <a:r>
              <a:rPr lang="en-US" sz="3800" dirty="0" smtClean="0">
                <a:latin typeface="+mj-lt"/>
              </a:rPr>
              <a:t>Д.Ю. </a:t>
            </a:r>
            <a:r>
              <a:rPr lang="en-US" sz="3800" dirty="0" err="1" smtClean="0">
                <a:latin typeface="+mj-lt"/>
              </a:rPr>
              <a:t>Дьяченко</a:t>
            </a:r>
            <a:r>
              <a:rPr lang="en-US" sz="3800" dirty="0" smtClean="0">
                <a:latin typeface="+mj-lt"/>
              </a:rPr>
              <a:t> </a:t>
            </a:r>
            <a:r>
              <a:rPr lang="ru-RU" sz="3800" dirty="0" smtClean="0">
                <a:latin typeface="+mj-lt"/>
              </a:rPr>
              <a:t/>
            </a:r>
            <a:br>
              <a:rPr lang="ru-RU" sz="3800" dirty="0" smtClean="0">
                <a:latin typeface="+mj-lt"/>
              </a:rPr>
            </a:br>
            <a:r>
              <a:rPr lang="ru-RU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+mj-lt"/>
              </a:rPr>
            </a:br>
            <a:endParaRPr lang="ru-RU" dirty="0" smtClean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611188" y="5429250"/>
            <a:ext cx="889000" cy="881063"/>
            <a:chOff x="12" y="12"/>
            <a:chExt cx="331" cy="330"/>
          </a:xfrm>
        </p:grpSpPr>
        <p:sp>
          <p:nvSpPr>
            <p:cNvPr id="13318" name="Freeform 7"/>
            <p:cNvSpPr>
              <a:spLocks/>
            </p:cNvSpPr>
            <p:nvPr/>
          </p:nvSpPr>
          <p:spPr bwMode="auto">
            <a:xfrm>
              <a:off x="12" y="42"/>
              <a:ext cx="331" cy="199"/>
            </a:xfrm>
            <a:custGeom>
              <a:avLst/>
              <a:gdLst>
                <a:gd name="T0" fmla="*/ 1 w 475"/>
                <a:gd name="T1" fmla="*/ 1 h 313"/>
                <a:gd name="T2" fmla="*/ 1 w 475"/>
                <a:gd name="T3" fmla="*/ 1 h 313"/>
                <a:gd name="T4" fmla="*/ 1 w 475"/>
                <a:gd name="T5" fmla="*/ 1 h 313"/>
                <a:gd name="T6" fmla="*/ 1 w 475"/>
                <a:gd name="T7" fmla="*/ 0 h 313"/>
                <a:gd name="T8" fmla="*/ 1 w 475"/>
                <a:gd name="T9" fmla="*/ 0 h 313"/>
                <a:gd name="T10" fmla="*/ 1 w 475"/>
                <a:gd name="T11" fmla="*/ 0 h 313"/>
                <a:gd name="T12" fmla="*/ 1 w 475"/>
                <a:gd name="T13" fmla="*/ 1 h 313"/>
                <a:gd name="T14" fmla="*/ 1 w 475"/>
                <a:gd name="T15" fmla="*/ 1 h 313"/>
                <a:gd name="T16" fmla="*/ 1 w 475"/>
                <a:gd name="T17" fmla="*/ 1 h 313"/>
                <a:gd name="T18" fmla="*/ 1 w 475"/>
                <a:gd name="T19" fmla="*/ 1 h 313"/>
                <a:gd name="T20" fmla="*/ 1 w 475"/>
                <a:gd name="T21" fmla="*/ 1 h 313"/>
                <a:gd name="T22" fmla="*/ 0 w 475"/>
                <a:gd name="T23" fmla="*/ 1 h 313"/>
                <a:gd name="T24" fmla="*/ 1 w 475"/>
                <a:gd name="T25" fmla="*/ 1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5"/>
                <a:gd name="T40" fmla="*/ 0 h 313"/>
                <a:gd name="T41" fmla="*/ 475 w 475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5" h="313">
                  <a:moveTo>
                    <a:pt x="83" y="145"/>
                  </a:moveTo>
                  <a:lnTo>
                    <a:pt x="83" y="169"/>
                  </a:lnTo>
                  <a:lnTo>
                    <a:pt x="240" y="168"/>
                  </a:lnTo>
                  <a:lnTo>
                    <a:pt x="335" y="0"/>
                  </a:lnTo>
                  <a:lnTo>
                    <a:pt x="431" y="0"/>
                  </a:lnTo>
                  <a:lnTo>
                    <a:pt x="474" y="0"/>
                  </a:lnTo>
                  <a:lnTo>
                    <a:pt x="474" y="141"/>
                  </a:lnTo>
                  <a:lnTo>
                    <a:pt x="339" y="140"/>
                  </a:lnTo>
                  <a:lnTo>
                    <a:pt x="240" y="294"/>
                  </a:lnTo>
                  <a:lnTo>
                    <a:pt x="84" y="294"/>
                  </a:lnTo>
                  <a:lnTo>
                    <a:pt x="84" y="312"/>
                  </a:lnTo>
                  <a:lnTo>
                    <a:pt x="0" y="228"/>
                  </a:lnTo>
                  <a:lnTo>
                    <a:pt x="83" y="145"/>
                  </a:lnTo>
                </a:path>
              </a:pathLst>
            </a:custGeom>
            <a:solidFill>
              <a:srgbClr val="3366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13319" name="Rectangle 8"/>
            <p:cNvSpPr>
              <a:spLocks noChangeArrowheads="1"/>
            </p:cNvSpPr>
            <p:nvPr/>
          </p:nvSpPr>
          <p:spPr bwMode="auto">
            <a:xfrm>
              <a:off x="56" y="12"/>
              <a:ext cx="122" cy="122"/>
            </a:xfrm>
            <a:prstGeom prst="rect">
              <a:avLst/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13320" name="Freeform 9"/>
            <p:cNvSpPr>
              <a:spLocks/>
            </p:cNvSpPr>
            <p:nvPr/>
          </p:nvSpPr>
          <p:spPr bwMode="auto">
            <a:xfrm>
              <a:off x="74" y="158"/>
              <a:ext cx="268" cy="184"/>
            </a:xfrm>
            <a:custGeom>
              <a:avLst/>
              <a:gdLst>
                <a:gd name="T0" fmla="*/ 0 w 374"/>
                <a:gd name="T1" fmla="*/ 1 h 297"/>
                <a:gd name="T2" fmla="*/ 1 w 374"/>
                <a:gd name="T3" fmla="*/ 1 h 297"/>
                <a:gd name="T4" fmla="*/ 1 w 374"/>
                <a:gd name="T5" fmla="*/ 1 h 297"/>
                <a:gd name="T6" fmla="*/ 1 w 374"/>
                <a:gd name="T7" fmla="*/ 1 h 297"/>
                <a:gd name="T8" fmla="*/ 1 w 374"/>
                <a:gd name="T9" fmla="*/ 1 h 297"/>
                <a:gd name="T10" fmla="*/ 1 w 374"/>
                <a:gd name="T11" fmla="*/ 0 h 297"/>
                <a:gd name="T12" fmla="*/ 1 w 374"/>
                <a:gd name="T13" fmla="*/ 1 h 297"/>
                <a:gd name="T14" fmla="*/ 1 w 374"/>
                <a:gd name="T15" fmla="*/ 1 h 297"/>
                <a:gd name="T16" fmla="*/ 1 w 374"/>
                <a:gd name="T17" fmla="*/ 1 h 297"/>
                <a:gd name="T18" fmla="*/ 1 w 374"/>
                <a:gd name="T19" fmla="*/ 1 h 297"/>
                <a:gd name="T20" fmla="*/ 0 w 374"/>
                <a:gd name="T21" fmla="*/ 1 h 297"/>
                <a:gd name="T22" fmla="*/ 0 w 374"/>
                <a:gd name="T23" fmla="*/ 1 h 297"/>
                <a:gd name="T24" fmla="*/ 0 w 374"/>
                <a:gd name="T25" fmla="*/ 1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4"/>
                <a:gd name="T40" fmla="*/ 0 h 297"/>
                <a:gd name="T41" fmla="*/ 374 w 374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4" h="297">
                  <a:moveTo>
                    <a:pt x="0" y="156"/>
                  </a:moveTo>
                  <a:lnTo>
                    <a:pt x="20" y="156"/>
                  </a:lnTo>
                  <a:lnTo>
                    <a:pt x="141" y="156"/>
                  </a:lnTo>
                  <a:lnTo>
                    <a:pt x="244" y="2"/>
                  </a:lnTo>
                  <a:lnTo>
                    <a:pt x="340" y="2"/>
                  </a:lnTo>
                  <a:lnTo>
                    <a:pt x="373" y="0"/>
                  </a:lnTo>
                  <a:lnTo>
                    <a:pt x="373" y="132"/>
                  </a:lnTo>
                  <a:lnTo>
                    <a:pt x="249" y="131"/>
                  </a:lnTo>
                  <a:lnTo>
                    <a:pt x="139" y="296"/>
                  </a:lnTo>
                  <a:lnTo>
                    <a:pt x="21" y="296"/>
                  </a:lnTo>
                  <a:lnTo>
                    <a:pt x="0" y="296"/>
                  </a:lnTo>
                  <a:lnTo>
                    <a:pt x="0" y="231"/>
                  </a:lnTo>
                  <a:lnTo>
                    <a:pt x="0" y="156"/>
                  </a:lnTo>
                </a:path>
              </a:pathLst>
            </a:custGeom>
            <a:solidFill>
              <a:srgbClr val="3366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643063" y="5500688"/>
            <a:ext cx="664368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/>
          <a:lstStyle/>
          <a:p>
            <a:pPr algn="ctr" defTabSz="479425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00000"/>
              <a:defRPr/>
            </a:pPr>
            <a:r>
              <a:rPr lang="ru-RU" b="1" kern="0" dirty="0">
                <a:solidFill>
                  <a:srgbClr val="0033CC"/>
                </a:solidFill>
                <a:latin typeface="+mj-lt"/>
                <a:cs typeface="+mn-cs"/>
              </a:rPr>
              <a:t>Институт проблем информатики </a:t>
            </a:r>
            <a:r>
              <a:rPr lang="en-US" b="1" kern="0" dirty="0">
                <a:solidFill>
                  <a:srgbClr val="0033CC"/>
                </a:solidFill>
                <a:latin typeface="+mj-lt"/>
                <a:cs typeface="+mn-cs"/>
              </a:rPr>
              <a:t/>
            </a:r>
            <a:br>
              <a:rPr lang="en-US" b="1" kern="0" dirty="0">
                <a:solidFill>
                  <a:srgbClr val="0033CC"/>
                </a:solidFill>
                <a:latin typeface="+mj-lt"/>
                <a:cs typeface="+mn-cs"/>
              </a:rPr>
            </a:br>
            <a:r>
              <a:rPr lang="ru-RU" b="1" kern="0" dirty="0">
                <a:solidFill>
                  <a:srgbClr val="0033CC"/>
                </a:solidFill>
                <a:latin typeface="+mj-lt"/>
                <a:cs typeface="+mn-cs"/>
              </a:rPr>
              <a:t>Федерального исследовательского центра «Информатика и управление» РАН</a:t>
            </a:r>
          </a:p>
        </p:txBody>
      </p:sp>
      <p:pic>
        <p:nvPicPr>
          <p:cNvPr id="2" name="Slide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43068" y="26064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Сборка Индикаторных сигналов</a:t>
            </a:r>
            <a:endParaRPr lang="en-GB" b="1" dirty="0" smtClean="0">
              <a:solidFill>
                <a:srgbClr val="0033CC"/>
              </a:solidFill>
            </a:endParaRPr>
          </a:p>
        </p:txBody>
      </p:sp>
      <p:sp>
        <p:nvSpPr>
          <p:cNvPr id="21508" name="Содержимое 12"/>
          <p:cNvSpPr>
            <a:spLocks noGrp="1"/>
          </p:cNvSpPr>
          <p:nvPr>
            <p:ph idx="1"/>
          </p:nvPr>
        </p:nvSpPr>
        <p:spPr>
          <a:xfrm>
            <a:off x="785813" y="1428750"/>
            <a:ext cx="7429500" cy="6429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baseline="-25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baseline="-25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-25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000" b="1" baseline="-25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-25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						I</a:t>
            </a:r>
            <a:r>
              <a:rPr lang="ru-RU" sz="2000" b="1" baseline="-25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000" b="1" baseline="-25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000" b="1" baseline="-25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Рисунок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2054225"/>
            <a:ext cx="7215188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Содержимое 12"/>
          <p:cNvSpPr txBox="1">
            <a:spLocks/>
          </p:cNvSpPr>
          <p:nvPr/>
        </p:nvSpPr>
        <p:spPr bwMode="auto">
          <a:xfrm>
            <a:off x="4214813" y="5643563"/>
            <a:ext cx="6429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sz="2000" b="1">
                <a:solidFill>
                  <a:srgbClr val="0033CC"/>
                </a:solidFill>
                <a:cs typeface="Times New Roman" pitchFamily="18" charset="0"/>
              </a:rPr>
              <a:t>I </a:t>
            </a:r>
            <a:endParaRPr lang="ru-RU" sz="2000" b="1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511" name="Содержимое 12"/>
          <p:cNvSpPr txBox="1">
            <a:spLocks/>
          </p:cNvSpPr>
          <p:nvPr/>
        </p:nvSpPr>
        <p:spPr bwMode="auto">
          <a:xfrm>
            <a:off x="1214438" y="235743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b="1">
                <a:solidFill>
                  <a:srgbClr val="0033CC"/>
                </a:solidFill>
                <a:cs typeface="Times New Roman" pitchFamily="18" charset="0"/>
              </a:rPr>
              <a:t>Г</a:t>
            </a:r>
            <a:r>
              <a:rPr lang="en-US" sz="2000" b="1">
                <a:solidFill>
                  <a:srgbClr val="0033CC"/>
                </a:solidFill>
                <a:cs typeface="Times New Roman" pitchFamily="18" charset="0"/>
              </a:rPr>
              <a:t> </a:t>
            </a:r>
            <a:endParaRPr lang="ru-RU" sz="2000" b="1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512" name="Содержимое 12"/>
          <p:cNvSpPr txBox="1">
            <a:spLocks/>
          </p:cNvSpPr>
          <p:nvPr/>
        </p:nvSpPr>
        <p:spPr bwMode="auto">
          <a:xfrm>
            <a:off x="2357438" y="235743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b="1">
                <a:solidFill>
                  <a:srgbClr val="0033CC"/>
                </a:solidFill>
                <a:cs typeface="Times New Roman" pitchFamily="18" charset="0"/>
              </a:rPr>
              <a:t>Г</a:t>
            </a:r>
            <a:r>
              <a:rPr lang="en-US" sz="2000" b="1">
                <a:solidFill>
                  <a:srgbClr val="0033CC"/>
                </a:solidFill>
                <a:cs typeface="Times New Roman" pitchFamily="18" charset="0"/>
              </a:rPr>
              <a:t> </a:t>
            </a:r>
            <a:endParaRPr lang="ru-RU" sz="2000" b="1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513" name="Содержимое 12"/>
          <p:cNvSpPr txBox="1">
            <a:spLocks/>
          </p:cNvSpPr>
          <p:nvPr/>
        </p:nvSpPr>
        <p:spPr bwMode="auto">
          <a:xfrm>
            <a:off x="3500438" y="235743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b="1">
                <a:solidFill>
                  <a:srgbClr val="0033CC"/>
                </a:solidFill>
                <a:cs typeface="Times New Roman" pitchFamily="18" charset="0"/>
              </a:rPr>
              <a:t>Г</a:t>
            </a:r>
            <a:r>
              <a:rPr lang="en-US" sz="2000" b="1">
                <a:solidFill>
                  <a:srgbClr val="0033CC"/>
                </a:solidFill>
                <a:cs typeface="Times New Roman" pitchFamily="18" charset="0"/>
              </a:rPr>
              <a:t> </a:t>
            </a:r>
            <a:endParaRPr lang="ru-RU" sz="2000" b="1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514" name="Содержимое 12"/>
          <p:cNvSpPr txBox="1">
            <a:spLocks/>
          </p:cNvSpPr>
          <p:nvPr/>
        </p:nvSpPr>
        <p:spPr bwMode="auto">
          <a:xfrm>
            <a:off x="5143500" y="2357438"/>
            <a:ext cx="500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b="1">
                <a:solidFill>
                  <a:srgbClr val="0033CC"/>
                </a:solidFill>
                <a:cs typeface="Times New Roman" pitchFamily="18" charset="0"/>
              </a:rPr>
              <a:t>Г</a:t>
            </a:r>
            <a:r>
              <a:rPr lang="en-US" sz="2000" b="1">
                <a:solidFill>
                  <a:srgbClr val="0033CC"/>
                </a:solidFill>
                <a:cs typeface="Times New Roman" pitchFamily="18" charset="0"/>
              </a:rPr>
              <a:t> </a:t>
            </a:r>
            <a:endParaRPr lang="ru-RU" sz="2000" b="1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515" name="Содержимое 12"/>
          <p:cNvSpPr txBox="1">
            <a:spLocks/>
          </p:cNvSpPr>
          <p:nvPr/>
        </p:nvSpPr>
        <p:spPr bwMode="auto">
          <a:xfrm>
            <a:off x="6286500" y="2357438"/>
            <a:ext cx="500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b="1">
                <a:solidFill>
                  <a:srgbClr val="0033CC"/>
                </a:solidFill>
                <a:cs typeface="Times New Roman" pitchFamily="18" charset="0"/>
              </a:rPr>
              <a:t>Г</a:t>
            </a:r>
            <a:r>
              <a:rPr lang="en-US" sz="2000" b="1">
                <a:solidFill>
                  <a:srgbClr val="0033CC"/>
                </a:solidFill>
                <a:cs typeface="Times New Roman" pitchFamily="18" charset="0"/>
              </a:rPr>
              <a:t> </a:t>
            </a:r>
            <a:endParaRPr lang="ru-RU" sz="2000" b="1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516" name="Содержимое 12"/>
          <p:cNvSpPr txBox="1">
            <a:spLocks/>
          </p:cNvSpPr>
          <p:nvPr/>
        </p:nvSpPr>
        <p:spPr bwMode="auto">
          <a:xfrm>
            <a:off x="7429500" y="2357438"/>
            <a:ext cx="500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b="1">
                <a:solidFill>
                  <a:srgbClr val="0033CC"/>
                </a:solidFill>
                <a:cs typeface="Times New Roman" pitchFamily="18" charset="0"/>
              </a:rPr>
              <a:t>Г</a:t>
            </a:r>
            <a:r>
              <a:rPr lang="en-US" sz="2000" b="1">
                <a:solidFill>
                  <a:srgbClr val="0033CC"/>
                </a:solidFill>
                <a:cs typeface="Times New Roman" pitchFamily="18" charset="0"/>
              </a:rPr>
              <a:t> </a:t>
            </a:r>
            <a:endParaRPr lang="ru-RU" sz="2000" b="1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517" name="Содержимое 12"/>
          <p:cNvSpPr txBox="1">
            <a:spLocks/>
          </p:cNvSpPr>
          <p:nvPr/>
        </p:nvSpPr>
        <p:spPr bwMode="auto">
          <a:xfrm>
            <a:off x="6286500" y="3571875"/>
            <a:ext cx="500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b="1">
                <a:solidFill>
                  <a:srgbClr val="0033CC"/>
                </a:solidFill>
                <a:cs typeface="Times New Roman" pitchFamily="18" charset="0"/>
              </a:rPr>
              <a:t>Г</a:t>
            </a:r>
            <a:r>
              <a:rPr lang="en-US" sz="2000" b="1">
                <a:solidFill>
                  <a:srgbClr val="0033CC"/>
                </a:solidFill>
                <a:cs typeface="Times New Roman" pitchFamily="18" charset="0"/>
              </a:rPr>
              <a:t> </a:t>
            </a:r>
            <a:endParaRPr lang="ru-RU" sz="2000" b="1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518" name="Содержимое 12"/>
          <p:cNvSpPr txBox="1">
            <a:spLocks/>
          </p:cNvSpPr>
          <p:nvPr/>
        </p:nvSpPr>
        <p:spPr bwMode="auto">
          <a:xfrm>
            <a:off x="2357438" y="3571875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b="1">
                <a:solidFill>
                  <a:srgbClr val="0033CC"/>
                </a:solidFill>
                <a:cs typeface="Times New Roman" pitchFamily="18" charset="0"/>
              </a:rPr>
              <a:t>Г</a:t>
            </a:r>
            <a:r>
              <a:rPr lang="en-US" sz="2000" b="1">
                <a:solidFill>
                  <a:srgbClr val="0033CC"/>
                </a:solidFill>
                <a:cs typeface="Times New Roman" pitchFamily="18" charset="0"/>
              </a:rPr>
              <a:t> </a:t>
            </a:r>
            <a:endParaRPr lang="ru-RU" sz="2000" b="1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519" name="Содержимое 12"/>
          <p:cNvSpPr txBox="1">
            <a:spLocks/>
          </p:cNvSpPr>
          <p:nvPr/>
        </p:nvSpPr>
        <p:spPr bwMode="auto">
          <a:xfrm>
            <a:off x="4214813" y="4857750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b="1">
                <a:solidFill>
                  <a:srgbClr val="0033CC"/>
                </a:solidFill>
                <a:cs typeface="Times New Roman" pitchFamily="18" charset="0"/>
              </a:rPr>
              <a:t>Г</a:t>
            </a:r>
            <a:r>
              <a:rPr lang="en-US" sz="2000" b="1">
                <a:solidFill>
                  <a:srgbClr val="0033CC"/>
                </a:solidFill>
                <a:cs typeface="Times New Roman" pitchFamily="18" charset="0"/>
              </a:rPr>
              <a:t> </a:t>
            </a:r>
            <a:endParaRPr lang="ru-RU" sz="2000" b="1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521" name="Содержимое 12"/>
          <p:cNvSpPr txBox="1">
            <a:spLocks/>
          </p:cNvSpPr>
          <p:nvPr/>
        </p:nvSpPr>
        <p:spPr bwMode="auto">
          <a:xfrm>
            <a:off x="5429250" y="4572000"/>
            <a:ext cx="14287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sz="3200" b="1">
                <a:solidFill>
                  <a:srgbClr val="C00000"/>
                </a:solidFill>
                <a:cs typeface="Times New Roman" pitchFamily="18" charset="0"/>
              </a:rPr>
              <a:t>t</a:t>
            </a:r>
            <a:r>
              <a:rPr lang="ru-RU" sz="3200" b="1" baseline="-25000">
                <a:solidFill>
                  <a:srgbClr val="C00000"/>
                </a:solidFill>
                <a:cs typeface="Times New Roman" pitchFamily="18" charset="0"/>
              </a:rPr>
              <a:t>зд.инд.</a:t>
            </a:r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2000" b="1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476750" y="2420938"/>
            <a:ext cx="3006725" cy="3146425"/>
          </a:xfrm>
          <a:custGeom>
            <a:avLst/>
            <a:gdLst>
              <a:gd name="connsiteX0" fmla="*/ 2940710 w 3002889"/>
              <a:gd name="connsiteY0" fmla="*/ 0 h 3130905"/>
              <a:gd name="connsiteX1" fmla="*/ 2977286 w 3002889"/>
              <a:gd name="connsiteY1" fmla="*/ 738835 h 3130905"/>
              <a:gd name="connsiteX2" fmla="*/ 2787091 w 3002889"/>
              <a:gd name="connsiteY2" fmla="*/ 1024128 h 3130905"/>
              <a:gd name="connsiteX3" fmla="*/ 2355494 w 3002889"/>
              <a:gd name="connsiteY3" fmla="*/ 1089964 h 3130905"/>
              <a:gd name="connsiteX4" fmla="*/ 2040940 w 3002889"/>
              <a:gd name="connsiteY4" fmla="*/ 1382572 h 3130905"/>
              <a:gd name="connsiteX5" fmla="*/ 1989734 w 3002889"/>
              <a:gd name="connsiteY5" fmla="*/ 1748332 h 3130905"/>
              <a:gd name="connsiteX6" fmla="*/ 1938527 w 3002889"/>
              <a:gd name="connsiteY6" fmla="*/ 2011680 h 3130905"/>
              <a:gd name="connsiteX7" fmla="*/ 1338681 w 3002889"/>
              <a:gd name="connsiteY7" fmla="*/ 2048256 h 3130905"/>
              <a:gd name="connsiteX8" fmla="*/ 782726 w 3002889"/>
              <a:gd name="connsiteY8" fmla="*/ 2048256 h 3130905"/>
              <a:gd name="connsiteX9" fmla="*/ 358444 w 3002889"/>
              <a:gd name="connsiteY9" fmla="*/ 2136038 h 3130905"/>
              <a:gd name="connsiteX10" fmla="*/ 131673 w 3002889"/>
              <a:gd name="connsiteY10" fmla="*/ 2348179 h 3130905"/>
              <a:gd name="connsiteX11" fmla="*/ 51206 w 3002889"/>
              <a:gd name="connsiteY11" fmla="*/ 2596896 h 3130905"/>
              <a:gd name="connsiteX12" fmla="*/ 7315 w 3002889"/>
              <a:gd name="connsiteY12" fmla="*/ 2911449 h 3130905"/>
              <a:gd name="connsiteX13" fmla="*/ 7315 w 3002889"/>
              <a:gd name="connsiteY13" fmla="*/ 3130905 h 3130905"/>
              <a:gd name="connsiteX0" fmla="*/ 2940710 w 3002889"/>
              <a:gd name="connsiteY0" fmla="*/ 0 h 3130905"/>
              <a:gd name="connsiteX1" fmla="*/ 2977286 w 3002889"/>
              <a:gd name="connsiteY1" fmla="*/ 738835 h 3130905"/>
              <a:gd name="connsiteX2" fmla="*/ 2787091 w 3002889"/>
              <a:gd name="connsiteY2" fmla="*/ 1024128 h 3130905"/>
              <a:gd name="connsiteX3" fmla="*/ 2355494 w 3002889"/>
              <a:gd name="connsiteY3" fmla="*/ 1089964 h 3130905"/>
              <a:gd name="connsiteX4" fmla="*/ 2040940 w 3002889"/>
              <a:gd name="connsiteY4" fmla="*/ 1382572 h 3130905"/>
              <a:gd name="connsiteX5" fmla="*/ 1989734 w 3002889"/>
              <a:gd name="connsiteY5" fmla="*/ 1748332 h 3130905"/>
              <a:gd name="connsiteX6" fmla="*/ 1751049 w 3002889"/>
              <a:gd name="connsiteY6" fmla="*/ 2001099 h 3130905"/>
              <a:gd name="connsiteX7" fmla="*/ 1338681 w 3002889"/>
              <a:gd name="connsiteY7" fmla="*/ 2048256 h 3130905"/>
              <a:gd name="connsiteX8" fmla="*/ 782726 w 3002889"/>
              <a:gd name="connsiteY8" fmla="*/ 2048256 h 3130905"/>
              <a:gd name="connsiteX9" fmla="*/ 358444 w 3002889"/>
              <a:gd name="connsiteY9" fmla="*/ 2136038 h 3130905"/>
              <a:gd name="connsiteX10" fmla="*/ 131673 w 3002889"/>
              <a:gd name="connsiteY10" fmla="*/ 2348179 h 3130905"/>
              <a:gd name="connsiteX11" fmla="*/ 51206 w 3002889"/>
              <a:gd name="connsiteY11" fmla="*/ 2596896 h 3130905"/>
              <a:gd name="connsiteX12" fmla="*/ 7315 w 3002889"/>
              <a:gd name="connsiteY12" fmla="*/ 2911449 h 3130905"/>
              <a:gd name="connsiteX13" fmla="*/ 7315 w 3002889"/>
              <a:gd name="connsiteY13" fmla="*/ 3130905 h 3130905"/>
              <a:gd name="connsiteX0" fmla="*/ 2940710 w 3002889"/>
              <a:gd name="connsiteY0" fmla="*/ 0 h 3130905"/>
              <a:gd name="connsiteX1" fmla="*/ 2977286 w 3002889"/>
              <a:gd name="connsiteY1" fmla="*/ 738835 h 3130905"/>
              <a:gd name="connsiteX2" fmla="*/ 2787091 w 3002889"/>
              <a:gd name="connsiteY2" fmla="*/ 1024128 h 3130905"/>
              <a:gd name="connsiteX3" fmla="*/ 2355494 w 3002889"/>
              <a:gd name="connsiteY3" fmla="*/ 1089964 h 3130905"/>
              <a:gd name="connsiteX4" fmla="*/ 2111009 w 3002889"/>
              <a:gd name="connsiteY4" fmla="*/ 1353282 h 3130905"/>
              <a:gd name="connsiteX5" fmla="*/ 1989734 w 3002889"/>
              <a:gd name="connsiteY5" fmla="*/ 1748332 h 3130905"/>
              <a:gd name="connsiteX6" fmla="*/ 1751049 w 3002889"/>
              <a:gd name="connsiteY6" fmla="*/ 2001099 h 3130905"/>
              <a:gd name="connsiteX7" fmla="*/ 1338681 w 3002889"/>
              <a:gd name="connsiteY7" fmla="*/ 2048256 h 3130905"/>
              <a:gd name="connsiteX8" fmla="*/ 782726 w 3002889"/>
              <a:gd name="connsiteY8" fmla="*/ 2048256 h 3130905"/>
              <a:gd name="connsiteX9" fmla="*/ 358444 w 3002889"/>
              <a:gd name="connsiteY9" fmla="*/ 2136038 h 3130905"/>
              <a:gd name="connsiteX10" fmla="*/ 131673 w 3002889"/>
              <a:gd name="connsiteY10" fmla="*/ 2348179 h 3130905"/>
              <a:gd name="connsiteX11" fmla="*/ 51206 w 3002889"/>
              <a:gd name="connsiteY11" fmla="*/ 2596896 h 3130905"/>
              <a:gd name="connsiteX12" fmla="*/ 7315 w 3002889"/>
              <a:gd name="connsiteY12" fmla="*/ 2911449 h 3130905"/>
              <a:gd name="connsiteX13" fmla="*/ 7315 w 3002889"/>
              <a:gd name="connsiteY13" fmla="*/ 3130905 h 3130905"/>
              <a:gd name="connsiteX0" fmla="*/ 3046907 w 3077996"/>
              <a:gd name="connsiteY0" fmla="*/ 0 h 3145236"/>
              <a:gd name="connsiteX1" fmla="*/ 2977286 w 3077996"/>
              <a:gd name="connsiteY1" fmla="*/ 753166 h 3145236"/>
              <a:gd name="connsiteX2" fmla="*/ 2787091 w 3077996"/>
              <a:gd name="connsiteY2" fmla="*/ 1038459 h 3145236"/>
              <a:gd name="connsiteX3" fmla="*/ 2355494 w 3077996"/>
              <a:gd name="connsiteY3" fmla="*/ 1104295 h 3145236"/>
              <a:gd name="connsiteX4" fmla="*/ 2111009 w 3077996"/>
              <a:gd name="connsiteY4" fmla="*/ 1367613 h 3145236"/>
              <a:gd name="connsiteX5" fmla="*/ 1989734 w 3077996"/>
              <a:gd name="connsiteY5" fmla="*/ 1762663 h 3145236"/>
              <a:gd name="connsiteX6" fmla="*/ 1751049 w 3077996"/>
              <a:gd name="connsiteY6" fmla="*/ 2015430 h 3145236"/>
              <a:gd name="connsiteX7" fmla="*/ 1338681 w 3077996"/>
              <a:gd name="connsiteY7" fmla="*/ 2062587 h 3145236"/>
              <a:gd name="connsiteX8" fmla="*/ 782726 w 3077996"/>
              <a:gd name="connsiteY8" fmla="*/ 2062587 h 3145236"/>
              <a:gd name="connsiteX9" fmla="*/ 358444 w 3077996"/>
              <a:gd name="connsiteY9" fmla="*/ 2150369 h 3145236"/>
              <a:gd name="connsiteX10" fmla="*/ 131673 w 3077996"/>
              <a:gd name="connsiteY10" fmla="*/ 2362510 h 3145236"/>
              <a:gd name="connsiteX11" fmla="*/ 51206 w 3077996"/>
              <a:gd name="connsiteY11" fmla="*/ 2611227 h 3145236"/>
              <a:gd name="connsiteX12" fmla="*/ 7315 w 3077996"/>
              <a:gd name="connsiteY12" fmla="*/ 2925780 h 3145236"/>
              <a:gd name="connsiteX13" fmla="*/ 7315 w 3077996"/>
              <a:gd name="connsiteY13" fmla="*/ 3145236 h 3145236"/>
              <a:gd name="connsiteX0" fmla="*/ 2974915 w 3008590"/>
              <a:gd name="connsiteY0" fmla="*/ 0 h 3145235"/>
              <a:gd name="connsiteX1" fmla="*/ 2977286 w 3008590"/>
              <a:gd name="connsiteY1" fmla="*/ 753165 h 3145235"/>
              <a:gd name="connsiteX2" fmla="*/ 2787091 w 3008590"/>
              <a:gd name="connsiteY2" fmla="*/ 1038458 h 3145235"/>
              <a:gd name="connsiteX3" fmla="*/ 2355494 w 3008590"/>
              <a:gd name="connsiteY3" fmla="*/ 1104294 h 3145235"/>
              <a:gd name="connsiteX4" fmla="*/ 2111009 w 3008590"/>
              <a:gd name="connsiteY4" fmla="*/ 1367612 h 3145235"/>
              <a:gd name="connsiteX5" fmla="*/ 1989734 w 3008590"/>
              <a:gd name="connsiteY5" fmla="*/ 1762662 h 3145235"/>
              <a:gd name="connsiteX6" fmla="*/ 1751049 w 3008590"/>
              <a:gd name="connsiteY6" fmla="*/ 2015429 h 3145235"/>
              <a:gd name="connsiteX7" fmla="*/ 1338681 w 3008590"/>
              <a:gd name="connsiteY7" fmla="*/ 2062586 h 3145235"/>
              <a:gd name="connsiteX8" fmla="*/ 782726 w 3008590"/>
              <a:gd name="connsiteY8" fmla="*/ 2062586 h 3145235"/>
              <a:gd name="connsiteX9" fmla="*/ 358444 w 3008590"/>
              <a:gd name="connsiteY9" fmla="*/ 2150368 h 3145235"/>
              <a:gd name="connsiteX10" fmla="*/ 131673 w 3008590"/>
              <a:gd name="connsiteY10" fmla="*/ 2362509 h 3145235"/>
              <a:gd name="connsiteX11" fmla="*/ 51206 w 3008590"/>
              <a:gd name="connsiteY11" fmla="*/ 2611226 h 3145235"/>
              <a:gd name="connsiteX12" fmla="*/ 7315 w 3008590"/>
              <a:gd name="connsiteY12" fmla="*/ 2925779 h 3145235"/>
              <a:gd name="connsiteX13" fmla="*/ 7315 w 3008590"/>
              <a:gd name="connsiteY13" fmla="*/ 3145235 h 3145235"/>
              <a:gd name="connsiteX0" fmla="*/ 2974915 w 3006219"/>
              <a:gd name="connsiteY0" fmla="*/ 0 h 3145235"/>
              <a:gd name="connsiteX1" fmla="*/ 2974915 w 3006219"/>
              <a:gd name="connsiteY1" fmla="*/ 791775 h 3145235"/>
              <a:gd name="connsiteX2" fmla="*/ 2787091 w 3006219"/>
              <a:gd name="connsiteY2" fmla="*/ 1038458 h 3145235"/>
              <a:gd name="connsiteX3" fmla="*/ 2355494 w 3006219"/>
              <a:gd name="connsiteY3" fmla="*/ 1104294 h 3145235"/>
              <a:gd name="connsiteX4" fmla="*/ 2111009 w 3006219"/>
              <a:gd name="connsiteY4" fmla="*/ 1367612 h 3145235"/>
              <a:gd name="connsiteX5" fmla="*/ 1989734 w 3006219"/>
              <a:gd name="connsiteY5" fmla="*/ 1762662 h 3145235"/>
              <a:gd name="connsiteX6" fmla="*/ 1751049 w 3006219"/>
              <a:gd name="connsiteY6" fmla="*/ 2015429 h 3145235"/>
              <a:gd name="connsiteX7" fmla="*/ 1338681 w 3006219"/>
              <a:gd name="connsiteY7" fmla="*/ 2062586 h 3145235"/>
              <a:gd name="connsiteX8" fmla="*/ 782726 w 3006219"/>
              <a:gd name="connsiteY8" fmla="*/ 2062586 h 3145235"/>
              <a:gd name="connsiteX9" fmla="*/ 358444 w 3006219"/>
              <a:gd name="connsiteY9" fmla="*/ 2150368 h 3145235"/>
              <a:gd name="connsiteX10" fmla="*/ 131673 w 3006219"/>
              <a:gd name="connsiteY10" fmla="*/ 2362509 h 3145235"/>
              <a:gd name="connsiteX11" fmla="*/ 51206 w 3006219"/>
              <a:gd name="connsiteY11" fmla="*/ 2611226 h 3145235"/>
              <a:gd name="connsiteX12" fmla="*/ 7315 w 3006219"/>
              <a:gd name="connsiteY12" fmla="*/ 2925779 h 3145235"/>
              <a:gd name="connsiteX13" fmla="*/ 7315 w 3006219"/>
              <a:gd name="connsiteY13" fmla="*/ 3145235 h 314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6219" h="3145235">
                <a:moveTo>
                  <a:pt x="2974915" y="0"/>
                </a:moveTo>
                <a:cubicBezTo>
                  <a:pt x="3006004" y="284073"/>
                  <a:pt x="3006219" y="618699"/>
                  <a:pt x="2974915" y="791775"/>
                </a:cubicBezTo>
                <a:cubicBezTo>
                  <a:pt x="2943611" y="964851"/>
                  <a:pt x="2890328" y="986372"/>
                  <a:pt x="2787091" y="1038458"/>
                </a:cubicBezTo>
                <a:cubicBezTo>
                  <a:pt x="2683854" y="1090544"/>
                  <a:pt x="2468174" y="1049435"/>
                  <a:pt x="2355494" y="1104294"/>
                </a:cubicBezTo>
                <a:cubicBezTo>
                  <a:pt x="2242814" y="1159153"/>
                  <a:pt x="2171969" y="1257884"/>
                  <a:pt x="2111009" y="1367612"/>
                </a:cubicBezTo>
                <a:cubicBezTo>
                  <a:pt x="2050049" y="1477340"/>
                  <a:pt x="2049727" y="1654693"/>
                  <a:pt x="1989734" y="1762662"/>
                </a:cubicBezTo>
                <a:cubicBezTo>
                  <a:pt x="1929741" y="1870632"/>
                  <a:pt x="1859558" y="1965442"/>
                  <a:pt x="1751049" y="2015429"/>
                </a:cubicBezTo>
                <a:cubicBezTo>
                  <a:pt x="1642540" y="2065416"/>
                  <a:pt x="1500068" y="2054727"/>
                  <a:pt x="1338681" y="2062586"/>
                </a:cubicBezTo>
                <a:cubicBezTo>
                  <a:pt x="1177294" y="2070445"/>
                  <a:pt x="946099" y="2047956"/>
                  <a:pt x="782726" y="2062586"/>
                </a:cubicBezTo>
                <a:cubicBezTo>
                  <a:pt x="619353" y="2077216"/>
                  <a:pt x="466953" y="2100381"/>
                  <a:pt x="358444" y="2150368"/>
                </a:cubicBezTo>
                <a:cubicBezTo>
                  <a:pt x="249935" y="2200355"/>
                  <a:pt x="182879" y="2285699"/>
                  <a:pt x="131673" y="2362509"/>
                </a:cubicBezTo>
                <a:cubicBezTo>
                  <a:pt x="80467" y="2439319"/>
                  <a:pt x="71932" y="2517348"/>
                  <a:pt x="51206" y="2611226"/>
                </a:cubicBezTo>
                <a:cubicBezTo>
                  <a:pt x="30480" y="2705104"/>
                  <a:pt x="14630" y="2836778"/>
                  <a:pt x="7315" y="2925779"/>
                </a:cubicBezTo>
                <a:cubicBezTo>
                  <a:pt x="0" y="3014780"/>
                  <a:pt x="3657" y="3080007"/>
                  <a:pt x="7315" y="3145235"/>
                </a:cubicBezTo>
              </a:path>
            </a:pathLst>
          </a:cu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10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Ускорение индикации конвейера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2938" y="1357313"/>
            <a:ext cx="80010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457200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Поразрядная индикация комбинационной</a:t>
            </a:r>
            <a:br>
              <a:rPr lang="ru-RU" sz="2800" dirty="0">
                <a:solidFill>
                  <a:srgbClr val="000099"/>
                </a:solidFill>
                <a:latin typeface="+mj-lt"/>
              </a:rPr>
            </a:br>
            <a:r>
              <a:rPr lang="ru-RU" sz="2800" dirty="0">
                <a:solidFill>
                  <a:srgbClr val="000099"/>
                </a:solidFill>
                <a:latin typeface="+mj-lt"/>
              </a:rPr>
              <a:t>     части ступени конвейера в регистре этой же</a:t>
            </a:r>
            <a:br>
              <a:rPr lang="ru-RU" sz="2800" dirty="0">
                <a:solidFill>
                  <a:srgbClr val="000099"/>
                </a:solidFill>
                <a:latin typeface="+mj-lt"/>
              </a:rPr>
            </a:br>
            <a:r>
              <a:rPr lang="ru-RU" sz="2800" dirty="0">
                <a:solidFill>
                  <a:srgbClr val="000099"/>
                </a:solidFill>
                <a:latin typeface="+mj-lt"/>
              </a:rPr>
              <a:t>     ступени конвейера</a:t>
            </a:r>
          </a:p>
          <a:p>
            <a:pPr indent="-457200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Поразрядное управление регистром</a:t>
            </a:r>
            <a:br>
              <a:rPr lang="ru-RU" sz="2800" dirty="0">
                <a:solidFill>
                  <a:srgbClr val="000099"/>
                </a:solidFill>
                <a:latin typeface="+mj-lt"/>
              </a:rPr>
            </a:br>
            <a:r>
              <a:rPr lang="ru-RU" sz="2800" dirty="0">
                <a:solidFill>
                  <a:srgbClr val="000099"/>
                </a:solidFill>
                <a:latin typeface="+mj-lt"/>
              </a:rPr>
              <a:t>     предшествующей ступени конвейера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857628"/>
            <a:ext cx="78105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1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1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0" y="2643182"/>
            <a:ext cx="793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86874" cy="10001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Структурная схема умножителя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1136650" y="2285995"/>
            <a:ext cx="5465763" cy="2987675"/>
          </a:xfrm>
          <a:custGeom>
            <a:avLst/>
            <a:gdLst>
              <a:gd name="connsiteX0" fmla="*/ 19507 w 5466892"/>
              <a:gd name="connsiteY0" fmla="*/ 1692250 h 2984602"/>
              <a:gd name="connsiteX1" fmla="*/ 48767 w 5466892"/>
              <a:gd name="connsiteY1" fmla="*/ 1948282 h 2984602"/>
              <a:gd name="connsiteX2" fmla="*/ 143865 w 5466892"/>
              <a:gd name="connsiteY2" fmla="*/ 2175053 h 2984602"/>
              <a:gd name="connsiteX3" fmla="*/ 436473 w 5466892"/>
              <a:gd name="connsiteY3" fmla="*/ 2496922 h 2984602"/>
              <a:gd name="connsiteX4" fmla="*/ 751027 w 5466892"/>
              <a:gd name="connsiteY4" fmla="*/ 2657856 h 2984602"/>
              <a:gd name="connsiteX5" fmla="*/ 1694687 w 5466892"/>
              <a:gd name="connsiteY5" fmla="*/ 2869997 h 2984602"/>
              <a:gd name="connsiteX6" fmla="*/ 2579827 w 5466892"/>
              <a:gd name="connsiteY6" fmla="*/ 2935834 h 2984602"/>
              <a:gd name="connsiteX7" fmla="*/ 4196486 w 5466892"/>
              <a:gd name="connsiteY7" fmla="*/ 2957779 h 2984602"/>
              <a:gd name="connsiteX8" fmla="*/ 5220614 w 5466892"/>
              <a:gd name="connsiteY8" fmla="*/ 2774899 h 2984602"/>
              <a:gd name="connsiteX9" fmla="*/ 5440070 w 5466892"/>
              <a:gd name="connsiteY9" fmla="*/ 2350618 h 2984602"/>
              <a:gd name="connsiteX10" fmla="*/ 5381548 w 5466892"/>
              <a:gd name="connsiteY10" fmla="*/ 1926336 h 2984602"/>
              <a:gd name="connsiteX11" fmla="*/ 5132831 w 5466892"/>
              <a:gd name="connsiteY11" fmla="*/ 1765402 h 2984602"/>
              <a:gd name="connsiteX12" fmla="*/ 4584191 w 5466892"/>
              <a:gd name="connsiteY12" fmla="*/ 1714195 h 2984602"/>
              <a:gd name="connsiteX13" fmla="*/ 3325977 w 5466892"/>
              <a:gd name="connsiteY13" fmla="*/ 1692250 h 2984602"/>
              <a:gd name="connsiteX14" fmla="*/ 2601772 w 5466892"/>
              <a:gd name="connsiteY14" fmla="*/ 1553261 h 2984602"/>
              <a:gd name="connsiteX15" fmla="*/ 2133599 w 5466892"/>
              <a:gd name="connsiteY15" fmla="*/ 1150925 h 2984602"/>
              <a:gd name="connsiteX16" fmla="*/ 1950719 w 5466892"/>
              <a:gd name="connsiteY16" fmla="*/ 624230 h 2984602"/>
              <a:gd name="connsiteX17" fmla="*/ 1804415 w 5466892"/>
              <a:gd name="connsiteY17" fmla="*/ 214579 h 2984602"/>
              <a:gd name="connsiteX18" fmla="*/ 1343558 w 5466892"/>
              <a:gd name="connsiteY18" fmla="*/ 68275 h 2984602"/>
              <a:gd name="connsiteX19" fmla="*/ 546201 w 5466892"/>
              <a:gd name="connsiteY19" fmla="*/ 60960 h 2984602"/>
              <a:gd name="connsiteX20" fmla="*/ 165811 w 5466892"/>
              <a:gd name="connsiteY20" fmla="*/ 434035 h 2984602"/>
              <a:gd name="connsiteX21" fmla="*/ 19507 w 5466892"/>
              <a:gd name="connsiteY21" fmla="*/ 1692250 h 298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66892" h="2984602">
                <a:moveTo>
                  <a:pt x="19507" y="1692250"/>
                </a:moveTo>
                <a:cubicBezTo>
                  <a:pt x="0" y="1944624"/>
                  <a:pt x="28041" y="1867815"/>
                  <a:pt x="48767" y="1948282"/>
                </a:cubicBezTo>
                <a:cubicBezTo>
                  <a:pt x="69493" y="2028749"/>
                  <a:pt x="79247" y="2083613"/>
                  <a:pt x="143865" y="2175053"/>
                </a:cubicBezTo>
                <a:cubicBezTo>
                  <a:pt x="208483" y="2266493"/>
                  <a:pt x="335279" y="2416455"/>
                  <a:pt x="436473" y="2496922"/>
                </a:cubicBezTo>
                <a:cubicBezTo>
                  <a:pt x="537667" y="2577389"/>
                  <a:pt x="541325" y="2595677"/>
                  <a:pt x="751027" y="2657856"/>
                </a:cubicBezTo>
                <a:cubicBezTo>
                  <a:pt x="960729" y="2720035"/>
                  <a:pt x="1389887" y="2823667"/>
                  <a:pt x="1694687" y="2869997"/>
                </a:cubicBezTo>
                <a:cubicBezTo>
                  <a:pt x="1999487" y="2916327"/>
                  <a:pt x="2162861" y="2921204"/>
                  <a:pt x="2579827" y="2935834"/>
                </a:cubicBezTo>
                <a:cubicBezTo>
                  <a:pt x="2996793" y="2950464"/>
                  <a:pt x="3756355" y="2984602"/>
                  <a:pt x="4196486" y="2957779"/>
                </a:cubicBezTo>
                <a:cubicBezTo>
                  <a:pt x="4636617" y="2930956"/>
                  <a:pt x="5013350" y="2876093"/>
                  <a:pt x="5220614" y="2774899"/>
                </a:cubicBezTo>
                <a:cubicBezTo>
                  <a:pt x="5427878" y="2673706"/>
                  <a:pt x="5413248" y="2492045"/>
                  <a:pt x="5440070" y="2350618"/>
                </a:cubicBezTo>
                <a:cubicBezTo>
                  <a:pt x="5466892" y="2209191"/>
                  <a:pt x="5432755" y="2023872"/>
                  <a:pt x="5381548" y="1926336"/>
                </a:cubicBezTo>
                <a:cubicBezTo>
                  <a:pt x="5330342" y="1828800"/>
                  <a:pt x="5265724" y="1800759"/>
                  <a:pt x="5132831" y="1765402"/>
                </a:cubicBezTo>
                <a:cubicBezTo>
                  <a:pt x="4999938" y="1730045"/>
                  <a:pt x="4885333" y="1726387"/>
                  <a:pt x="4584191" y="1714195"/>
                </a:cubicBezTo>
                <a:cubicBezTo>
                  <a:pt x="4283049" y="1702003"/>
                  <a:pt x="3656380" y="1719072"/>
                  <a:pt x="3325977" y="1692250"/>
                </a:cubicBezTo>
                <a:cubicBezTo>
                  <a:pt x="2995574" y="1665428"/>
                  <a:pt x="2800502" y="1643482"/>
                  <a:pt x="2601772" y="1553261"/>
                </a:cubicBezTo>
                <a:cubicBezTo>
                  <a:pt x="2403042" y="1463040"/>
                  <a:pt x="2242108" y="1305764"/>
                  <a:pt x="2133599" y="1150925"/>
                </a:cubicBezTo>
                <a:cubicBezTo>
                  <a:pt x="2025090" y="996086"/>
                  <a:pt x="2005583" y="780288"/>
                  <a:pt x="1950719" y="624230"/>
                </a:cubicBezTo>
                <a:cubicBezTo>
                  <a:pt x="1895855" y="468172"/>
                  <a:pt x="1905609" y="307238"/>
                  <a:pt x="1804415" y="214579"/>
                </a:cubicBezTo>
                <a:cubicBezTo>
                  <a:pt x="1703221" y="121920"/>
                  <a:pt x="1553260" y="93878"/>
                  <a:pt x="1343558" y="68275"/>
                </a:cubicBezTo>
                <a:cubicBezTo>
                  <a:pt x="1133856" y="42672"/>
                  <a:pt x="742492" y="0"/>
                  <a:pt x="546201" y="60960"/>
                </a:cubicBezTo>
                <a:cubicBezTo>
                  <a:pt x="349910" y="121920"/>
                  <a:pt x="253593" y="167030"/>
                  <a:pt x="165811" y="434035"/>
                </a:cubicBezTo>
                <a:cubicBezTo>
                  <a:pt x="78029" y="701040"/>
                  <a:pt x="39014" y="1439876"/>
                  <a:pt x="19507" y="169225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773488" y="2282820"/>
            <a:ext cx="1441450" cy="1662112"/>
          </a:xfrm>
          <a:custGeom>
            <a:avLst/>
            <a:gdLst>
              <a:gd name="connsiteX0" fmla="*/ 462077 w 1108253"/>
              <a:gd name="connsiteY0" fmla="*/ 20726 h 1662988"/>
              <a:gd name="connsiteX1" fmla="*/ 220675 w 1108253"/>
              <a:gd name="connsiteY1" fmla="*/ 123139 h 1662988"/>
              <a:gd name="connsiteX2" fmla="*/ 103632 w 1108253"/>
              <a:gd name="connsiteY2" fmla="*/ 313334 h 1662988"/>
              <a:gd name="connsiteX3" fmla="*/ 23165 w 1108253"/>
              <a:gd name="connsiteY3" fmla="*/ 737615 h 1662988"/>
              <a:gd name="connsiteX4" fmla="*/ 8534 w 1108253"/>
              <a:gd name="connsiteY4" fmla="*/ 1110691 h 1662988"/>
              <a:gd name="connsiteX5" fmla="*/ 74371 w 1108253"/>
              <a:gd name="connsiteY5" fmla="*/ 1447190 h 1662988"/>
              <a:gd name="connsiteX6" fmla="*/ 257251 w 1108253"/>
              <a:gd name="connsiteY6" fmla="*/ 1608124 h 1662988"/>
              <a:gd name="connsiteX7" fmla="*/ 681533 w 1108253"/>
              <a:gd name="connsiteY7" fmla="*/ 1615439 h 1662988"/>
              <a:gd name="connsiteX8" fmla="*/ 952195 w 1108253"/>
              <a:gd name="connsiteY8" fmla="*/ 1322831 h 1662988"/>
              <a:gd name="connsiteX9" fmla="*/ 1091184 w 1108253"/>
              <a:gd name="connsiteY9" fmla="*/ 766876 h 1662988"/>
              <a:gd name="connsiteX10" fmla="*/ 1054608 w 1108253"/>
              <a:gd name="connsiteY10" fmla="*/ 306019 h 1662988"/>
              <a:gd name="connsiteX11" fmla="*/ 842467 w 1108253"/>
              <a:gd name="connsiteY11" fmla="*/ 49987 h 1662988"/>
              <a:gd name="connsiteX12" fmla="*/ 462077 w 1108253"/>
              <a:gd name="connsiteY12" fmla="*/ 20726 h 166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8253" h="1662988">
                <a:moveTo>
                  <a:pt x="462077" y="20726"/>
                </a:moveTo>
                <a:cubicBezTo>
                  <a:pt x="358445" y="32918"/>
                  <a:pt x="280416" y="74371"/>
                  <a:pt x="220675" y="123139"/>
                </a:cubicBezTo>
                <a:cubicBezTo>
                  <a:pt x="160934" y="171907"/>
                  <a:pt x="136550" y="210921"/>
                  <a:pt x="103632" y="313334"/>
                </a:cubicBezTo>
                <a:cubicBezTo>
                  <a:pt x="70714" y="415747"/>
                  <a:pt x="39015" y="604722"/>
                  <a:pt x="23165" y="737615"/>
                </a:cubicBezTo>
                <a:cubicBezTo>
                  <a:pt x="7315" y="870508"/>
                  <a:pt x="0" y="992428"/>
                  <a:pt x="8534" y="1110691"/>
                </a:cubicBezTo>
                <a:cubicBezTo>
                  <a:pt x="17068" y="1228954"/>
                  <a:pt x="32918" y="1364285"/>
                  <a:pt x="74371" y="1447190"/>
                </a:cubicBezTo>
                <a:cubicBezTo>
                  <a:pt x="115824" y="1530095"/>
                  <a:pt x="156057" y="1580083"/>
                  <a:pt x="257251" y="1608124"/>
                </a:cubicBezTo>
                <a:cubicBezTo>
                  <a:pt x="358445" y="1636165"/>
                  <a:pt x="565709" y="1662988"/>
                  <a:pt x="681533" y="1615439"/>
                </a:cubicBezTo>
                <a:cubicBezTo>
                  <a:pt x="797357" y="1567890"/>
                  <a:pt x="883920" y="1464258"/>
                  <a:pt x="952195" y="1322831"/>
                </a:cubicBezTo>
                <a:cubicBezTo>
                  <a:pt x="1020470" y="1181404"/>
                  <a:pt x="1074115" y="936345"/>
                  <a:pt x="1091184" y="766876"/>
                </a:cubicBezTo>
                <a:cubicBezTo>
                  <a:pt x="1108253" y="597407"/>
                  <a:pt x="1096061" y="425500"/>
                  <a:pt x="1054608" y="306019"/>
                </a:cubicBezTo>
                <a:cubicBezTo>
                  <a:pt x="1013155" y="186538"/>
                  <a:pt x="937565" y="99974"/>
                  <a:pt x="842467" y="49987"/>
                </a:cubicBezTo>
                <a:cubicBezTo>
                  <a:pt x="747369" y="0"/>
                  <a:pt x="565709" y="8534"/>
                  <a:pt x="462077" y="20726"/>
                </a:cubicBezTo>
                <a:close/>
              </a:path>
            </a:pathLst>
          </a:cu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214938" y="2282820"/>
            <a:ext cx="1322387" cy="1662112"/>
          </a:xfrm>
          <a:custGeom>
            <a:avLst/>
            <a:gdLst>
              <a:gd name="connsiteX0" fmla="*/ 462077 w 1108253"/>
              <a:gd name="connsiteY0" fmla="*/ 20726 h 1662988"/>
              <a:gd name="connsiteX1" fmla="*/ 220675 w 1108253"/>
              <a:gd name="connsiteY1" fmla="*/ 123139 h 1662988"/>
              <a:gd name="connsiteX2" fmla="*/ 103632 w 1108253"/>
              <a:gd name="connsiteY2" fmla="*/ 313334 h 1662988"/>
              <a:gd name="connsiteX3" fmla="*/ 23165 w 1108253"/>
              <a:gd name="connsiteY3" fmla="*/ 737615 h 1662988"/>
              <a:gd name="connsiteX4" fmla="*/ 8534 w 1108253"/>
              <a:gd name="connsiteY4" fmla="*/ 1110691 h 1662988"/>
              <a:gd name="connsiteX5" fmla="*/ 74371 w 1108253"/>
              <a:gd name="connsiteY5" fmla="*/ 1447190 h 1662988"/>
              <a:gd name="connsiteX6" fmla="*/ 257251 w 1108253"/>
              <a:gd name="connsiteY6" fmla="*/ 1608124 h 1662988"/>
              <a:gd name="connsiteX7" fmla="*/ 681533 w 1108253"/>
              <a:gd name="connsiteY7" fmla="*/ 1615439 h 1662988"/>
              <a:gd name="connsiteX8" fmla="*/ 952195 w 1108253"/>
              <a:gd name="connsiteY8" fmla="*/ 1322831 h 1662988"/>
              <a:gd name="connsiteX9" fmla="*/ 1091184 w 1108253"/>
              <a:gd name="connsiteY9" fmla="*/ 766876 h 1662988"/>
              <a:gd name="connsiteX10" fmla="*/ 1054608 w 1108253"/>
              <a:gd name="connsiteY10" fmla="*/ 306019 h 1662988"/>
              <a:gd name="connsiteX11" fmla="*/ 842467 w 1108253"/>
              <a:gd name="connsiteY11" fmla="*/ 49987 h 1662988"/>
              <a:gd name="connsiteX12" fmla="*/ 462077 w 1108253"/>
              <a:gd name="connsiteY12" fmla="*/ 20726 h 166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8253" h="1662988">
                <a:moveTo>
                  <a:pt x="462077" y="20726"/>
                </a:moveTo>
                <a:cubicBezTo>
                  <a:pt x="358445" y="32918"/>
                  <a:pt x="280416" y="74371"/>
                  <a:pt x="220675" y="123139"/>
                </a:cubicBezTo>
                <a:cubicBezTo>
                  <a:pt x="160934" y="171907"/>
                  <a:pt x="136550" y="210921"/>
                  <a:pt x="103632" y="313334"/>
                </a:cubicBezTo>
                <a:cubicBezTo>
                  <a:pt x="70714" y="415747"/>
                  <a:pt x="39015" y="604722"/>
                  <a:pt x="23165" y="737615"/>
                </a:cubicBezTo>
                <a:cubicBezTo>
                  <a:pt x="7315" y="870508"/>
                  <a:pt x="0" y="992428"/>
                  <a:pt x="8534" y="1110691"/>
                </a:cubicBezTo>
                <a:cubicBezTo>
                  <a:pt x="17068" y="1228954"/>
                  <a:pt x="32918" y="1364285"/>
                  <a:pt x="74371" y="1447190"/>
                </a:cubicBezTo>
                <a:cubicBezTo>
                  <a:pt x="115824" y="1530095"/>
                  <a:pt x="156057" y="1580083"/>
                  <a:pt x="257251" y="1608124"/>
                </a:cubicBezTo>
                <a:cubicBezTo>
                  <a:pt x="358445" y="1636165"/>
                  <a:pt x="565709" y="1662988"/>
                  <a:pt x="681533" y="1615439"/>
                </a:cubicBezTo>
                <a:cubicBezTo>
                  <a:pt x="797357" y="1567890"/>
                  <a:pt x="883920" y="1464258"/>
                  <a:pt x="952195" y="1322831"/>
                </a:cubicBezTo>
                <a:cubicBezTo>
                  <a:pt x="1020470" y="1181404"/>
                  <a:pt x="1074115" y="936345"/>
                  <a:pt x="1091184" y="766876"/>
                </a:cubicBezTo>
                <a:cubicBezTo>
                  <a:pt x="1108253" y="597407"/>
                  <a:pt x="1096061" y="425500"/>
                  <a:pt x="1054608" y="306019"/>
                </a:cubicBezTo>
                <a:cubicBezTo>
                  <a:pt x="1013155" y="186538"/>
                  <a:pt x="937565" y="99974"/>
                  <a:pt x="842467" y="49987"/>
                </a:cubicBezTo>
                <a:cubicBezTo>
                  <a:pt x="747369" y="0"/>
                  <a:pt x="565709" y="8534"/>
                  <a:pt x="462077" y="20726"/>
                </a:cubicBezTo>
                <a:close/>
              </a:path>
            </a:pathLst>
          </a:cu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38" y="1714495"/>
            <a:ext cx="2000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+mj-lt"/>
              </a:rPr>
              <a:t>Ступень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0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8" y="1714495"/>
            <a:ext cx="2000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0099"/>
                </a:solidFill>
                <a:latin typeface="+mj-lt"/>
              </a:rPr>
              <a:t>Ступень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+mj-lt"/>
              </a:rPr>
              <a:t>1</a:t>
            </a:r>
            <a:endParaRPr lang="ru-RU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88" y="1714495"/>
            <a:ext cx="2000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9900"/>
                </a:solidFill>
                <a:latin typeface="+mj-lt"/>
              </a:rPr>
              <a:t>Ступень</a:t>
            </a:r>
            <a:r>
              <a:rPr lang="en-US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009900"/>
                </a:solidFill>
                <a:latin typeface="+mj-lt"/>
              </a:rPr>
              <a:t>2</a:t>
            </a:r>
            <a:endParaRPr lang="ru-RU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21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1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2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86874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</a:rPr>
              <a:t>классический Конвейер самосинхронного умножителя</a:t>
            </a:r>
          </a:p>
        </p:txBody>
      </p:sp>
      <p:pic>
        <p:nvPicPr>
          <p:cNvPr id="24579" name="Рисунок 13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1500188"/>
            <a:ext cx="45053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1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3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86874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</a:rPr>
              <a:t>Разряд регистра хранения парафазного сигнала с единичным спейсером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2571750"/>
            <a:ext cx="295275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2714625"/>
            <a:ext cx="29527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785938" y="2857500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Г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1785938" y="3643313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Г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6215063" y="2786063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Г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6215063" y="378618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Г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428625" y="2786063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X</a:t>
            </a:r>
            <a:endParaRPr lang="ru-RU" sz="2000" b="1"/>
          </a:p>
        </p:txBody>
      </p: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428625" y="3571875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XB</a:t>
            </a:r>
            <a:endParaRPr lang="ru-RU" sz="2000" b="1"/>
          </a:p>
        </p:txBody>
      </p: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428625" y="4214813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E</a:t>
            </a:r>
            <a:endParaRPr lang="ru-RU" sz="2000" b="1"/>
          </a:p>
        </p:txBody>
      </p:sp>
      <p:sp>
        <p:nvSpPr>
          <p:cNvPr id="25612" name="TextBox 13"/>
          <p:cNvSpPr txBox="1">
            <a:spLocks noChangeArrowheads="1"/>
          </p:cNvSpPr>
          <p:nvPr/>
        </p:nvSpPr>
        <p:spPr bwMode="auto">
          <a:xfrm>
            <a:off x="3857625" y="2786063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I</a:t>
            </a:r>
            <a:endParaRPr lang="ru-RU" sz="2000" b="1"/>
          </a:p>
        </p:txBody>
      </p:sp>
      <p:sp>
        <p:nvSpPr>
          <p:cNvPr id="25613" name="TextBox 14"/>
          <p:cNvSpPr txBox="1">
            <a:spLocks noChangeArrowheads="1"/>
          </p:cNvSpPr>
          <p:nvPr/>
        </p:nvSpPr>
        <p:spPr bwMode="auto">
          <a:xfrm>
            <a:off x="3857625" y="3357563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Y</a:t>
            </a:r>
            <a:endParaRPr lang="ru-RU" sz="2000" b="1"/>
          </a:p>
        </p:txBody>
      </p:sp>
      <p:sp>
        <p:nvSpPr>
          <p:cNvPr id="25614" name="TextBox 15"/>
          <p:cNvSpPr txBox="1">
            <a:spLocks noChangeArrowheads="1"/>
          </p:cNvSpPr>
          <p:nvPr/>
        </p:nvSpPr>
        <p:spPr bwMode="auto">
          <a:xfrm>
            <a:off x="3857625" y="378618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YB</a:t>
            </a:r>
            <a:endParaRPr lang="ru-RU" sz="2000" b="1"/>
          </a:p>
        </p:txBody>
      </p:sp>
      <p:sp>
        <p:nvSpPr>
          <p:cNvPr id="25615" name="TextBox 16"/>
          <p:cNvSpPr txBox="1">
            <a:spLocks noChangeArrowheads="1"/>
          </p:cNvSpPr>
          <p:nvPr/>
        </p:nvSpPr>
        <p:spPr bwMode="auto">
          <a:xfrm>
            <a:off x="8286750" y="2786063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I</a:t>
            </a:r>
            <a:endParaRPr lang="ru-RU" sz="2000" b="1"/>
          </a:p>
        </p:txBody>
      </p:sp>
      <p:sp>
        <p:nvSpPr>
          <p:cNvPr id="25616" name="TextBox 17"/>
          <p:cNvSpPr txBox="1">
            <a:spLocks noChangeArrowheads="1"/>
          </p:cNvSpPr>
          <p:nvPr/>
        </p:nvSpPr>
        <p:spPr bwMode="auto">
          <a:xfrm>
            <a:off x="8286750" y="3357563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Y</a:t>
            </a:r>
            <a:endParaRPr lang="ru-RU" sz="2000" b="1"/>
          </a:p>
        </p:txBody>
      </p:sp>
      <p:sp>
        <p:nvSpPr>
          <p:cNvPr id="25617" name="TextBox 18"/>
          <p:cNvSpPr txBox="1">
            <a:spLocks noChangeArrowheads="1"/>
          </p:cNvSpPr>
          <p:nvPr/>
        </p:nvSpPr>
        <p:spPr bwMode="auto">
          <a:xfrm>
            <a:off x="8286750" y="378618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YB</a:t>
            </a:r>
            <a:endParaRPr lang="ru-RU" sz="2000" b="1"/>
          </a:p>
        </p:txBody>
      </p:sp>
      <p:sp>
        <p:nvSpPr>
          <p:cNvPr id="25618" name="TextBox 19"/>
          <p:cNvSpPr txBox="1">
            <a:spLocks noChangeArrowheads="1"/>
          </p:cNvSpPr>
          <p:nvPr/>
        </p:nvSpPr>
        <p:spPr bwMode="auto">
          <a:xfrm>
            <a:off x="4857750" y="2571750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X</a:t>
            </a:r>
            <a:endParaRPr lang="ru-RU" sz="2000" b="1"/>
          </a:p>
        </p:txBody>
      </p:sp>
      <p:sp>
        <p:nvSpPr>
          <p:cNvPr id="25619" name="TextBox 20"/>
          <p:cNvSpPr txBox="1">
            <a:spLocks noChangeArrowheads="1"/>
          </p:cNvSpPr>
          <p:nvPr/>
        </p:nvSpPr>
        <p:spPr bwMode="auto">
          <a:xfrm>
            <a:off x="4714875" y="3643313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XB</a:t>
            </a:r>
            <a:endParaRPr lang="ru-RU" sz="2000" b="1"/>
          </a:p>
        </p:txBody>
      </p:sp>
      <p:sp>
        <p:nvSpPr>
          <p:cNvPr id="25620" name="TextBox 21"/>
          <p:cNvSpPr txBox="1">
            <a:spLocks noChangeArrowheads="1"/>
          </p:cNvSpPr>
          <p:nvPr/>
        </p:nvSpPr>
        <p:spPr bwMode="auto">
          <a:xfrm>
            <a:off x="4857750" y="4214813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E</a:t>
            </a:r>
            <a:endParaRPr lang="ru-RU" sz="2000" b="1"/>
          </a:p>
        </p:txBody>
      </p:sp>
      <p:sp>
        <p:nvSpPr>
          <p:cNvPr id="25621" name="TextBox 22"/>
          <p:cNvSpPr txBox="1">
            <a:spLocks noChangeArrowheads="1"/>
          </p:cNvSpPr>
          <p:nvPr/>
        </p:nvSpPr>
        <p:spPr bwMode="auto">
          <a:xfrm>
            <a:off x="4714875" y="3000375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I</a:t>
            </a:r>
            <a:r>
              <a:rPr lang="ru-RU" sz="2000" b="1" baseline="-25000"/>
              <a:t>КЧ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5813" y="1428750"/>
            <a:ext cx="3071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latin typeface="+mj-lt"/>
              </a:rPr>
              <a:t>Парафазный выход комбинационной части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1285875"/>
            <a:ext cx="30718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latin typeface="+mj-lt"/>
              </a:rPr>
              <a:t>Поразрядный индикаторный выход комбинационной части</a:t>
            </a:r>
          </a:p>
        </p:txBody>
      </p:sp>
      <p:sp>
        <p:nvSpPr>
          <p:cNvPr id="26" name="Овал 25"/>
          <p:cNvSpPr/>
          <p:nvPr/>
        </p:nvSpPr>
        <p:spPr>
          <a:xfrm>
            <a:off x="357188" y="2571750"/>
            <a:ext cx="642937" cy="15001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643438" y="2928938"/>
            <a:ext cx="642937" cy="6429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643438" y="4071938"/>
            <a:ext cx="642937" cy="6429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506913" y="2216150"/>
            <a:ext cx="204787" cy="812800"/>
          </a:xfrm>
          <a:custGeom>
            <a:avLst/>
            <a:gdLst>
              <a:gd name="connsiteX0" fmla="*/ 153619 w 204826"/>
              <a:gd name="connsiteY0" fmla="*/ 0 h 811987"/>
              <a:gd name="connsiteX1" fmla="*/ 36576 w 204826"/>
              <a:gd name="connsiteY1" fmla="*/ 146304 h 811987"/>
              <a:gd name="connsiteX2" fmla="*/ 7315 w 204826"/>
              <a:gd name="connsiteY2" fmla="*/ 351129 h 811987"/>
              <a:gd name="connsiteX3" fmla="*/ 80467 w 204826"/>
              <a:gd name="connsiteY3" fmla="*/ 614476 h 811987"/>
              <a:gd name="connsiteX4" fmla="*/ 204826 w 204826"/>
              <a:gd name="connsiteY4" fmla="*/ 811987 h 81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6" h="811987">
                <a:moveTo>
                  <a:pt x="153619" y="0"/>
                </a:moveTo>
                <a:cubicBezTo>
                  <a:pt x="107289" y="43891"/>
                  <a:pt x="60960" y="87783"/>
                  <a:pt x="36576" y="146304"/>
                </a:cubicBezTo>
                <a:cubicBezTo>
                  <a:pt x="12192" y="204825"/>
                  <a:pt x="0" y="273100"/>
                  <a:pt x="7315" y="351129"/>
                </a:cubicBezTo>
                <a:cubicBezTo>
                  <a:pt x="14630" y="429158"/>
                  <a:pt x="47549" y="537666"/>
                  <a:pt x="80467" y="614476"/>
                </a:cubicBezTo>
                <a:cubicBezTo>
                  <a:pt x="113386" y="691286"/>
                  <a:pt x="159106" y="751636"/>
                  <a:pt x="204826" y="811987"/>
                </a:cubicBezTo>
              </a:path>
            </a:pathLst>
          </a:cu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967877">
            <a:off x="536575" y="1800225"/>
            <a:ext cx="214313" cy="811213"/>
          </a:xfrm>
          <a:custGeom>
            <a:avLst/>
            <a:gdLst>
              <a:gd name="connsiteX0" fmla="*/ 153619 w 204826"/>
              <a:gd name="connsiteY0" fmla="*/ 0 h 811987"/>
              <a:gd name="connsiteX1" fmla="*/ 36576 w 204826"/>
              <a:gd name="connsiteY1" fmla="*/ 146304 h 811987"/>
              <a:gd name="connsiteX2" fmla="*/ 7315 w 204826"/>
              <a:gd name="connsiteY2" fmla="*/ 351129 h 811987"/>
              <a:gd name="connsiteX3" fmla="*/ 80467 w 204826"/>
              <a:gd name="connsiteY3" fmla="*/ 614476 h 811987"/>
              <a:gd name="connsiteX4" fmla="*/ 204826 w 204826"/>
              <a:gd name="connsiteY4" fmla="*/ 811987 h 81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6" h="811987">
                <a:moveTo>
                  <a:pt x="153619" y="0"/>
                </a:moveTo>
                <a:cubicBezTo>
                  <a:pt x="107289" y="43891"/>
                  <a:pt x="60960" y="87783"/>
                  <a:pt x="36576" y="146304"/>
                </a:cubicBezTo>
                <a:cubicBezTo>
                  <a:pt x="12192" y="204825"/>
                  <a:pt x="0" y="273100"/>
                  <a:pt x="7315" y="351129"/>
                </a:cubicBezTo>
                <a:cubicBezTo>
                  <a:pt x="14630" y="429158"/>
                  <a:pt x="47549" y="537666"/>
                  <a:pt x="80467" y="614476"/>
                </a:cubicBezTo>
                <a:cubicBezTo>
                  <a:pt x="113386" y="691286"/>
                  <a:pt x="159106" y="751636"/>
                  <a:pt x="204826" y="811987"/>
                </a:cubicBezTo>
              </a:path>
            </a:pathLst>
          </a:cu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357313" y="5000625"/>
            <a:ext cx="3071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latin typeface="+mj-lt"/>
              </a:rPr>
              <a:t>Сигнал разрешения записи в регистр</a:t>
            </a:r>
          </a:p>
        </p:txBody>
      </p:sp>
      <p:sp>
        <p:nvSpPr>
          <p:cNvPr id="32" name="Полилиния 31"/>
          <p:cNvSpPr/>
          <p:nvPr/>
        </p:nvSpPr>
        <p:spPr>
          <a:xfrm rot="14113985">
            <a:off x="4211638" y="4435475"/>
            <a:ext cx="204788" cy="1144587"/>
          </a:xfrm>
          <a:custGeom>
            <a:avLst/>
            <a:gdLst>
              <a:gd name="connsiteX0" fmla="*/ 153619 w 204826"/>
              <a:gd name="connsiteY0" fmla="*/ 0 h 811987"/>
              <a:gd name="connsiteX1" fmla="*/ 36576 w 204826"/>
              <a:gd name="connsiteY1" fmla="*/ 146304 h 811987"/>
              <a:gd name="connsiteX2" fmla="*/ 7315 w 204826"/>
              <a:gd name="connsiteY2" fmla="*/ 351129 h 811987"/>
              <a:gd name="connsiteX3" fmla="*/ 80467 w 204826"/>
              <a:gd name="connsiteY3" fmla="*/ 614476 h 811987"/>
              <a:gd name="connsiteX4" fmla="*/ 204826 w 204826"/>
              <a:gd name="connsiteY4" fmla="*/ 811987 h 81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6" h="811987">
                <a:moveTo>
                  <a:pt x="153619" y="0"/>
                </a:moveTo>
                <a:cubicBezTo>
                  <a:pt x="107289" y="43891"/>
                  <a:pt x="60960" y="87783"/>
                  <a:pt x="36576" y="146304"/>
                </a:cubicBezTo>
                <a:cubicBezTo>
                  <a:pt x="12192" y="204825"/>
                  <a:pt x="0" y="273100"/>
                  <a:pt x="7315" y="351129"/>
                </a:cubicBezTo>
                <a:cubicBezTo>
                  <a:pt x="14630" y="429158"/>
                  <a:pt x="47549" y="537666"/>
                  <a:pt x="80467" y="614476"/>
                </a:cubicBezTo>
                <a:cubicBezTo>
                  <a:pt x="113386" y="691286"/>
                  <a:pt x="159106" y="751636"/>
                  <a:pt x="204826" y="811987"/>
                </a:cubicBezTo>
              </a:path>
            </a:pathLst>
          </a:cu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1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4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357430"/>
            <a:ext cx="2995570" cy="302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357430"/>
            <a:ext cx="2822594" cy="242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86874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</a:rPr>
              <a:t>Разряд регистра хранения троичного сигнала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</a:rPr>
              <a:t>с единичным спейсером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785938" y="2500306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Г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1785918" y="3286124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Г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6215063" y="2571744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Г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6215063" y="3643307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Г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428596" y="242886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m</a:t>
            </a:r>
            <a:endParaRPr lang="ru-RU" sz="2000" b="1" dirty="0"/>
          </a:p>
        </p:txBody>
      </p: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428625" y="3214686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0</a:t>
            </a:r>
            <a:endParaRPr lang="ru-RU" sz="2000" b="1" dirty="0"/>
          </a:p>
        </p:txBody>
      </p: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571472" y="4500570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E</a:t>
            </a:r>
            <a:endParaRPr lang="ru-RU" sz="2000" b="1" dirty="0"/>
          </a:p>
        </p:txBody>
      </p:sp>
      <p:sp>
        <p:nvSpPr>
          <p:cNvPr id="25612" name="TextBox 13"/>
          <p:cNvSpPr txBox="1">
            <a:spLocks noChangeArrowheads="1"/>
          </p:cNvSpPr>
          <p:nvPr/>
        </p:nvSpPr>
        <p:spPr bwMode="auto">
          <a:xfrm>
            <a:off x="3929058" y="3000372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I</a:t>
            </a:r>
            <a:endParaRPr lang="ru-RU" sz="2000" b="1" dirty="0"/>
          </a:p>
        </p:txBody>
      </p:sp>
      <p:sp>
        <p:nvSpPr>
          <p:cNvPr id="25613" name="TextBox 14"/>
          <p:cNvSpPr txBox="1">
            <a:spLocks noChangeArrowheads="1"/>
          </p:cNvSpPr>
          <p:nvPr/>
        </p:nvSpPr>
        <p:spPr bwMode="auto">
          <a:xfrm>
            <a:off x="3857620" y="2357430"/>
            <a:ext cx="571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m</a:t>
            </a:r>
            <a:endParaRPr lang="ru-RU" sz="2000" b="1" baseline="-25000" dirty="0"/>
          </a:p>
        </p:txBody>
      </p:sp>
      <p:sp>
        <p:nvSpPr>
          <p:cNvPr id="25614" name="TextBox 15"/>
          <p:cNvSpPr txBox="1">
            <a:spLocks noChangeArrowheads="1"/>
          </p:cNvSpPr>
          <p:nvPr/>
        </p:nvSpPr>
        <p:spPr bwMode="auto">
          <a:xfrm>
            <a:off x="3857620" y="3643314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/>
              <a:t>Y</a:t>
            </a:r>
            <a:r>
              <a:rPr lang="en-US" sz="2000" b="1" baseline="-25000" dirty="0"/>
              <a:t>0</a:t>
            </a:r>
            <a:endParaRPr lang="ru-RU" sz="2000" b="1" dirty="0"/>
          </a:p>
        </p:txBody>
      </p:sp>
      <p:sp>
        <p:nvSpPr>
          <p:cNvPr id="25615" name="TextBox 16"/>
          <p:cNvSpPr txBox="1">
            <a:spLocks noChangeArrowheads="1"/>
          </p:cNvSpPr>
          <p:nvPr/>
        </p:nvSpPr>
        <p:spPr bwMode="auto">
          <a:xfrm>
            <a:off x="8286776" y="3286124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I</a:t>
            </a:r>
            <a:endParaRPr lang="ru-RU" sz="2000" b="1" dirty="0"/>
          </a:p>
        </p:txBody>
      </p:sp>
      <p:sp>
        <p:nvSpPr>
          <p:cNvPr id="25620" name="TextBox 21"/>
          <p:cNvSpPr txBox="1">
            <a:spLocks noChangeArrowheads="1"/>
          </p:cNvSpPr>
          <p:nvPr/>
        </p:nvSpPr>
        <p:spPr bwMode="auto">
          <a:xfrm>
            <a:off x="4857750" y="4929197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E</a:t>
            </a:r>
            <a:endParaRPr lang="ru-RU" sz="2000" b="1" dirty="0"/>
          </a:p>
        </p:txBody>
      </p:sp>
      <p:sp>
        <p:nvSpPr>
          <p:cNvPr id="25621" name="TextBox 22"/>
          <p:cNvSpPr txBox="1">
            <a:spLocks noChangeArrowheads="1"/>
          </p:cNvSpPr>
          <p:nvPr/>
        </p:nvSpPr>
        <p:spPr bwMode="auto">
          <a:xfrm>
            <a:off x="4714875" y="2857495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I</a:t>
            </a:r>
            <a:r>
              <a:rPr lang="ru-RU" sz="2000" b="1" baseline="-25000" dirty="0"/>
              <a:t>КЧ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5813" y="1428750"/>
            <a:ext cx="3071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Троичный </a:t>
            </a:r>
            <a:r>
              <a:rPr lang="ru-RU" sz="2000" b="1" dirty="0">
                <a:solidFill>
                  <a:srgbClr val="000099"/>
                </a:solidFill>
                <a:latin typeface="+mj-lt"/>
              </a:rPr>
              <a:t>выход комбинационной части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1285875"/>
            <a:ext cx="30718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latin typeface="+mj-lt"/>
              </a:rPr>
              <a:t>Поразрядный индикаторный выход комбинационной части</a:t>
            </a:r>
          </a:p>
        </p:txBody>
      </p:sp>
      <p:sp>
        <p:nvSpPr>
          <p:cNvPr id="26" name="Овал 25"/>
          <p:cNvSpPr/>
          <p:nvPr/>
        </p:nvSpPr>
        <p:spPr>
          <a:xfrm>
            <a:off x="357188" y="2285992"/>
            <a:ext cx="642937" cy="2286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643438" y="2786058"/>
            <a:ext cx="642937" cy="6429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714876" y="4857760"/>
            <a:ext cx="571499" cy="5714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506913" y="2216150"/>
            <a:ext cx="204787" cy="712784"/>
          </a:xfrm>
          <a:custGeom>
            <a:avLst/>
            <a:gdLst>
              <a:gd name="connsiteX0" fmla="*/ 153619 w 204826"/>
              <a:gd name="connsiteY0" fmla="*/ 0 h 811987"/>
              <a:gd name="connsiteX1" fmla="*/ 36576 w 204826"/>
              <a:gd name="connsiteY1" fmla="*/ 146304 h 811987"/>
              <a:gd name="connsiteX2" fmla="*/ 7315 w 204826"/>
              <a:gd name="connsiteY2" fmla="*/ 351129 h 811987"/>
              <a:gd name="connsiteX3" fmla="*/ 80467 w 204826"/>
              <a:gd name="connsiteY3" fmla="*/ 614476 h 811987"/>
              <a:gd name="connsiteX4" fmla="*/ 204826 w 204826"/>
              <a:gd name="connsiteY4" fmla="*/ 811987 h 81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6" h="811987">
                <a:moveTo>
                  <a:pt x="153619" y="0"/>
                </a:moveTo>
                <a:cubicBezTo>
                  <a:pt x="107289" y="43891"/>
                  <a:pt x="60960" y="87783"/>
                  <a:pt x="36576" y="146304"/>
                </a:cubicBezTo>
                <a:cubicBezTo>
                  <a:pt x="12192" y="204825"/>
                  <a:pt x="0" y="273100"/>
                  <a:pt x="7315" y="351129"/>
                </a:cubicBezTo>
                <a:cubicBezTo>
                  <a:pt x="14630" y="429158"/>
                  <a:pt x="47549" y="537666"/>
                  <a:pt x="80467" y="614476"/>
                </a:cubicBezTo>
                <a:cubicBezTo>
                  <a:pt x="113386" y="691286"/>
                  <a:pt x="159106" y="751636"/>
                  <a:pt x="204826" y="811987"/>
                </a:cubicBezTo>
              </a:path>
            </a:pathLst>
          </a:cu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967877">
            <a:off x="643588" y="1724253"/>
            <a:ext cx="146800" cy="539922"/>
          </a:xfrm>
          <a:custGeom>
            <a:avLst/>
            <a:gdLst>
              <a:gd name="connsiteX0" fmla="*/ 153619 w 204826"/>
              <a:gd name="connsiteY0" fmla="*/ 0 h 811987"/>
              <a:gd name="connsiteX1" fmla="*/ 36576 w 204826"/>
              <a:gd name="connsiteY1" fmla="*/ 146304 h 811987"/>
              <a:gd name="connsiteX2" fmla="*/ 7315 w 204826"/>
              <a:gd name="connsiteY2" fmla="*/ 351129 h 811987"/>
              <a:gd name="connsiteX3" fmla="*/ 80467 w 204826"/>
              <a:gd name="connsiteY3" fmla="*/ 614476 h 811987"/>
              <a:gd name="connsiteX4" fmla="*/ 204826 w 204826"/>
              <a:gd name="connsiteY4" fmla="*/ 811987 h 81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6" h="811987">
                <a:moveTo>
                  <a:pt x="153619" y="0"/>
                </a:moveTo>
                <a:cubicBezTo>
                  <a:pt x="107289" y="43891"/>
                  <a:pt x="60960" y="87783"/>
                  <a:pt x="36576" y="146304"/>
                </a:cubicBezTo>
                <a:cubicBezTo>
                  <a:pt x="12192" y="204825"/>
                  <a:pt x="0" y="273100"/>
                  <a:pt x="7315" y="351129"/>
                </a:cubicBezTo>
                <a:cubicBezTo>
                  <a:pt x="14630" y="429158"/>
                  <a:pt x="47549" y="537666"/>
                  <a:pt x="80467" y="614476"/>
                </a:cubicBezTo>
                <a:cubicBezTo>
                  <a:pt x="113386" y="691286"/>
                  <a:pt x="159106" y="751636"/>
                  <a:pt x="204826" y="811987"/>
                </a:cubicBezTo>
              </a:path>
            </a:pathLst>
          </a:cu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357313" y="5000625"/>
            <a:ext cx="3071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latin typeface="+mj-lt"/>
              </a:rPr>
              <a:t>Сигнал разрешения записи в регистр</a:t>
            </a: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1785938" y="4143380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Г</a:t>
            </a: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3857620" y="4071942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p</a:t>
            </a:r>
            <a:endParaRPr lang="ru-RU" sz="2000" b="1" dirty="0"/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428625" y="4071942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p</a:t>
            </a:r>
            <a:endParaRPr lang="ru-RU" sz="2000" b="1" dirty="0"/>
          </a:p>
        </p:txBody>
      </p:sp>
      <p:sp>
        <p:nvSpPr>
          <p:cNvPr id="38" name="Овал 37"/>
          <p:cNvSpPr/>
          <p:nvPr/>
        </p:nvSpPr>
        <p:spPr>
          <a:xfrm>
            <a:off x="500034" y="4572008"/>
            <a:ext cx="571499" cy="5714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0" name="Прямая со стрелкой 39"/>
          <p:cNvCxnSpPr>
            <a:endCxn id="38" idx="5"/>
          </p:cNvCxnSpPr>
          <p:nvPr/>
        </p:nvCxnSpPr>
        <p:spPr>
          <a:xfrm rot="10800000">
            <a:off x="987840" y="5059814"/>
            <a:ext cx="440889" cy="83699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8" idx="2"/>
          </p:cNvCxnSpPr>
          <p:nvPr/>
        </p:nvCxnSpPr>
        <p:spPr>
          <a:xfrm flipV="1">
            <a:off x="3798444" y="5143510"/>
            <a:ext cx="916432" cy="83702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4786314" y="242886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m</a:t>
            </a:r>
            <a:endParaRPr lang="ru-RU" sz="2000" b="1" dirty="0"/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>
            <a:off x="4786314" y="350043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0</a:t>
            </a:r>
            <a:endParaRPr lang="ru-RU" sz="2000" b="1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4786314" y="4429132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p</a:t>
            </a:r>
            <a:endParaRPr lang="ru-RU" sz="2000" b="1" dirty="0"/>
          </a:p>
        </p:txBody>
      </p:sp>
      <p:sp>
        <p:nvSpPr>
          <p:cNvPr id="48" name="TextBox 14"/>
          <p:cNvSpPr txBox="1">
            <a:spLocks noChangeArrowheads="1"/>
          </p:cNvSpPr>
          <p:nvPr/>
        </p:nvSpPr>
        <p:spPr bwMode="auto">
          <a:xfrm>
            <a:off x="8286776" y="2643182"/>
            <a:ext cx="571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m</a:t>
            </a:r>
            <a:endParaRPr lang="ru-RU" sz="2000" b="1" baseline="-25000" dirty="0"/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8286776" y="3929066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/>
              <a:t>Y</a:t>
            </a:r>
            <a:r>
              <a:rPr lang="en-US" sz="2000" b="1" baseline="-25000" dirty="0"/>
              <a:t>0</a:t>
            </a:r>
            <a:endParaRPr lang="ru-RU" sz="2000" b="1" dirty="0"/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8286776" y="4714884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p</a:t>
            </a:r>
            <a:endParaRPr lang="ru-RU" sz="2000" b="1" dirty="0"/>
          </a:p>
        </p:txBody>
      </p:sp>
      <p:sp>
        <p:nvSpPr>
          <p:cNvPr id="51" name="TextBox 8"/>
          <p:cNvSpPr txBox="1">
            <a:spLocks noChangeArrowheads="1"/>
          </p:cNvSpPr>
          <p:nvPr/>
        </p:nvSpPr>
        <p:spPr bwMode="auto">
          <a:xfrm>
            <a:off x="6215063" y="4714884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Г</a:t>
            </a:r>
          </a:p>
        </p:txBody>
      </p:sp>
      <p:sp>
        <p:nvSpPr>
          <p:cNvPr id="5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1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5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643998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Классическая индикация самосинхронного конвейера</a:t>
            </a:r>
          </a:p>
        </p:txBody>
      </p:sp>
      <p:pic>
        <p:nvPicPr>
          <p:cNvPr id="26627" name="Рисунок 48" descr="Fig2a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000250"/>
            <a:ext cx="85661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1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6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643998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Поразрядная индикация самосинхронного конвейера</a:t>
            </a:r>
          </a:p>
        </p:txBody>
      </p:sp>
      <p:pic>
        <p:nvPicPr>
          <p:cNvPr id="27651" name="Рисунок 4" descr="Fig2b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113" y="2143125"/>
            <a:ext cx="83597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1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7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ДУ на троичных сумматорах</a:t>
            </a:r>
          </a:p>
        </p:txBody>
      </p:sp>
      <p:pic>
        <p:nvPicPr>
          <p:cNvPr id="28675" name="Picture 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006600"/>
            <a:ext cx="6929438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/>
          <p:nvPr/>
        </p:nvSpPr>
        <p:spPr>
          <a:xfrm>
            <a:off x="1143000" y="1214438"/>
            <a:ext cx="6357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Фрагмент двух слоев «дерева» Уоллеса</a:t>
            </a:r>
          </a:p>
        </p:txBody>
      </p:sp>
      <p:sp>
        <p:nvSpPr>
          <p:cNvPr id="97" name="Правая фигурная скобка 96"/>
          <p:cNvSpPr/>
          <p:nvPr/>
        </p:nvSpPr>
        <p:spPr>
          <a:xfrm>
            <a:off x="7786688" y="2000250"/>
            <a:ext cx="142875" cy="2428875"/>
          </a:xfrm>
          <a:prstGeom prst="rightBrace">
            <a:avLst/>
          </a:prstGeom>
          <a:ln w="317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" name="Правая фигурная скобка 98"/>
          <p:cNvSpPr/>
          <p:nvPr/>
        </p:nvSpPr>
        <p:spPr>
          <a:xfrm>
            <a:off x="7786688" y="4714875"/>
            <a:ext cx="142875" cy="1071563"/>
          </a:xfrm>
          <a:prstGeom prst="rightBrace">
            <a:avLst/>
          </a:prstGeom>
          <a:ln w="317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7929563" y="2643188"/>
            <a:ext cx="9286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Слой 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929563" y="4786313"/>
            <a:ext cx="9286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Слой 2</a:t>
            </a:r>
          </a:p>
        </p:txBody>
      </p:sp>
      <p:sp>
        <p:nvSpPr>
          <p:cNvPr id="1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1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8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Связность троичных сумматоров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43000" y="1214438"/>
            <a:ext cx="70008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Влияние входов одного разряда на выходы соседних разрядов «дерева» Уоллеса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2773363"/>
            <a:ext cx="714375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1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9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Содержание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642938" y="1643063"/>
            <a:ext cx="8153400" cy="4214812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33CC"/>
                </a:solidFill>
                <a:latin typeface="+mj-lt"/>
              </a:rPr>
              <a:t>Преимущества и недостатки самосинхронных схем</a:t>
            </a: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33CC"/>
                </a:solidFill>
                <a:latin typeface="+mj-lt"/>
              </a:rPr>
              <a:t>О</a:t>
            </a:r>
            <a:r>
              <a:rPr lang="en-US" b="1" dirty="0" err="1" smtClean="0">
                <a:solidFill>
                  <a:srgbClr val="0033CC"/>
                </a:solidFill>
                <a:latin typeface="+mj-lt"/>
              </a:rPr>
              <a:t>собенности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+mj-lt"/>
              </a:rPr>
              <a:t>реализации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 самосинхронного </a:t>
            </a:r>
            <a:r>
              <a:rPr lang="ru-RU" b="1" dirty="0" smtClean="0">
                <a:solidFill>
                  <a:srgbClr val="0033CC"/>
                </a:solidFill>
                <a:latin typeface="+mj-lt"/>
              </a:rPr>
              <a:t>(СС) </a:t>
            </a:r>
            <a:r>
              <a:rPr lang="en-US" b="1" dirty="0" err="1" smtClean="0">
                <a:solidFill>
                  <a:srgbClr val="0033CC"/>
                </a:solidFill>
                <a:latin typeface="+mj-lt"/>
              </a:rPr>
              <a:t>умножителя</a:t>
            </a:r>
            <a:endParaRPr lang="ru-RU" b="1" dirty="0" smtClean="0">
              <a:solidFill>
                <a:srgbClr val="0033CC"/>
              </a:solidFill>
              <a:latin typeface="+mj-lt"/>
            </a:endParaRP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33CC"/>
                </a:solidFill>
                <a:latin typeface="+mj-lt"/>
              </a:rPr>
              <a:t>Метод ускорения СС умножителя</a:t>
            </a:r>
            <a:endParaRPr lang="en-US" b="1" dirty="0" smtClean="0">
              <a:solidFill>
                <a:srgbClr val="0033CC"/>
              </a:solidFill>
              <a:latin typeface="+mj-lt"/>
            </a:endParaRP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33CC"/>
                </a:solidFill>
                <a:latin typeface="+mj-lt"/>
              </a:rPr>
              <a:t>П</a:t>
            </a:r>
            <a:r>
              <a:rPr lang="en-US" b="1" dirty="0" err="1" smtClean="0">
                <a:solidFill>
                  <a:srgbClr val="0033CC"/>
                </a:solidFill>
                <a:latin typeface="+mj-lt"/>
              </a:rPr>
              <a:t>реимущества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 и </a:t>
            </a:r>
            <a:r>
              <a:rPr lang="en-US" b="1" dirty="0" err="1" smtClean="0">
                <a:solidFill>
                  <a:srgbClr val="0033CC"/>
                </a:solidFill>
                <a:latin typeface="+mj-lt"/>
              </a:rPr>
              <a:t>недостатки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+mj-lt"/>
              </a:rPr>
              <a:t>предлагаемого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+mj-lt"/>
              </a:rPr>
              <a:t>метода</a:t>
            </a:r>
            <a:endParaRPr lang="ru-RU" b="1" dirty="0" smtClean="0">
              <a:solidFill>
                <a:srgbClr val="0033CC"/>
              </a:solidFill>
              <a:latin typeface="+mj-lt"/>
            </a:endParaRPr>
          </a:p>
          <a:p>
            <a:pPr marL="548640" indent="-411480" eaLnBrk="1" fontAlgn="auto" hangingPunct="1">
              <a:spcBef>
                <a:spcPct val="4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33CC"/>
                </a:solidFill>
                <a:latin typeface="+mj-lt"/>
              </a:rPr>
              <a:t>Заключение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2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3" name="Slide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ДУ на троичных сумматорах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14375" y="1214438"/>
            <a:ext cx="78581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Зависимость выходов всего троичного «дерева» Уоллеса от входов </a:t>
            </a:r>
            <a:r>
              <a:rPr lang="en-US" sz="2800" dirty="0">
                <a:solidFill>
                  <a:srgbClr val="000099"/>
                </a:solidFill>
                <a:latin typeface="+mj-lt"/>
              </a:rPr>
              <a:t>k</a:t>
            </a:r>
            <a:r>
              <a:rPr lang="ru-RU" sz="2800" dirty="0">
                <a:solidFill>
                  <a:srgbClr val="000099"/>
                </a:solidFill>
                <a:latin typeface="+mj-lt"/>
              </a:rPr>
              <a:t>-го разряда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643813" y="2857500"/>
            <a:ext cx="1285875" cy="239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500"/>
              </a:spcAft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Слой 1</a:t>
            </a:r>
          </a:p>
          <a:p>
            <a:pPr algn="ctr">
              <a:spcAft>
                <a:spcPts val="1500"/>
              </a:spcAft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Слой 2</a:t>
            </a:r>
          </a:p>
          <a:p>
            <a:pPr algn="ctr">
              <a:spcAft>
                <a:spcPts val="1500"/>
              </a:spcAft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Слой3</a:t>
            </a:r>
          </a:p>
          <a:p>
            <a:pPr algn="ctr">
              <a:spcAft>
                <a:spcPts val="1500"/>
              </a:spcAft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Слой 4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428875"/>
            <a:ext cx="71977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20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33CC"/>
                </a:solidFill>
              </a:rPr>
              <a:t>ДУ на парафазных сумматорах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43000" y="1214438"/>
            <a:ext cx="6357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Фрагмент двух слоев «дерева» Уоллеса</a:t>
            </a:r>
          </a:p>
        </p:txBody>
      </p:sp>
      <p:sp>
        <p:nvSpPr>
          <p:cNvPr id="97" name="Правая фигурная скобка 96"/>
          <p:cNvSpPr/>
          <p:nvPr/>
        </p:nvSpPr>
        <p:spPr>
          <a:xfrm>
            <a:off x="7786688" y="2000250"/>
            <a:ext cx="142875" cy="2428875"/>
          </a:xfrm>
          <a:prstGeom prst="rightBrace">
            <a:avLst/>
          </a:prstGeom>
          <a:ln w="317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" name="Правая фигурная скобка 98"/>
          <p:cNvSpPr/>
          <p:nvPr/>
        </p:nvSpPr>
        <p:spPr>
          <a:xfrm>
            <a:off x="7786688" y="4643438"/>
            <a:ext cx="142875" cy="1000125"/>
          </a:xfrm>
          <a:prstGeom prst="rightBrace">
            <a:avLst/>
          </a:prstGeom>
          <a:ln w="317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7929563" y="2643188"/>
            <a:ext cx="9286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Слой 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929563" y="4786313"/>
            <a:ext cx="9286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Слой 2</a:t>
            </a:r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2000250"/>
            <a:ext cx="6615113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2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1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33CC"/>
                </a:solidFill>
              </a:rPr>
              <a:t>ДУ на парафазных сумматорах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14375" y="1214438"/>
            <a:ext cx="78581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Зависимость выходов всего парафазного «дерева» Уоллеса от входов </a:t>
            </a:r>
            <a:r>
              <a:rPr lang="en-US" sz="2800" dirty="0">
                <a:solidFill>
                  <a:srgbClr val="000099"/>
                </a:solidFill>
                <a:latin typeface="+mj-lt"/>
              </a:rPr>
              <a:t>k</a:t>
            </a:r>
            <a:r>
              <a:rPr lang="ru-RU" sz="2800" dirty="0">
                <a:solidFill>
                  <a:srgbClr val="000099"/>
                </a:solidFill>
                <a:latin typeface="+mj-lt"/>
              </a:rPr>
              <a:t>-го разряда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643813" y="2571750"/>
            <a:ext cx="12858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Слой 1</a:t>
            </a:r>
          </a:p>
          <a:p>
            <a:pPr algn="ctr">
              <a:spcAft>
                <a:spcPts val="300"/>
              </a:spcAft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Слой 2</a:t>
            </a:r>
          </a:p>
          <a:p>
            <a:pPr algn="ctr">
              <a:spcAft>
                <a:spcPts val="300"/>
              </a:spcAft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Слой3</a:t>
            </a:r>
          </a:p>
          <a:p>
            <a:pPr algn="ctr">
              <a:spcAft>
                <a:spcPts val="300"/>
              </a:spcAft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Слой 4</a:t>
            </a:r>
          </a:p>
          <a:p>
            <a:pPr algn="ctr">
              <a:spcAft>
                <a:spcPts val="300"/>
              </a:spcAft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Слой 5</a:t>
            </a:r>
          </a:p>
          <a:p>
            <a:pPr algn="ctr">
              <a:spcAft>
                <a:spcPts val="300"/>
              </a:spcAft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Слой 6</a:t>
            </a:r>
          </a:p>
          <a:p>
            <a:pPr algn="ctr">
              <a:spcAft>
                <a:spcPts val="300"/>
              </a:spcAft>
              <a:defRPr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Слой 7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357438"/>
            <a:ext cx="692943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2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2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8858312" cy="83787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Групповая индикация ДУ</a:t>
            </a:r>
          </a:p>
        </p:txBody>
      </p:sp>
      <p:pic>
        <p:nvPicPr>
          <p:cNvPr id="33795" name="Рисунок 81" descr="Fig4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1285875"/>
            <a:ext cx="3929062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357188" y="3429000"/>
            <a:ext cx="25717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0099"/>
                </a:solidFill>
                <a:latin typeface="+mj-lt"/>
              </a:rPr>
              <a:t>Групповые индикаторы</a:t>
            </a:r>
          </a:p>
        </p:txBody>
      </p:sp>
      <p:sp>
        <p:nvSpPr>
          <p:cNvPr id="84" name="Овал 83"/>
          <p:cNvSpPr/>
          <p:nvPr/>
        </p:nvSpPr>
        <p:spPr>
          <a:xfrm>
            <a:off x="3000375" y="3143250"/>
            <a:ext cx="3571875" cy="642938"/>
          </a:xfrm>
          <a:prstGeom prst="ellipse">
            <a:avLst/>
          </a:prstGeom>
          <a:noFill/>
          <a:ln w="317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3000375" y="4929188"/>
            <a:ext cx="3571875" cy="642937"/>
          </a:xfrm>
          <a:prstGeom prst="ellipse">
            <a:avLst/>
          </a:prstGeom>
          <a:noFill/>
          <a:ln w="317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7" name="Прямая со стрелкой 86"/>
          <p:cNvCxnSpPr/>
          <p:nvPr/>
        </p:nvCxnSpPr>
        <p:spPr>
          <a:xfrm flipV="1">
            <a:off x="2643188" y="3571875"/>
            <a:ext cx="428625" cy="285750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6200000" flipH="1">
            <a:off x="2464594" y="4536281"/>
            <a:ext cx="714375" cy="500063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2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3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Ускорение конвейера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0125" y="1071563"/>
            <a:ext cx="57864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0099"/>
                </a:solidFill>
                <a:latin typeface="+mj-lt"/>
              </a:rPr>
              <a:t>Троичное «дерево» Уоллеса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813" y="3571881"/>
            <a:ext cx="6215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0099"/>
                </a:solidFill>
                <a:latin typeface="+mj-lt"/>
              </a:rPr>
              <a:t>Парафазное «дерево» Уоллеса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00063" y="1714500"/>
          <a:ext cx="6429419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1"/>
                <a:gridCol w="1921745"/>
                <a:gridCol w="24359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+mj-lt"/>
                        </a:rPr>
                        <a:t>Тип индикации</a:t>
                      </a:r>
                      <a:endParaRPr lang="ru-RU" sz="2000" dirty="0">
                        <a:solidFill>
                          <a:srgbClr val="000099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+mj-lt"/>
                        </a:rPr>
                        <a:t>Длительность цикла, пс</a:t>
                      </a:r>
                      <a:endParaRPr lang="ru-RU" sz="2000" dirty="0">
                        <a:solidFill>
                          <a:srgbClr val="000099"/>
                        </a:solidFill>
                        <a:latin typeface="+mj-lt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+mj-lt"/>
                        </a:rPr>
                        <a:t>Аппаратные затраты, тыс. тр.</a:t>
                      </a:r>
                      <a:endParaRPr lang="ru-RU" sz="2000" dirty="0">
                        <a:solidFill>
                          <a:srgbClr val="000099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Классическая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1070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260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Групповая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9900"/>
                          </a:solidFill>
                          <a:latin typeface="+mj-lt"/>
                        </a:rPr>
                        <a:t>770</a:t>
                      </a:r>
                      <a:endParaRPr lang="ru-RU" sz="2000" b="1" dirty="0">
                        <a:solidFill>
                          <a:srgbClr val="0099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9900"/>
                          </a:solidFill>
                          <a:latin typeface="+mj-lt"/>
                        </a:rPr>
                        <a:t>266</a:t>
                      </a:r>
                      <a:endParaRPr lang="ru-RU" sz="2000" b="1" dirty="0">
                        <a:solidFill>
                          <a:srgbClr val="0099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00063" y="4286256"/>
          <a:ext cx="6429419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1"/>
                <a:gridCol w="1921745"/>
                <a:gridCol w="24359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+mj-lt"/>
                        </a:rPr>
                        <a:t>Тип индикации</a:t>
                      </a:r>
                      <a:endParaRPr lang="ru-RU" sz="2000" dirty="0">
                        <a:solidFill>
                          <a:srgbClr val="000099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+mj-lt"/>
                        </a:rPr>
                        <a:t>Длительность цикла, пс</a:t>
                      </a:r>
                      <a:endParaRPr lang="ru-RU" sz="2000" dirty="0">
                        <a:solidFill>
                          <a:srgbClr val="000099"/>
                        </a:solidFill>
                        <a:latin typeface="+mj-lt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+mj-lt"/>
                        </a:rPr>
                        <a:t>Аппаратные затраты, тыс. тр.</a:t>
                      </a:r>
                      <a:endParaRPr lang="ru-RU" sz="2000" dirty="0">
                        <a:solidFill>
                          <a:srgbClr val="000099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Классическая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970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220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Групповая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9900"/>
                          </a:solidFill>
                          <a:latin typeface="+mj-lt"/>
                        </a:rPr>
                        <a:t>710</a:t>
                      </a:r>
                      <a:endParaRPr lang="ru-RU" sz="2000" b="1" dirty="0">
                        <a:solidFill>
                          <a:srgbClr val="0099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9900"/>
                          </a:solidFill>
                          <a:latin typeface="+mj-lt"/>
                        </a:rPr>
                        <a:t>226</a:t>
                      </a:r>
                      <a:endParaRPr lang="ru-RU" sz="2000" b="1" dirty="0">
                        <a:solidFill>
                          <a:srgbClr val="0099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000875" y="1571625"/>
            <a:ext cx="192881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</a:rPr>
              <a:t>+39%</a:t>
            </a:r>
          </a:p>
          <a:p>
            <a:pPr>
              <a:defRPr/>
            </a:pPr>
            <a:endParaRPr lang="ru-RU" sz="3200" b="1" dirty="0">
              <a:solidFill>
                <a:srgbClr val="000099"/>
              </a:solidFill>
              <a:latin typeface="+mj-lt"/>
            </a:endParaRPr>
          </a:p>
          <a:p>
            <a:pPr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sym typeface="Symbol"/>
              </a:rPr>
              <a:t>    2,3%</a:t>
            </a:r>
            <a:endParaRPr lang="ru-RU" sz="32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2313" y="4143381"/>
            <a:ext cx="1857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</a:rPr>
              <a:t>+37%</a:t>
            </a:r>
          </a:p>
          <a:p>
            <a:pPr>
              <a:defRPr/>
            </a:pPr>
            <a:endParaRPr lang="ru-RU" sz="3200" b="1" dirty="0">
              <a:solidFill>
                <a:srgbClr val="000099"/>
              </a:solidFill>
              <a:latin typeface="+mj-lt"/>
            </a:endParaRPr>
          </a:p>
          <a:p>
            <a:pPr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sym typeface="Symbol"/>
              </a:rPr>
              <a:t>   2,7%</a:t>
            </a:r>
            <a:endParaRPr lang="ru-RU" sz="3200" b="1" dirty="0">
              <a:solidFill>
                <a:srgbClr val="000099"/>
              </a:solidFill>
              <a:latin typeface="+mj-lt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7143750" y="1857375"/>
            <a:ext cx="1571625" cy="1071563"/>
          </a:xfrm>
          <a:prstGeom prst="line">
            <a:avLst/>
          </a:prstGeom>
          <a:ln w="317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143750" y="4500569"/>
            <a:ext cx="1571625" cy="1071562"/>
          </a:xfrm>
          <a:prstGeom prst="line">
            <a:avLst/>
          </a:prstGeom>
          <a:ln w="317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6929438" y="1285875"/>
            <a:ext cx="2214562" cy="22145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29438" y="3929069"/>
            <a:ext cx="2214562" cy="221456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2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4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2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858024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Заключение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2560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1143000"/>
            <a:ext cx="8858250" cy="5041900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12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600" dirty="0" smtClean="0">
                <a:solidFill>
                  <a:srgbClr val="000099"/>
                </a:solidFill>
                <a:latin typeface="+mj-lt"/>
              </a:rPr>
              <a:t>Групповое управление возможно и целесообразно в устройствах с высокой степенью параллельности обработки многоразрядных данных</a:t>
            </a:r>
          </a:p>
          <a:p>
            <a:pPr marL="548640" indent="-411480" eaLnBrk="1" fontAlgn="auto" hangingPunct="1">
              <a:spcAft>
                <a:spcPts val="12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600" dirty="0" smtClean="0">
                <a:solidFill>
                  <a:srgbClr val="000099"/>
                </a:solidFill>
                <a:latin typeface="+mj-lt"/>
              </a:rPr>
              <a:t>Метод групповой индикации обеспечивает строгую самосинхронность двухступенчатой реализации умножителя и повышение его быстродействия на 40% в сравнении с классической индикацией за счет незначительного увеличения аппаратных затрат</a:t>
            </a:r>
            <a:endParaRPr lang="en-US" sz="2600" dirty="0" smtClean="0">
              <a:solidFill>
                <a:srgbClr val="000099"/>
              </a:solidFill>
              <a:latin typeface="+mj-lt"/>
            </a:endParaRPr>
          </a:p>
          <a:p>
            <a:pPr marL="548640" indent="-411480" eaLnBrk="1" fontAlgn="auto" hangingPunct="1">
              <a:spcAft>
                <a:spcPts val="12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600" dirty="0" smtClean="0">
                <a:solidFill>
                  <a:srgbClr val="000099"/>
                </a:solidFill>
                <a:latin typeface="+mj-lt"/>
              </a:rPr>
              <a:t>Преимущество </a:t>
            </a:r>
            <a:r>
              <a:rPr lang="ru-RU" sz="2600" smtClean="0">
                <a:solidFill>
                  <a:srgbClr val="000099"/>
                </a:solidFill>
                <a:latin typeface="+mj-lt"/>
              </a:rPr>
              <a:t>поразрядного управления </a:t>
            </a:r>
            <a:r>
              <a:rPr lang="ru-RU" sz="2600" dirty="0" smtClean="0">
                <a:solidFill>
                  <a:srgbClr val="000099"/>
                </a:solidFill>
                <a:latin typeface="+mj-lt"/>
              </a:rPr>
              <a:t>растет пропорционально числу разрядов сомножителей </a:t>
            </a:r>
          </a:p>
        </p:txBody>
      </p:sp>
      <p:sp>
        <p:nvSpPr>
          <p:cNvPr id="12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2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5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357313"/>
            <a:ext cx="8712200" cy="2500312"/>
          </a:xfrm>
        </p:spPr>
        <p:txBody>
          <a:bodyPr>
            <a:normAutofit/>
          </a:bodyPr>
          <a:lstStyle/>
          <a:p>
            <a:pPr marL="482600" lvl="1" indent="-48260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7200" dirty="0" smtClean="0">
                <a:solidFill>
                  <a:srgbClr val="0033CC"/>
                </a:solidFill>
                <a:latin typeface="+mj-lt"/>
              </a:rPr>
              <a:t>СПАСИБО </a:t>
            </a:r>
            <a:br>
              <a:rPr lang="ru-RU" sz="7200" dirty="0" smtClean="0">
                <a:solidFill>
                  <a:srgbClr val="0033CC"/>
                </a:solidFill>
                <a:latin typeface="+mj-lt"/>
              </a:rPr>
            </a:br>
            <a:r>
              <a:rPr lang="ru-RU" sz="7200" dirty="0" smtClean="0">
                <a:solidFill>
                  <a:srgbClr val="0033CC"/>
                </a:solidFill>
                <a:latin typeface="+mj-lt"/>
              </a:rPr>
              <a:t>ЗА ВНИМАНИЕ !</a:t>
            </a:r>
            <a:endParaRPr lang="en-US" sz="7200" dirty="0" smtClean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4000500" y="4214813"/>
            <a:ext cx="1357313" cy="1285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2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6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2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228600"/>
            <a:ext cx="4500578" cy="5778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33CC"/>
                </a:solidFill>
              </a:rPr>
              <a:t>Контакты</a:t>
            </a:r>
            <a:endParaRPr lang="en-GB" sz="4400" b="1" dirty="0" smtClean="0">
              <a:solidFill>
                <a:srgbClr val="0033CC"/>
              </a:solidFill>
            </a:endParaRPr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928671"/>
            <a:ext cx="8712200" cy="3857651"/>
          </a:xfrm>
        </p:spPr>
        <p:txBody>
          <a:bodyPr>
            <a:normAutofit fontScale="85000" lnSpcReduction="10000"/>
          </a:bodyPr>
          <a:lstStyle/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000099"/>
                </a:solidFill>
                <a:latin typeface="+mj-lt"/>
              </a:rPr>
              <a:t>Адрес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: </a:t>
            </a:r>
            <a:r>
              <a:rPr lang="ru-RU" dirty="0" smtClean="0">
                <a:solidFill>
                  <a:srgbClr val="000099"/>
                </a:solidFill>
                <a:latin typeface="+mj-lt"/>
              </a:rPr>
              <a:t>Институт проблем информатики Федерального исследовательского центра «Информатика и управление» Российской академии наук (ИПИ РАН), Россия, 119333,  Москва, ул. Вавилова, д. 44, корпус 2</a:t>
            </a:r>
          </a:p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000099"/>
                </a:solidFill>
                <a:latin typeface="+mj-lt"/>
              </a:rPr>
              <a:t>Научный руководитель: д.т.н. Захаров В.Н.</a:t>
            </a:r>
            <a:endParaRPr lang="en-US" dirty="0" smtClean="0">
              <a:solidFill>
                <a:srgbClr val="000099"/>
              </a:solidFill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800" dirty="0" smtClean="0">
                <a:solidFill>
                  <a:srgbClr val="000099"/>
                </a:solidFill>
                <a:latin typeface="+mj-lt"/>
              </a:rPr>
              <a:t>Телефон</a:t>
            </a:r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: </a:t>
            </a:r>
            <a:r>
              <a:rPr lang="ru-RU" sz="2800" dirty="0" smtClean="0">
                <a:solidFill>
                  <a:srgbClr val="000099"/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7 (49</a:t>
            </a:r>
            <a:r>
              <a:rPr lang="ru-RU" sz="2800" dirty="0" smtClean="0">
                <a:solidFill>
                  <a:srgbClr val="000099"/>
                </a:solidFill>
                <a:latin typeface="+mj-lt"/>
              </a:rPr>
              <a:t>9</a:t>
            </a:r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) 13</a:t>
            </a:r>
            <a:r>
              <a:rPr lang="ru-RU" sz="2800" dirty="0" smtClean="0">
                <a:solidFill>
                  <a:srgbClr val="000099"/>
                </a:solidFill>
                <a:latin typeface="+mj-lt"/>
              </a:rPr>
              <a:t>5</a:t>
            </a:r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99"/>
                </a:solidFill>
                <a:latin typeface="+mj-lt"/>
              </a:rPr>
              <a:t>61 17</a:t>
            </a:r>
            <a:endParaRPr lang="en-US" sz="2800" dirty="0" smtClean="0">
              <a:solidFill>
                <a:srgbClr val="000099"/>
              </a:solidFill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Fax: </a:t>
            </a:r>
            <a:r>
              <a:rPr lang="ru-RU" sz="2800" dirty="0" smtClean="0">
                <a:solidFill>
                  <a:srgbClr val="000099"/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7 (495) 930 45 05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E-mail: VZakharov@ipiran.ru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800" dirty="0" smtClean="0">
                <a:solidFill>
                  <a:srgbClr val="000099"/>
                </a:solidFill>
                <a:latin typeface="+mj-lt"/>
              </a:rPr>
              <a:t>Докладчик</a:t>
            </a:r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:  </a:t>
            </a:r>
            <a:r>
              <a:rPr lang="ru-RU" sz="2800" dirty="0" smtClean="0">
                <a:solidFill>
                  <a:srgbClr val="000099"/>
                </a:solidFill>
                <a:latin typeface="+mj-lt"/>
              </a:rPr>
              <a:t>Дьяченко Ю. Г., </a:t>
            </a:r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+7</a:t>
            </a:r>
            <a:r>
              <a:rPr lang="ru-RU" sz="2800" dirty="0" smtClean="0">
                <a:solidFill>
                  <a:srgbClr val="000099"/>
                </a:solidFill>
                <a:latin typeface="+mj-lt"/>
              </a:rPr>
              <a:t>(495)381-45-21, </a:t>
            </a:r>
            <a:r>
              <a:rPr lang="en-US" sz="2800" dirty="0" err="1" smtClean="0">
                <a:solidFill>
                  <a:srgbClr val="000099"/>
                </a:solidFill>
                <a:latin typeface="+mj-lt"/>
              </a:rPr>
              <a:t>diaura</a:t>
            </a:r>
            <a:r>
              <a:rPr lang="en-GB" sz="2800" dirty="0" smtClean="0">
                <a:solidFill>
                  <a:srgbClr val="000099"/>
                </a:solidFill>
                <a:latin typeface="+mj-lt"/>
              </a:rPr>
              <a:t>@</a:t>
            </a:r>
            <a:r>
              <a:rPr lang="en-GB" sz="2800" dirty="0" err="1" smtClean="0">
                <a:solidFill>
                  <a:srgbClr val="000099"/>
                </a:solidFill>
                <a:latin typeface="+mj-lt"/>
              </a:rPr>
              <a:t>mail.ru</a:t>
            </a:r>
            <a:endParaRPr lang="ru-RU" sz="2800" dirty="0" smtClean="0">
              <a:solidFill>
                <a:srgbClr val="000099"/>
              </a:solidFill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800" dirty="0" smtClean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485776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99"/>
                </a:solidFill>
                <a:latin typeface="+mj-lt"/>
              </a:rPr>
              <a:t>Поддержка</a:t>
            </a:r>
            <a:endParaRPr lang="ru-RU" sz="3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429265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+mj-lt"/>
              </a:rPr>
              <a:t>Программа </a:t>
            </a:r>
            <a:r>
              <a:rPr lang="ru-RU" sz="2000" dirty="0">
                <a:solidFill>
                  <a:srgbClr val="000099"/>
                </a:solidFill>
                <a:latin typeface="+mj-lt"/>
              </a:rPr>
              <a:t>фундаментальных исследований Президиума РАН (проект </a:t>
            </a:r>
            <a:r>
              <a:rPr lang="ru-RU" sz="2000" dirty="0" smtClean="0">
                <a:solidFill>
                  <a:srgbClr val="000099"/>
                </a:solidFill>
                <a:latin typeface="+mj-lt"/>
              </a:rPr>
              <a:t>2019-0054-2.2, руководитель - академик РАН </a:t>
            </a:r>
            <a:r>
              <a:rPr lang="ru-RU" sz="2000" dirty="0" err="1" smtClean="0">
                <a:solidFill>
                  <a:srgbClr val="000099"/>
                </a:solidFill>
                <a:latin typeface="+mj-lt"/>
              </a:rPr>
              <a:t>Стемпковский</a:t>
            </a:r>
            <a:r>
              <a:rPr lang="ru-RU" sz="2000" dirty="0" smtClean="0">
                <a:solidFill>
                  <a:srgbClr val="000099"/>
                </a:solidFill>
                <a:latin typeface="+mj-lt"/>
              </a:rPr>
              <a:t> А.Л.)</a:t>
            </a:r>
            <a:endParaRPr lang="ru-RU" sz="2000" dirty="0">
              <a:latin typeface="+mj-lt"/>
            </a:endParaRPr>
          </a:p>
        </p:txBody>
      </p:sp>
      <p:sp>
        <p:nvSpPr>
          <p:cNvPr id="1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2</a:t>
            </a:r>
            <a:r>
              <a:rPr lang="ru-RU" sz="2000" b="1" smtClean="0">
                <a:solidFill>
                  <a:srgbClr val="0033CC"/>
                </a:solidFill>
                <a:latin typeface="+mn-lt"/>
              </a:rPr>
              <a:t>7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4" name="Slide_2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Самосинхронные схемы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9144000" cy="4643437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33CC"/>
                </a:solidFill>
                <a:latin typeface="+mj-lt"/>
              </a:rPr>
              <a:t>Преимущества:</a:t>
            </a:r>
          </a:p>
          <a:p>
            <a:pPr marL="948690" lvl="1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33CC"/>
                </a:solidFill>
                <a:latin typeface="+mj-lt"/>
              </a:rPr>
              <a:t>Независимость от задержек компонентов схемы</a:t>
            </a:r>
          </a:p>
          <a:p>
            <a:pPr marL="948690" lvl="1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33CC"/>
                </a:solidFill>
                <a:latin typeface="+mj-lt"/>
              </a:rPr>
              <a:t>Широкий диапазон работоспособности</a:t>
            </a:r>
          </a:p>
          <a:p>
            <a:pPr marL="948690" lvl="1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33CC"/>
                </a:solidFill>
                <a:latin typeface="+mj-lt"/>
              </a:rPr>
              <a:t>Диагностика константных неисправностей</a:t>
            </a:r>
            <a:endParaRPr lang="en-US" b="1" dirty="0" smtClean="0">
              <a:solidFill>
                <a:srgbClr val="0033CC"/>
              </a:solidFill>
              <a:latin typeface="+mj-lt"/>
            </a:endParaRPr>
          </a:p>
          <a:p>
            <a:pPr marL="948690" lvl="1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33CC"/>
                </a:solidFill>
                <a:latin typeface="+mj-lt"/>
              </a:rPr>
              <a:t>Повышенная устойчивость к логическим сбоям</a:t>
            </a: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33CC"/>
                </a:solidFill>
                <a:latin typeface="+mj-lt"/>
              </a:rPr>
              <a:t>Недостатки:</a:t>
            </a:r>
          </a:p>
          <a:p>
            <a:pPr marL="948690" lvl="1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Courier New" pitchFamily="49" charset="0"/>
              <a:buChar char="o"/>
              <a:defRPr/>
            </a:pPr>
            <a:r>
              <a:rPr lang="ru-RU" b="1" dirty="0" smtClean="0">
                <a:solidFill>
                  <a:srgbClr val="0033CC"/>
                </a:solidFill>
                <a:latin typeface="+mj-lt"/>
              </a:rPr>
              <a:t>Аппаратная избыточность</a:t>
            </a:r>
          </a:p>
          <a:p>
            <a:pPr marL="948690" lvl="1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Courier New" pitchFamily="49" charset="0"/>
              <a:buChar char="o"/>
              <a:defRPr/>
            </a:pPr>
            <a:r>
              <a:rPr lang="ru-RU" b="1" dirty="0" smtClean="0">
                <a:solidFill>
                  <a:srgbClr val="0033CC"/>
                </a:solidFill>
                <a:latin typeface="+mj-lt"/>
              </a:rPr>
              <a:t>Увеличенное число сигналов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/>
          </a:p>
        </p:txBody>
      </p:sp>
      <p:sp>
        <p:nvSpPr>
          <p:cNvPr id="12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3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Самосинхронный конвейер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390468" y="4525963"/>
            <a:ext cx="8429625" cy="78581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8000" b="1" dirty="0" smtClean="0">
                <a:solidFill>
                  <a:srgbClr val="0033CC"/>
                </a:solidFill>
                <a:latin typeface="+mn-lt"/>
                <a:cs typeface="+mn-cs"/>
              </a:rPr>
              <a:t>Г-триггеры </a:t>
            </a:r>
            <a:r>
              <a:rPr lang="ru-RU" sz="8000" b="1" dirty="0">
                <a:solidFill>
                  <a:srgbClr val="0033CC"/>
                </a:solidFill>
                <a:latin typeface="+mn-lt"/>
                <a:cs typeface="+mn-cs"/>
              </a:rPr>
              <a:t>управляют работой СС конвейера</a:t>
            </a:r>
            <a:endParaRPr lang="ru-RU" sz="64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000240"/>
            <a:ext cx="79248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>
            <a:stCxn id="7" idx="0"/>
          </p:cNvCxnSpPr>
          <p:nvPr/>
        </p:nvCxnSpPr>
        <p:spPr>
          <a:xfrm rot="16200000" flipV="1">
            <a:off x="2997941" y="2918622"/>
            <a:ext cx="500066" cy="2714615"/>
          </a:xfrm>
          <a:prstGeom prst="straightConnector1">
            <a:avLst/>
          </a:prstGeom>
          <a:ln w="31750">
            <a:solidFill>
              <a:srgbClr val="0033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0"/>
          </p:cNvCxnSpPr>
          <p:nvPr/>
        </p:nvCxnSpPr>
        <p:spPr>
          <a:xfrm rot="16200000" flipV="1">
            <a:off x="4033792" y="3954473"/>
            <a:ext cx="500066" cy="642913"/>
          </a:xfrm>
          <a:prstGeom prst="straightConnector1">
            <a:avLst/>
          </a:prstGeom>
          <a:ln w="31750">
            <a:solidFill>
              <a:srgbClr val="0033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0"/>
          </p:cNvCxnSpPr>
          <p:nvPr/>
        </p:nvCxnSpPr>
        <p:spPr>
          <a:xfrm rot="5400000" flipH="1" flipV="1">
            <a:off x="5033923" y="3597255"/>
            <a:ext cx="500066" cy="1357351"/>
          </a:xfrm>
          <a:prstGeom prst="straightConnector1">
            <a:avLst/>
          </a:prstGeom>
          <a:ln w="31750">
            <a:solidFill>
              <a:srgbClr val="0033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4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3" name="Slide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829676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Парафазное кодирование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3000375" y="1500188"/>
            <a:ext cx="3286125" cy="71437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4000" b="1" dirty="0" smtClean="0">
                <a:solidFill>
                  <a:srgbClr val="00B050"/>
                </a:solidFill>
                <a:latin typeface="+mj-lt"/>
              </a:rPr>
              <a:t>X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 {X, XB}</a:t>
            </a:r>
            <a:endParaRPr lang="ru-RU" sz="4000" b="1" dirty="0" smtClean="0">
              <a:solidFill>
                <a:srgbClr val="0033CC"/>
              </a:solidFill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813" y="2428875"/>
          <a:ext cx="7643868" cy="335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967"/>
                <a:gridCol w="1910967"/>
                <a:gridCol w="1910967"/>
                <a:gridCol w="1910967"/>
              </a:tblGrid>
              <a:tr h="554464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Синхронный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Х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Парафазный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Значение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54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ХВ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1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Бит 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5621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Бит 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5621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Спейсер_0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5621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Спейсер_1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5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Индикация Парафазных сигналов</a:t>
            </a:r>
            <a:endParaRPr lang="en-GB" b="1" dirty="0" smtClean="0">
              <a:solidFill>
                <a:srgbClr val="0033CC"/>
              </a:solidFill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3428992" y="4929198"/>
            <a:ext cx="2143125" cy="785812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Спейсер 0</a:t>
            </a:r>
          </a:p>
        </p:txBody>
      </p:sp>
      <p:pic>
        <p:nvPicPr>
          <p:cNvPr id="18437" name="Рисунок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2857496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8" y="2857496"/>
            <a:ext cx="26431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3643306" y="1500188"/>
            <a:ext cx="21431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864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+mj-lt"/>
                <a:cs typeface="+mn-cs"/>
              </a:rPr>
              <a:t>Спейсер 1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V="1">
            <a:off x="2678890" y="3250407"/>
            <a:ext cx="857256" cy="2500323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357678" y="3929066"/>
            <a:ext cx="3357596" cy="1000132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821904" y="2250272"/>
            <a:ext cx="1071569" cy="571507"/>
          </a:xfrm>
          <a:prstGeom prst="straightConnector1">
            <a:avLst/>
          </a:prstGeom>
          <a:ln w="31750">
            <a:solidFill>
              <a:srgbClr val="0033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4607717" y="2035959"/>
            <a:ext cx="714384" cy="642941"/>
          </a:xfrm>
          <a:prstGeom prst="straightConnector1">
            <a:avLst/>
          </a:prstGeom>
          <a:ln w="31750">
            <a:solidFill>
              <a:srgbClr val="0033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1285852" y="2714620"/>
            <a:ext cx="714380" cy="1643074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429520" y="3071810"/>
            <a:ext cx="714380" cy="85725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143504" y="2643182"/>
            <a:ext cx="714380" cy="1643074"/>
          </a:xfrm>
          <a:prstGeom prst="ellipse">
            <a:avLst/>
          </a:prstGeom>
          <a:noFill/>
          <a:ln w="317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643306" y="3071810"/>
            <a:ext cx="714380" cy="928694"/>
          </a:xfrm>
          <a:prstGeom prst="ellipse">
            <a:avLst/>
          </a:prstGeom>
          <a:noFill/>
          <a:ln w="317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6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3" name="Slide_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29676" cy="10524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Самосинхронное троичное кодирование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2643188" y="1071563"/>
            <a:ext cx="4286250" cy="71437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4000" b="1" dirty="0" smtClean="0">
                <a:solidFill>
                  <a:srgbClr val="00B050"/>
                </a:solidFill>
                <a:latin typeface="+mj-lt"/>
              </a:rPr>
              <a:t>X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 {</a:t>
            </a:r>
            <a:r>
              <a:rPr lang="en-US" sz="4000" b="1" dirty="0" err="1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X</a:t>
            </a:r>
            <a:r>
              <a:rPr lang="en-US" sz="4000" b="1" baseline="-25000" dirty="0" err="1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m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, X</a:t>
            </a:r>
            <a:r>
              <a:rPr lang="en-US" sz="4000" b="1" baseline="-25000" dirty="0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0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X</a:t>
            </a:r>
            <a:r>
              <a:rPr lang="en-US" sz="4000" b="1" baseline="-25000" dirty="0" err="1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p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}</a:t>
            </a:r>
            <a:endParaRPr lang="ru-RU" sz="4000" b="1" dirty="0" smtClean="0">
              <a:solidFill>
                <a:srgbClr val="0033CC"/>
              </a:solidFill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5" y="1857375"/>
          <a:ext cx="8429683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1357322"/>
                <a:gridCol w="1273977"/>
                <a:gridCol w="1404947"/>
                <a:gridCol w="2107421"/>
              </a:tblGrid>
              <a:tr h="554466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Синхронный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Х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Троичный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Значение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54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Х</a:t>
                      </a:r>
                      <a:r>
                        <a:rPr kumimoji="0" lang="en-US" sz="2800" b="1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endParaRPr kumimoji="0" lang="ru-RU" sz="2800" b="1" kern="1200" baseline="-250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Х</a:t>
                      </a:r>
                      <a:r>
                        <a:rPr kumimoji="0" lang="en-US" sz="2800" b="1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kumimoji="0" lang="ru-RU" sz="2800" b="1" kern="1200" baseline="-250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2800" b="1" kern="1200" baseline="-250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</a:t>
                      </a:r>
                      <a:endParaRPr kumimoji="0" lang="ru-RU" sz="2800" b="1" kern="1200" baseline="-250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16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0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0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1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0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0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</a:tr>
              <a:tr h="56216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-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1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0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0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  <a:sym typeface="Symbol"/>
                        </a:rPr>
                        <a:t></a:t>
                      </a:r>
                      <a:r>
                        <a:rPr lang="ru-RU" sz="2800" b="1" dirty="0" smtClean="0">
                          <a:latin typeface="+mj-lt"/>
                        </a:rPr>
                        <a:t>1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</a:tr>
              <a:tr h="56216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1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0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0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1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+1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</a:tr>
              <a:tr h="5207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-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0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0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0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Спейсер_0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</a:tr>
              <a:tr h="52076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-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1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1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1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Спейсер_1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</a:tr>
              <a:tr h="5207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-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Прочие комбинации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Запрещены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7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Индикация троичных сигналов</a:t>
            </a:r>
            <a:endParaRPr lang="en-GB" b="1" dirty="0" smtClean="0">
              <a:solidFill>
                <a:srgbClr val="0033CC"/>
              </a:solidFill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3571868" y="1500188"/>
            <a:ext cx="21431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864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+mj-lt"/>
                <a:cs typeface="+mn-cs"/>
              </a:rPr>
              <a:t>Спейсер 1</a:t>
            </a: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2928934"/>
            <a:ext cx="32337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8700" y="2928934"/>
            <a:ext cx="31162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 стрелкой 32"/>
          <p:cNvCxnSpPr/>
          <p:nvPr/>
        </p:nvCxnSpPr>
        <p:spPr>
          <a:xfrm rot="16200000" flipH="1">
            <a:off x="4286247" y="2143115"/>
            <a:ext cx="928694" cy="500068"/>
          </a:xfrm>
          <a:prstGeom prst="straightConnector1">
            <a:avLst/>
          </a:prstGeom>
          <a:ln w="31750">
            <a:solidFill>
              <a:srgbClr val="0033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643306" y="2285992"/>
            <a:ext cx="1214449" cy="500067"/>
          </a:xfrm>
          <a:prstGeom prst="straightConnector1">
            <a:avLst/>
          </a:prstGeom>
          <a:ln w="31750">
            <a:solidFill>
              <a:srgbClr val="0033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3357554" y="4929198"/>
            <a:ext cx="21431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Спейсер 0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1643042" y="4286256"/>
            <a:ext cx="2643208" cy="714379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286248" y="4000503"/>
            <a:ext cx="3357596" cy="1000132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000100" y="2857495"/>
            <a:ext cx="714380" cy="1643074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58090" y="3143247"/>
            <a:ext cx="714380" cy="85725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786314" y="2786057"/>
            <a:ext cx="714380" cy="1643074"/>
          </a:xfrm>
          <a:prstGeom prst="ellipse">
            <a:avLst/>
          </a:prstGeom>
          <a:noFill/>
          <a:ln w="317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571876" y="3143247"/>
            <a:ext cx="714380" cy="928694"/>
          </a:xfrm>
          <a:prstGeom prst="ellipse">
            <a:avLst/>
          </a:prstGeom>
          <a:noFill/>
          <a:ln w="317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8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" name="Slide_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86874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</a:rPr>
              <a:t>Парафазное и троичное кодирование в умножителе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5786" y="1214422"/>
            <a:ext cx="8143905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Преимущества троичного кодирования в сравнении с парафазным: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   Больший коэффициент сжатия числа слагаемых в </a:t>
            </a:r>
            <a:r>
              <a:rPr lang="ru-RU" sz="2000" b="1" dirty="0" err="1" smtClean="0">
                <a:solidFill>
                  <a:srgbClr val="000099"/>
                </a:solidFill>
                <a:latin typeface="+mj-lt"/>
              </a:rPr>
              <a:t>многооперандных</a:t>
            </a:r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 сумматорах (2 против 1,5), обеспечивающий сложение всех частичных произведений в «дереве» Уоллеса  за четыре шага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вместо семи шагов в парафазном умножителе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   Более простая реализация одновременного сложения и вычитания произведения двух операндов и третьего операнда в блоке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Fused Multiply-Add (FMA)</a:t>
            </a:r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 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   Более быстрая и простая нормализация суммы и разности произведения двух операндов и третьего операнда в блоке </a:t>
            </a:r>
            <a:r>
              <a:rPr lang="en-US" sz="2000" b="1" dirty="0" smtClean="0">
                <a:solidFill>
                  <a:srgbClr val="000099"/>
                </a:solidFill>
                <a:latin typeface="+mj-lt"/>
              </a:rPr>
              <a:t>FMA</a:t>
            </a:r>
            <a:endParaRPr lang="ru-RU" sz="20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39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ИПИ ФИЦ ИУ РАН           МЭС-2020                                  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</a:rPr>
              <a:t> 9 из 27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2976" y="5143512"/>
            <a:ext cx="6929485" cy="1200329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Выбор парафазного или троичного кодирования для оптимальной реализации блока </a:t>
            </a:r>
            <a:r>
              <a:rPr lang="en-US" b="1" dirty="0" smtClean="0">
                <a:solidFill>
                  <a:srgbClr val="000099"/>
                </a:solidFill>
                <a:latin typeface="+mj-lt"/>
              </a:rPr>
              <a:t>FMA</a:t>
            </a:r>
            <a:r>
              <a:rPr lang="ru-RU" b="1" dirty="0" smtClean="0">
                <a:solidFill>
                  <a:srgbClr val="000099"/>
                </a:solidFill>
                <a:latin typeface="+mj-lt"/>
              </a:rPr>
              <a:t> требует дополнительных исследований</a:t>
            </a:r>
            <a:endParaRPr lang="ru-RU" b="1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2" name="Slide_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11014</TotalTime>
  <Words>1001</Words>
  <Application>Microsoft Office PowerPoint</Application>
  <PresentationFormat>Экран (4:3)</PresentationFormat>
  <Paragraphs>266</Paragraphs>
  <Slides>27</Slides>
  <Notes>8</Notes>
  <HiddenSlides>0</HiddenSlides>
  <MMClips>27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Franklin Gothic Book</vt:lpstr>
      <vt:lpstr>Courier New</vt:lpstr>
      <vt:lpstr>Wingdings 2</vt:lpstr>
      <vt:lpstr>Wingdings</vt:lpstr>
      <vt:lpstr>Times New Roman</vt:lpstr>
      <vt:lpstr>Symbol</vt:lpstr>
      <vt:lpstr>Franklin Gothic Medium</vt:lpstr>
      <vt:lpstr>Трек</vt:lpstr>
      <vt:lpstr>Метод повышения быстродействия  самосинхронного умножителя</vt:lpstr>
      <vt:lpstr>Содержание</vt:lpstr>
      <vt:lpstr>Самосинхронные схемы</vt:lpstr>
      <vt:lpstr>Самосинхронный конвейер</vt:lpstr>
      <vt:lpstr>Парафазное кодирование</vt:lpstr>
      <vt:lpstr>Индикация Парафазных сигналов</vt:lpstr>
      <vt:lpstr>Самосинхронное троичное кодирование</vt:lpstr>
      <vt:lpstr>Индикация троичных сигналов</vt:lpstr>
      <vt:lpstr>Парафазное и троичное кодирование в умножителе</vt:lpstr>
      <vt:lpstr>Сборка Индикаторных сигналов</vt:lpstr>
      <vt:lpstr>Ускорение индикации конвейера</vt:lpstr>
      <vt:lpstr>Структурная схема умножителя</vt:lpstr>
      <vt:lpstr>классический Конвейер самосинхронного умножителя</vt:lpstr>
      <vt:lpstr>Разряд регистра хранения парафазного сигнала с единичным спейсером</vt:lpstr>
      <vt:lpstr>Разряд регистра хранения троичного сигнала с единичным спейсером</vt:lpstr>
      <vt:lpstr>Классическая индикация самосинхронного конвейера</vt:lpstr>
      <vt:lpstr>Поразрядная индикация самосинхронного конвейера</vt:lpstr>
      <vt:lpstr>ДУ на троичных сумматорах</vt:lpstr>
      <vt:lpstr>Связность троичных сумматоров</vt:lpstr>
      <vt:lpstr>ДУ на троичных сумматорах</vt:lpstr>
      <vt:lpstr>ДУ на парафазных сумматорах</vt:lpstr>
      <vt:lpstr>ДУ на парафазных сумматорах</vt:lpstr>
      <vt:lpstr>Групповая индикация ДУ</vt:lpstr>
      <vt:lpstr>Ускорение конвейера</vt:lpstr>
      <vt:lpstr>Заключение</vt:lpstr>
      <vt:lpstr>Презентация PowerPoint</vt:lpstr>
      <vt:lpstr>Контакты</vt:lpstr>
    </vt:vector>
  </TitlesOfParts>
  <Company>IPPM 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MES2006</dc:subject>
  <dc:creator>Alma Mater</dc:creator>
  <cp:lastModifiedBy>Дьяченко</cp:lastModifiedBy>
  <cp:revision>496</cp:revision>
  <dcterms:created xsi:type="dcterms:W3CDTF">2000-11-06T16:35:25Z</dcterms:created>
  <dcterms:modified xsi:type="dcterms:W3CDTF">2020-06-02T08:08:32Z</dcterms:modified>
</cp:coreProperties>
</file>