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3" r:id="rId1"/>
  </p:sldMasterIdLst>
  <p:notesMasterIdLst>
    <p:notesMasterId r:id="rId30"/>
  </p:notesMasterIdLst>
  <p:sldIdLst>
    <p:sldId id="267" r:id="rId2"/>
    <p:sldId id="258" r:id="rId3"/>
    <p:sldId id="325" r:id="rId4"/>
    <p:sldId id="324" r:id="rId5"/>
    <p:sldId id="311" r:id="rId6"/>
    <p:sldId id="312" r:id="rId7"/>
    <p:sldId id="314" r:id="rId8"/>
    <p:sldId id="340" r:id="rId9"/>
    <p:sldId id="315" r:id="rId10"/>
    <p:sldId id="326" r:id="rId11"/>
    <p:sldId id="298" r:id="rId12"/>
    <p:sldId id="329" r:id="rId13"/>
    <p:sldId id="327" r:id="rId14"/>
    <p:sldId id="328" r:id="rId15"/>
    <p:sldId id="330" r:id="rId16"/>
    <p:sldId id="331" r:id="rId17"/>
    <p:sldId id="332" r:id="rId18"/>
    <p:sldId id="333" r:id="rId19"/>
    <p:sldId id="336" r:id="rId20"/>
    <p:sldId id="335" r:id="rId21"/>
    <p:sldId id="339" r:id="rId22"/>
    <p:sldId id="337" r:id="rId23"/>
    <p:sldId id="338" r:id="rId24"/>
    <p:sldId id="295" r:id="rId25"/>
    <p:sldId id="317" r:id="rId26"/>
    <p:sldId id="274" r:id="rId27"/>
    <p:sldId id="272" r:id="rId28"/>
    <p:sldId id="305" r:id="rId29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57D3FF"/>
    <a:srgbClr val="0033CC"/>
    <a:srgbClr val="FFFF00"/>
    <a:srgbClr val="90E294"/>
    <a:srgbClr val="F9800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8757" autoAdjust="0"/>
  </p:normalViewPr>
  <p:slideViewPr>
    <p:cSldViewPr>
      <p:cViewPr>
        <p:scale>
          <a:sx n="100" d="100"/>
          <a:sy n="100" d="100"/>
        </p:scale>
        <p:origin x="-787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39" y="-91"/>
      </p:cViewPr>
      <p:guideLst>
        <p:guide orient="horz" pos="307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7B4B3-A42E-4DC9-BAB2-E14C8E4A732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2DA58-2F89-4190-AC27-1AFD7971B15E}">
      <dgm:prSet phldrT="[Текст]"/>
      <dgm:spPr>
        <a:solidFill>
          <a:srgbClr val="92D050"/>
        </a:solidFill>
        <a:ln>
          <a:solidFill>
            <a:srgbClr val="0033CC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Логические сбои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1B62E3-7C51-401B-9B8A-25470F12F911}" type="parTrans" cxnId="{72110DBF-9C8D-4592-81F4-732399549C59}">
      <dgm:prSet/>
      <dgm:spPr/>
      <dgm:t>
        <a:bodyPr/>
        <a:lstStyle/>
        <a:p>
          <a:endParaRPr lang="ru-RU"/>
        </a:p>
      </dgm:t>
    </dgm:pt>
    <dgm:pt modelId="{9490DAC8-46B7-4B09-8880-3A8DAE7BBD29}" type="sibTrans" cxnId="{72110DBF-9C8D-4592-81F4-732399549C59}">
      <dgm:prSet/>
      <dgm:spPr/>
      <dgm:t>
        <a:bodyPr/>
        <a:lstStyle/>
        <a:p>
          <a:endParaRPr lang="ru-RU"/>
        </a:p>
      </dgm:t>
    </dgm:pt>
    <dgm:pt modelId="{A0EFEC48-1D51-46F4-B2DD-18A115AB42C3}">
      <dgm:prSet phldrT="[Текст]" custT="1"/>
      <dgm:spPr>
        <a:solidFill>
          <a:srgbClr val="00B0F0">
            <a:alpha val="75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индицируемой схеме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CCEFCA-4336-4D45-B3D5-6612CDD9913E}" type="parTrans" cxnId="{0B3A75F0-C81F-4574-86EC-011F1F12EDA2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74D3FCB3-4C48-4712-B165-491CF849CD01}" type="sibTrans" cxnId="{0B3A75F0-C81F-4574-86EC-011F1F12EDA2}">
      <dgm:prSet/>
      <dgm:spPr/>
      <dgm:t>
        <a:bodyPr/>
        <a:lstStyle/>
        <a:p>
          <a:endParaRPr lang="ru-RU"/>
        </a:p>
      </dgm:t>
    </dgm:pt>
    <dgm:pt modelId="{C7FE3BB1-13E8-40DB-8848-2C0DE6743F4F}">
      <dgm:prSet phldrT="[Текст]" custT="1"/>
      <dgm:spPr>
        <a:solidFill>
          <a:srgbClr val="00B0F0">
            <a:alpha val="75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Преждевременное рабочее состояние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CF5399-AE31-4864-A640-A054B8589854}" type="parTrans" cxnId="{633A6BC9-76AD-4A94-BDB0-CEC69BCC7949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CEE06303-F419-4BCB-B17B-B49CF669CCB0}" type="sibTrans" cxnId="{633A6BC9-76AD-4A94-BDB0-CEC69BCC7949}">
      <dgm:prSet/>
      <dgm:spPr/>
      <dgm:t>
        <a:bodyPr/>
        <a:lstStyle/>
        <a:p>
          <a:endParaRPr lang="ru-RU"/>
        </a:p>
      </dgm:t>
    </dgm:pt>
    <dgm:pt modelId="{806B34AE-1B49-49AD-8D2C-7059663C4E0E}">
      <dgm:prSet phldrT="[Текст]" custT="1"/>
      <dgm:spPr>
        <a:solidFill>
          <a:srgbClr val="00B0F0">
            <a:alpha val="75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Преждевременный спейсер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D56EBC-92CB-467E-8F04-60B24038AEB9}" type="parTrans" cxnId="{93CBF27C-208C-4AD4-953F-2EDD136674A8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56A9D138-31A0-4038-A14A-FA2707289BA9}" type="sibTrans" cxnId="{93CBF27C-208C-4AD4-953F-2EDD136674A8}">
      <dgm:prSet/>
      <dgm:spPr/>
      <dgm:t>
        <a:bodyPr/>
        <a:lstStyle/>
        <a:p>
          <a:endParaRPr lang="ru-RU"/>
        </a:p>
      </dgm:t>
    </dgm:pt>
    <dgm:pt modelId="{EBCFAA0A-208D-4B67-8B90-CCD13F984010}">
      <dgm:prSet phldrT="[Текст]" custT="1"/>
      <dgm:spPr>
        <a:solidFill>
          <a:srgbClr val="FFC000">
            <a:alpha val="58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индикаторной подсхеме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D6EEB1-14D5-4B4C-BBAA-838E504B373E}" type="parTrans" cxnId="{AC97F3C0-D85A-4413-A1F5-9CC7044EB3A8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A82BA90F-84A6-4323-9EAD-86BEF7DA44AA}" type="sibTrans" cxnId="{AC97F3C0-D85A-4413-A1F5-9CC7044EB3A8}">
      <dgm:prSet/>
      <dgm:spPr/>
      <dgm:t>
        <a:bodyPr/>
        <a:lstStyle/>
        <a:p>
          <a:endParaRPr lang="ru-RU"/>
        </a:p>
      </dgm:t>
    </dgm:pt>
    <dgm:pt modelId="{F8184A17-9FE0-4D0D-AACD-2945C0B38DFF}">
      <dgm:prSet phldrT="[Текст]" custT="1"/>
      <dgm:spPr>
        <a:solidFill>
          <a:srgbClr val="FFC000">
            <a:alpha val="58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Ошибочное рабочее значение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3568ED-9BED-4589-9DC3-4B7F2D77208F}" type="parTrans" cxnId="{3DAE83A1-72F3-4A38-84DF-96EE72887B2D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2C862816-DF28-4DA6-98A2-09427AE97382}" type="sibTrans" cxnId="{3DAE83A1-72F3-4A38-84DF-96EE72887B2D}">
      <dgm:prSet/>
      <dgm:spPr/>
      <dgm:t>
        <a:bodyPr/>
        <a:lstStyle/>
        <a:p>
          <a:endParaRPr lang="ru-RU"/>
        </a:p>
      </dgm:t>
    </dgm:pt>
    <dgm:pt modelId="{96040E21-1306-4C7D-86B4-6B4EBCEE037B}">
      <dgm:prSet custT="1"/>
      <dgm:spPr>
        <a:solidFill>
          <a:srgbClr val="00B0F0">
            <a:alpha val="75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Ошибочное рабочее состояние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E72ABE-83B5-4D09-8634-10F511C829A3}" type="parTrans" cxnId="{83226306-90D7-4433-BBCF-F101158B3E2D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C2603DB5-59C5-428F-8F9A-5F5FB0B761EF}" type="sibTrans" cxnId="{83226306-90D7-4433-BBCF-F101158B3E2D}">
      <dgm:prSet/>
      <dgm:spPr/>
      <dgm:t>
        <a:bodyPr/>
        <a:lstStyle/>
        <a:p>
          <a:endParaRPr lang="ru-RU"/>
        </a:p>
      </dgm:t>
    </dgm:pt>
    <dgm:pt modelId="{08B87C00-A456-4EA5-B07A-8C235A4D301E}">
      <dgm:prSet custT="1"/>
      <dgm:spPr>
        <a:solidFill>
          <a:srgbClr val="FFC000">
            <a:alpha val="58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Ошибочный спейсер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634D7C-ACF7-49E1-A25D-D531AE9A7CEF}" type="parTrans" cxnId="{6451D7BF-ED6C-44D0-A767-D47966A95132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AD2639C7-8F61-4C66-BA93-8A500F2CEBDA}" type="sibTrans" cxnId="{6451D7BF-ED6C-44D0-A767-D47966A95132}">
      <dgm:prSet/>
      <dgm:spPr/>
      <dgm:t>
        <a:bodyPr/>
        <a:lstStyle/>
        <a:p>
          <a:endParaRPr lang="ru-RU"/>
        </a:p>
      </dgm:t>
    </dgm:pt>
    <dgm:pt modelId="{E7EE116E-6A61-44BF-B33F-9C284D232131}">
      <dgm:prSet phldrT="[Текст]"/>
      <dgm:spPr>
        <a:solidFill>
          <a:srgbClr val="00B0F0">
            <a:alpha val="75000"/>
          </a:srgbClr>
        </a:solidFill>
        <a:ln>
          <a:solidFill>
            <a:srgbClr val="0033CC"/>
          </a:solidFill>
        </a:ln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Анти-спейсер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8F6A580-71E3-419E-8FF6-B48A3DE08EB9}" type="parTrans" cxnId="{061B7942-AABF-45F4-986D-43844D680D90}">
      <dgm:prSet/>
      <dgm:spPr>
        <a:ln>
          <a:solidFill>
            <a:srgbClr val="000099"/>
          </a:solidFill>
        </a:ln>
      </dgm:spPr>
      <dgm:t>
        <a:bodyPr/>
        <a:lstStyle/>
        <a:p>
          <a:endParaRPr lang="ru-RU"/>
        </a:p>
      </dgm:t>
    </dgm:pt>
    <dgm:pt modelId="{5BE34897-EFF1-4026-972E-1A9A9CB0E720}" type="sibTrans" cxnId="{061B7942-AABF-45F4-986D-43844D680D90}">
      <dgm:prSet/>
      <dgm:spPr/>
      <dgm:t>
        <a:bodyPr/>
        <a:lstStyle/>
        <a:p>
          <a:endParaRPr lang="ru-RU"/>
        </a:p>
      </dgm:t>
    </dgm:pt>
    <dgm:pt modelId="{8CB1E637-C2B4-4AB7-85AB-07969CB82BD7}" type="pres">
      <dgm:prSet presAssocID="{82D7B4B3-A42E-4DC9-BAB2-E14C8E4A732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B07741-DBBE-44D8-AF00-7A3027606417}" type="pres">
      <dgm:prSet presAssocID="{0302DA58-2F89-4190-AC27-1AFD7971B15E}" presName="root1" presStyleCnt="0"/>
      <dgm:spPr/>
    </dgm:pt>
    <dgm:pt modelId="{A8DC1784-11C3-4E4A-A911-A6C471A4E40A}" type="pres">
      <dgm:prSet presAssocID="{0302DA58-2F89-4190-AC27-1AFD7971B15E}" presName="LevelOneTextNode" presStyleLbl="node0" presStyleIdx="0" presStyleCnt="1" custScaleX="113833" custLinFactNeighborX="-73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54CC1-E4D3-4A16-AF94-124C012C9EE6}" type="pres">
      <dgm:prSet presAssocID="{0302DA58-2F89-4190-AC27-1AFD7971B15E}" presName="level2hierChild" presStyleCnt="0"/>
      <dgm:spPr/>
    </dgm:pt>
    <dgm:pt modelId="{D14A7707-20E7-4AA9-873B-A5A52FF1E4D4}" type="pres">
      <dgm:prSet presAssocID="{E0CCEFCA-4336-4D45-B3D5-6612CDD9913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7B974E9-198F-4AF8-9D43-F73D0C22348B}" type="pres">
      <dgm:prSet presAssocID="{E0CCEFCA-4336-4D45-B3D5-6612CDD9913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3C2BE3B-FAA5-4FC5-A839-E3A2A5D6550B}" type="pres">
      <dgm:prSet presAssocID="{A0EFEC48-1D51-46F4-B2DD-18A115AB42C3}" presName="root2" presStyleCnt="0"/>
      <dgm:spPr/>
    </dgm:pt>
    <dgm:pt modelId="{6698C718-D017-4989-92F7-663077B52796}" type="pres">
      <dgm:prSet presAssocID="{A0EFEC48-1D51-46F4-B2DD-18A115AB42C3}" presName="LevelTwoTextNode" presStyleLbl="node2" presStyleIdx="0" presStyleCnt="2" custScaleX="160815" custLinFactNeighborX="-19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94DBD-F5BD-44E7-91B0-E990DE43B655}" type="pres">
      <dgm:prSet presAssocID="{A0EFEC48-1D51-46F4-B2DD-18A115AB42C3}" presName="level3hierChild" presStyleCnt="0"/>
      <dgm:spPr/>
    </dgm:pt>
    <dgm:pt modelId="{3679DAB7-27DC-47D7-87DD-40365B9279BC}" type="pres">
      <dgm:prSet presAssocID="{8BE72ABE-83B5-4D09-8634-10F511C829A3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4EA22CF9-0D58-4C86-922A-FE1D3BE27398}" type="pres">
      <dgm:prSet presAssocID="{8BE72ABE-83B5-4D09-8634-10F511C829A3}" presName="connTx" presStyleLbl="parChTrans1D3" presStyleIdx="0" presStyleCnt="6"/>
      <dgm:spPr/>
      <dgm:t>
        <a:bodyPr/>
        <a:lstStyle/>
        <a:p>
          <a:endParaRPr lang="ru-RU"/>
        </a:p>
      </dgm:t>
    </dgm:pt>
    <dgm:pt modelId="{1B2DF532-2170-4320-8000-F77FF5268542}" type="pres">
      <dgm:prSet presAssocID="{96040E21-1306-4C7D-86B4-6B4EBCEE037B}" presName="root2" presStyleCnt="0"/>
      <dgm:spPr/>
    </dgm:pt>
    <dgm:pt modelId="{B33FBA9A-FE4D-4C88-8FC9-5ECEF5BDBEA8}" type="pres">
      <dgm:prSet presAssocID="{96040E21-1306-4C7D-86B4-6B4EBCEE037B}" presName="LevelTwoTextNode" presStyleLbl="node3" presStyleIdx="0" presStyleCnt="6" custScaleX="206128" custLinFactNeighborX="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C188B-7383-4821-AB60-8587A1867311}" type="pres">
      <dgm:prSet presAssocID="{96040E21-1306-4C7D-86B4-6B4EBCEE037B}" presName="level3hierChild" presStyleCnt="0"/>
      <dgm:spPr/>
    </dgm:pt>
    <dgm:pt modelId="{D92C5370-2610-4331-B9F4-5A3B801C82CB}" type="pres">
      <dgm:prSet presAssocID="{E0CF5399-AE31-4864-A640-A054B8589854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C73B6E61-9E20-4DAF-AA79-1639D1F99651}" type="pres">
      <dgm:prSet presAssocID="{E0CF5399-AE31-4864-A640-A054B8589854}" presName="connTx" presStyleLbl="parChTrans1D3" presStyleIdx="1" presStyleCnt="6"/>
      <dgm:spPr/>
      <dgm:t>
        <a:bodyPr/>
        <a:lstStyle/>
        <a:p>
          <a:endParaRPr lang="ru-RU"/>
        </a:p>
      </dgm:t>
    </dgm:pt>
    <dgm:pt modelId="{830A6B2C-5225-4CFC-81BE-429D17D4135B}" type="pres">
      <dgm:prSet presAssocID="{C7FE3BB1-13E8-40DB-8848-2C0DE6743F4F}" presName="root2" presStyleCnt="0"/>
      <dgm:spPr/>
    </dgm:pt>
    <dgm:pt modelId="{332BE3DC-EE92-43C5-AA71-3ED3AC41B0B3}" type="pres">
      <dgm:prSet presAssocID="{C7FE3BB1-13E8-40DB-8848-2C0DE6743F4F}" presName="LevelTwoTextNode" presStyleLbl="node3" presStyleIdx="1" presStyleCnt="6" custScaleX="206128" custLinFactNeighborX="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55FA5F-FDF0-4DAF-95A5-9AD3F44C0A15}" type="pres">
      <dgm:prSet presAssocID="{C7FE3BB1-13E8-40DB-8848-2C0DE6743F4F}" presName="level3hierChild" presStyleCnt="0"/>
      <dgm:spPr/>
    </dgm:pt>
    <dgm:pt modelId="{C6D1F26F-4468-4F2F-8471-DACEBAB5DB12}" type="pres">
      <dgm:prSet presAssocID="{BAD56EBC-92CB-467E-8F04-60B24038AEB9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0149C8AE-EF7A-440B-B736-FC41FED9CB6C}" type="pres">
      <dgm:prSet presAssocID="{BAD56EBC-92CB-467E-8F04-60B24038AEB9}" presName="connTx" presStyleLbl="parChTrans1D3" presStyleIdx="2" presStyleCnt="6"/>
      <dgm:spPr/>
      <dgm:t>
        <a:bodyPr/>
        <a:lstStyle/>
        <a:p>
          <a:endParaRPr lang="ru-RU"/>
        </a:p>
      </dgm:t>
    </dgm:pt>
    <dgm:pt modelId="{E7F60007-36F2-4453-A2CB-8052497B5415}" type="pres">
      <dgm:prSet presAssocID="{806B34AE-1B49-49AD-8D2C-7059663C4E0E}" presName="root2" presStyleCnt="0"/>
      <dgm:spPr/>
    </dgm:pt>
    <dgm:pt modelId="{CB8567C5-BFD6-43DA-9ED7-F1C566E16883}" type="pres">
      <dgm:prSet presAssocID="{806B34AE-1B49-49AD-8D2C-7059663C4E0E}" presName="LevelTwoTextNode" presStyleLbl="node3" presStyleIdx="2" presStyleCnt="6" custScaleX="206128" custLinFactNeighborX="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58E3A-1F65-4389-8CC2-F3DCD8061C3F}" type="pres">
      <dgm:prSet presAssocID="{806B34AE-1B49-49AD-8D2C-7059663C4E0E}" presName="level3hierChild" presStyleCnt="0"/>
      <dgm:spPr/>
    </dgm:pt>
    <dgm:pt modelId="{9D7A649A-B90C-4C64-9CA3-02DE4EC8FB8D}" type="pres">
      <dgm:prSet presAssocID="{F8F6A580-71E3-419E-8FF6-B48A3DE08EB9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389C194E-E415-483C-B524-18D5DE59FBF1}" type="pres">
      <dgm:prSet presAssocID="{F8F6A580-71E3-419E-8FF6-B48A3DE08EB9}" presName="connTx" presStyleLbl="parChTrans1D3" presStyleIdx="3" presStyleCnt="6"/>
      <dgm:spPr/>
      <dgm:t>
        <a:bodyPr/>
        <a:lstStyle/>
        <a:p>
          <a:endParaRPr lang="ru-RU"/>
        </a:p>
      </dgm:t>
    </dgm:pt>
    <dgm:pt modelId="{94EF7D6E-E8A7-4192-8AB7-F32712C16C4D}" type="pres">
      <dgm:prSet presAssocID="{E7EE116E-6A61-44BF-B33F-9C284D232131}" presName="root2" presStyleCnt="0"/>
      <dgm:spPr/>
    </dgm:pt>
    <dgm:pt modelId="{98D0C579-4B09-4C0F-8744-A44C6F6C3B2A}" type="pres">
      <dgm:prSet presAssocID="{E7EE116E-6A61-44BF-B33F-9C284D232131}" presName="LevelTwoTextNode" presStyleLbl="node3" presStyleIdx="3" presStyleCnt="6" custScaleX="206128" custLinFactNeighborX="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4AF1D1-85FB-4F4E-8FF0-0EBF3B2677E2}" type="pres">
      <dgm:prSet presAssocID="{E7EE116E-6A61-44BF-B33F-9C284D232131}" presName="level3hierChild" presStyleCnt="0"/>
      <dgm:spPr/>
    </dgm:pt>
    <dgm:pt modelId="{A41A5CCA-6726-4C8A-8F1F-14F5DADDD887}" type="pres">
      <dgm:prSet presAssocID="{47D6EEB1-14D5-4B4C-BBAA-838E504B373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8EECBB9-1B57-4295-9C9D-7DB586E6C05F}" type="pres">
      <dgm:prSet presAssocID="{47D6EEB1-14D5-4B4C-BBAA-838E504B373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D900421-67E7-4B41-B6FB-27FD3B1F2D52}" type="pres">
      <dgm:prSet presAssocID="{EBCFAA0A-208D-4B67-8B90-CCD13F984010}" presName="root2" presStyleCnt="0"/>
      <dgm:spPr/>
    </dgm:pt>
    <dgm:pt modelId="{E725FC9B-2692-436D-B395-F2DB280496C6}" type="pres">
      <dgm:prSet presAssocID="{EBCFAA0A-208D-4B67-8B90-CCD13F984010}" presName="LevelTwoTextNode" presStyleLbl="node2" presStyleIdx="1" presStyleCnt="2" custScaleX="156368" custLinFactNeighborX="-19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726BDB-6704-4998-A827-6D269B17563D}" type="pres">
      <dgm:prSet presAssocID="{EBCFAA0A-208D-4B67-8B90-CCD13F984010}" presName="level3hierChild" presStyleCnt="0"/>
      <dgm:spPr/>
    </dgm:pt>
    <dgm:pt modelId="{E5BB0996-C402-459A-B27C-D6814D2F6D07}" type="pres">
      <dgm:prSet presAssocID="{2B3568ED-9BED-4589-9DC3-4B7F2D77208F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A8D285EE-6FA3-4BB4-B2E4-9AF7663AB999}" type="pres">
      <dgm:prSet presAssocID="{2B3568ED-9BED-4589-9DC3-4B7F2D77208F}" presName="connTx" presStyleLbl="parChTrans1D3" presStyleIdx="4" presStyleCnt="6"/>
      <dgm:spPr/>
      <dgm:t>
        <a:bodyPr/>
        <a:lstStyle/>
        <a:p>
          <a:endParaRPr lang="ru-RU"/>
        </a:p>
      </dgm:t>
    </dgm:pt>
    <dgm:pt modelId="{9F3F63C9-A241-47D8-89DB-5FA445FEFF90}" type="pres">
      <dgm:prSet presAssocID="{F8184A17-9FE0-4D0D-AACD-2945C0B38DFF}" presName="root2" presStyleCnt="0"/>
      <dgm:spPr/>
    </dgm:pt>
    <dgm:pt modelId="{D54B2D06-1EF8-4CD0-9D8A-CCFBB1FACA00}" type="pres">
      <dgm:prSet presAssocID="{F8184A17-9FE0-4D0D-AACD-2945C0B38DFF}" presName="LevelTwoTextNode" presStyleLbl="node3" presStyleIdx="4" presStyleCnt="6" custScaleX="206128" custLinFactNeighborX="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97CF78-1D72-4FB4-A0D7-C25AACD66E77}" type="pres">
      <dgm:prSet presAssocID="{F8184A17-9FE0-4D0D-AACD-2945C0B38DFF}" presName="level3hierChild" presStyleCnt="0"/>
      <dgm:spPr/>
    </dgm:pt>
    <dgm:pt modelId="{ED986C72-EF60-4EEE-A27D-DEF3F5E13DB7}" type="pres">
      <dgm:prSet presAssocID="{A5634D7C-ACF7-49E1-A25D-D531AE9A7CEF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F9589A86-61C5-4D72-9412-1EBC8FDCEFB9}" type="pres">
      <dgm:prSet presAssocID="{A5634D7C-ACF7-49E1-A25D-D531AE9A7CEF}" presName="connTx" presStyleLbl="parChTrans1D3" presStyleIdx="5" presStyleCnt="6"/>
      <dgm:spPr/>
      <dgm:t>
        <a:bodyPr/>
        <a:lstStyle/>
        <a:p>
          <a:endParaRPr lang="ru-RU"/>
        </a:p>
      </dgm:t>
    </dgm:pt>
    <dgm:pt modelId="{0C4E5A1A-3E73-4809-93E9-97082443B8E7}" type="pres">
      <dgm:prSet presAssocID="{08B87C00-A456-4EA5-B07A-8C235A4D301E}" presName="root2" presStyleCnt="0"/>
      <dgm:spPr/>
    </dgm:pt>
    <dgm:pt modelId="{1B8E124D-58CA-4FF2-9B31-671E70093BBA}" type="pres">
      <dgm:prSet presAssocID="{08B87C00-A456-4EA5-B07A-8C235A4D301E}" presName="LevelTwoTextNode" presStyleLbl="node3" presStyleIdx="5" presStyleCnt="6" custScaleX="206128" custLinFactNeighborX="9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09E0E-535C-4A98-B7E2-099199215C8C}" type="pres">
      <dgm:prSet presAssocID="{08B87C00-A456-4EA5-B07A-8C235A4D301E}" presName="level3hierChild" presStyleCnt="0"/>
      <dgm:spPr/>
    </dgm:pt>
  </dgm:ptLst>
  <dgm:cxnLst>
    <dgm:cxn modelId="{726CB329-73E8-47D3-A9A6-D5CEEE9E9AFC}" type="presOf" srcId="{2B3568ED-9BED-4589-9DC3-4B7F2D77208F}" destId="{E5BB0996-C402-459A-B27C-D6814D2F6D07}" srcOrd="0" destOrd="0" presId="urn:microsoft.com/office/officeart/2005/8/layout/hierarchy2"/>
    <dgm:cxn modelId="{72110DBF-9C8D-4592-81F4-732399549C59}" srcId="{82D7B4B3-A42E-4DC9-BAB2-E14C8E4A7324}" destId="{0302DA58-2F89-4190-AC27-1AFD7971B15E}" srcOrd="0" destOrd="0" parTransId="{2D1B62E3-7C51-401B-9B8A-25470F12F911}" sibTransId="{9490DAC8-46B7-4B09-8880-3A8DAE7BBD29}"/>
    <dgm:cxn modelId="{FFB2FD29-ACD6-4350-82DC-AE7C998645FA}" type="presOf" srcId="{8BE72ABE-83B5-4D09-8634-10F511C829A3}" destId="{4EA22CF9-0D58-4C86-922A-FE1D3BE27398}" srcOrd="1" destOrd="0" presId="urn:microsoft.com/office/officeart/2005/8/layout/hierarchy2"/>
    <dgm:cxn modelId="{E791F60B-04E5-4D92-8F9B-3F7EB7B8761A}" type="presOf" srcId="{F8F6A580-71E3-419E-8FF6-B48A3DE08EB9}" destId="{9D7A649A-B90C-4C64-9CA3-02DE4EC8FB8D}" srcOrd="0" destOrd="0" presId="urn:microsoft.com/office/officeart/2005/8/layout/hierarchy2"/>
    <dgm:cxn modelId="{B3CEB593-5562-445D-9115-074AD001E2D2}" type="presOf" srcId="{C7FE3BB1-13E8-40DB-8848-2C0DE6743F4F}" destId="{332BE3DC-EE92-43C5-AA71-3ED3AC41B0B3}" srcOrd="0" destOrd="0" presId="urn:microsoft.com/office/officeart/2005/8/layout/hierarchy2"/>
    <dgm:cxn modelId="{C5D21E23-3B43-40C9-B721-6B8A9297A3AD}" type="presOf" srcId="{A5634D7C-ACF7-49E1-A25D-D531AE9A7CEF}" destId="{ED986C72-EF60-4EEE-A27D-DEF3F5E13DB7}" srcOrd="0" destOrd="0" presId="urn:microsoft.com/office/officeart/2005/8/layout/hierarchy2"/>
    <dgm:cxn modelId="{C43E6341-A305-4990-A640-27A232018A09}" type="presOf" srcId="{806B34AE-1B49-49AD-8D2C-7059663C4E0E}" destId="{CB8567C5-BFD6-43DA-9ED7-F1C566E16883}" srcOrd="0" destOrd="0" presId="urn:microsoft.com/office/officeart/2005/8/layout/hierarchy2"/>
    <dgm:cxn modelId="{35AFA618-8B75-4C98-B5C8-9F84682227E4}" type="presOf" srcId="{BAD56EBC-92CB-467E-8F04-60B24038AEB9}" destId="{C6D1F26F-4468-4F2F-8471-DACEBAB5DB12}" srcOrd="0" destOrd="0" presId="urn:microsoft.com/office/officeart/2005/8/layout/hierarchy2"/>
    <dgm:cxn modelId="{14E426F6-64EF-45E8-A9B5-6DB351EE89FA}" type="presOf" srcId="{96040E21-1306-4C7D-86B4-6B4EBCEE037B}" destId="{B33FBA9A-FE4D-4C88-8FC9-5ECEF5BDBEA8}" srcOrd="0" destOrd="0" presId="urn:microsoft.com/office/officeart/2005/8/layout/hierarchy2"/>
    <dgm:cxn modelId="{93CBF27C-208C-4AD4-953F-2EDD136674A8}" srcId="{A0EFEC48-1D51-46F4-B2DD-18A115AB42C3}" destId="{806B34AE-1B49-49AD-8D2C-7059663C4E0E}" srcOrd="2" destOrd="0" parTransId="{BAD56EBC-92CB-467E-8F04-60B24038AEB9}" sibTransId="{56A9D138-31A0-4038-A14A-FA2707289BA9}"/>
    <dgm:cxn modelId="{365E9CE8-33B6-45B7-8239-5AE6934A2972}" type="presOf" srcId="{08B87C00-A456-4EA5-B07A-8C235A4D301E}" destId="{1B8E124D-58CA-4FF2-9B31-671E70093BBA}" srcOrd="0" destOrd="0" presId="urn:microsoft.com/office/officeart/2005/8/layout/hierarchy2"/>
    <dgm:cxn modelId="{AC97F3C0-D85A-4413-A1F5-9CC7044EB3A8}" srcId="{0302DA58-2F89-4190-AC27-1AFD7971B15E}" destId="{EBCFAA0A-208D-4B67-8B90-CCD13F984010}" srcOrd="1" destOrd="0" parTransId="{47D6EEB1-14D5-4B4C-BBAA-838E504B373E}" sibTransId="{A82BA90F-84A6-4323-9EAD-86BEF7DA44AA}"/>
    <dgm:cxn modelId="{83226306-90D7-4433-BBCF-F101158B3E2D}" srcId="{A0EFEC48-1D51-46F4-B2DD-18A115AB42C3}" destId="{96040E21-1306-4C7D-86B4-6B4EBCEE037B}" srcOrd="0" destOrd="0" parTransId="{8BE72ABE-83B5-4D09-8634-10F511C829A3}" sibTransId="{C2603DB5-59C5-428F-8F9A-5F5FB0B761EF}"/>
    <dgm:cxn modelId="{8CF63B0F-DB8D-4A60-A849-C05D3C59809B}" type="presOf" srcId="{E0CF5399-AE31-4864-A640-A054B8589854}" destId="{C73B6E61-9E20-4DAF-AA79-1639D1F99651}" srcOrd="1" destOrd="0" presId="urn:microsoft.com/office/officeart/2005/8/layout/hierarchy2"/>
    <dgm:cxn modelId="{CEC5F4EE-9A1B-4218-9D50-719747256A15}" type="presOf" srcId="{47D6EEB1-14D5-4B4C-BBAA-838E504B373E}" destId="{A41A5CCA-6726-4C8A-8F1F-14F5DADDD887}" srcOrd="0" destOrd="0" presId="urn:microsoft.com/office/officeart/2005/8/layout/hierarchy2"/>
    <dgm:cxn modelId="{BEC1FE5E-6517-4EAD-82BD-F9C09BBB324F}" type="presOf" srcId="{A0EFEC48-1D51-46F4-B2DD-18A115AB42C3}" destId="{6698C718-D017-4989-92F7-663077B52796}" srcOrd="0" destOrd="0" presId="urn:microsoft.com/office/officeart/2005/8/layout/hierarchy2"/>
    <dgm:cxn modelId="{27F2BC72-3B58-4D71-B9F6-3E50F67C53F2}" type="presOf" srcId="{E0CCEFCA-4336-4D45-B3D5-6612CDD9913E}" destId="{07B974E9-198F-4AF8-9D43-F73D0C22348B}" srcOrd="1" destOrd="0" presId="urn:microsoft.com/office/officeart/2005/8/layout/hierarchy2"/>
    <dgm:cxn modelId="{3DAE83A1-72F3-4A38-84DF-96EE72887B2D}" srcId="{EBCFAA0A-208D-4B67-8B90-CCD13F984010}" destId="{F8184A17-9FE0-4D0D-AACD-2945C0B38DFF}" srcOrd="0" destOrd="0" parTransId="{2B3568ED-9BED-4589-9DC3-4B7F2D77208F}" sibTransId="{2C862816-DF28-4DA6-98A2-09427AE97382}"/>
    <dgm:cxn modelId="{76AA14AA-E031-4516-B29C-E5FA7B30027A}" type="presOf" srcId="{E7EE116E-6A61-44BF-B33F-9C284D232131}" destId="{98D0C579-4B09-4C0F-8744-A44C6F6C3B2A}" srcOrd="0" destOrd="0" presId="urn:microsoft.com/office/officeart/2005/8/layout/hierarchy2"/>
    <dgm:cxn modelId="{F31475D8-82A1-49F1-9C60-32DFD885EC40}" type="presOf" srcId="{F8F6A580-71E3-419E-8FF6-B48A3DE08EB9}" destId="{389C194E-E415-483C-B524-18D5DE59FBF1}" srcOrd="1" destOrd="0" presId="urn:microsoft.com/office/officeart/2005/8/layout/hierarchy2"/>
    <dgm:cxn modelId="{F18EADAE-C646-495C-B1D3-DA2EF50B36CD}" type="presOf" srcId="{EBCFAA0A-208D-4B67-8B90-CCD13F984010}" destId="{E725FC9B-2692-436D-B395-F2DB280496C6}" srcOrd="0" destOrd="0" presId="urn:microsoft.com/office/officeart/2005/8/layout/hierarchy2"/>
    <dgm:cxn modelId="{72C1771C-1D84-4C84-B5D5-5E957E696BD0}" type="presOf" srcId="{A5634D7C-ACF7-49E1-A25D-D531AE9A7CEF}" destId="{F9589A86-61C5-4D72-9412-1EBC8FDCEFB9}" srcOrd="1" destOrd="0" presId="urn:microsoft.com/office/officeart/2005/8/layout/hierarchy2"/>
    <dgm:cxn modelId="{71DB6F14-29A8-4783-AD59-44D1F7F8382F}" type="presOf" srcId="{82D7B4B3-A42E-4DC9-BAB2-E14C8E4A7324}" destId="{8CB1E637-C2B4-4AB7-85AB-07969CB82BD7}" srcOrd="0" destOrd="0" presId="urn:microsoft.com/office/officeart/2005/8/layout/hierarchy2"/>
    <dgm:cxn modelId="{6451D7BF-ED6C-44D0-A767-D47966A95132}" srcId="{EBCFAA0A-208D-4B67-8B90-CCD13F984010}" destId="{08B87C00-A456-4EA5-B07A-8C235A4D301E}" srcOrd="1" destOrd="0" parTransId="{A5634D7C-ACF7-49E1-A25D-D531AE9A7CEF}" sibTransId="{AD2639C7-8F61-4C66-BA93-8A500F2CEBDA}"/>
    <dgm:cxn modelId="{4F65D4CC-367D-49FA-A98A-EF08D73B936B}" type="presOf" srcId="{8BE72ABE-83B5-4D09-8634-10F511C829A3}" destId="{3679DAB7-27DC-47D7-87DD-40365B9279BC}" srcOrd="0" destOrd="0" presId="urn:microsoft.com/office/officeart/2005/8/layout/hierarchy2"/>
    <dgm:cxn modelId="{061B7942-AABF-45F4-986D-43844D680D90}" srcId="{A0EFEC48-1D51-46F4-B2DD-18A115AB42C3}" destId="{E7EE116E-6A61-44BF-B33F-9C284D232131}" srcOrd="3" destOrd="0" parTransId="{F8F6A580-71E3-419E-8FF6-B48A3DE08EB9}" sibTransId="{5BE34897-EFF1-4026-972E-1A9A9CB0E720}"/>
    <dgm:cxn modelId="{843B05C0-2B9A-4C95-86BE-FB85804C578B}" type="presOf" srcId="{E0CCEFCA-4336-4D45-B3D5-6612CDD9913E}" destId="{D14A7707-20E7-4AA9-873B-A5A52FF1E4D4}" srcOrd="0" destOrd="0" presId="urn:microsoft.com/office/officeart/2005/8/layout/hierarchy2"/>
    <dgm:cxn modelId="{345E38B5-F583-4920-96B3-4A40B3690233}" type="presOf" srcId="{47D6EEB1-14D5-4B4C-BBAA-838E504B373E}" destId="{38EECBB9-1B57-4295-9C9D-7DB586E6C05F}" srcOrd="1" destOrd="0" presId="urn:microsoft.com/office/officeart/2005/8/layout/hierarchy2"/>
    <dgm:cxn modelId="{633A6BC9-76AD-4A94-BDB0-CEC69BCC7949}" srcId="{A0EFEC48-1D51-46F4-B2DD-18A115AB42C3}" destId="{C7FE3BB1-13E8-40DB-8848-2C0DE6743F4F}" srcOrd="1" destOrd="0" parTransId="{E0CF5399-AE31-4864-A640-A054B8589854}" sibTransId="{CEE06303-F419-4BCB-B17B-B49CF669CCB0}"/>
    <dgm:cxn modelId="{28FE0993-DB49-4982-9F7F-EA9D9CFF2ECC}" type="presOf" srcId="{0302DA58-2F89-4190-AC27-1AFD7971B15E}" destId="{A8DC1784-11C3-4E4A-A911-A6C471A4E40A}" srcOrd="0" destOrd="0" presId="urn:microsoft.com/office/officeart/2005/8/layout/hierarchy2"/>
    <dgm:cxn modelId="{A6378759-9CF2-4DAE-8EEA-7F21AAEA93AD}" type="presOf" srcId="{E0CF5399-AE31-4864-A640-A054B8589854}" destId="{D92C5370-2610-4331-B9F4-5A3B801C82CB}" srcOrd="0" destOrd="0" presId="urn:microsoft.com/office/officeart/2005/8/layout/hierarchy2"/>
    <dgm:cxn modelId="{A698B330-69F1-4A4E-9DF6-26CE799205AD}" type="presOf" srcId="{2B3568ED-9BED-4589-9DC3-4B7F2D77208F}" destId="{A8D285EE-6FA3-4BB4-B2E4-9AF7663AB999}" srcOrd="1" destOrd="0" presId="urn:microsoft.com/office/officeart/2005/8/layout/hierarchy2"/>
    <dgm:cxn modelId="{874421FA-3C7F-4476-AF55-B4E107C920DF}" type="presOf" srcId="{BAD56EBC-92CB-467E-8F04-60B24038AEB9}" destId="{0149C8AE-EF7A-440B-B736-FC41FED9CB6C}" srcOrd="1" destOrd="0" presId="urn:microsoft.com/office/officeart/2005/8/layout/hierarchy2"/>
    <dgm:cxn modelId="{0B3A75F0-C81F-4574-86EC-011F1F12EDA2}" srcId="{0302DA58-2F89-4190-AC27-1AFD7971B15E}" destId="{A0EFEC48-1D51-46F4-B2DD-18A115AB42C3}" srcOrd="0" destOrd="0" parTransId="{E0CCEFCA-4336-4D45-B3D5-6612CDD9913E}" sibTransId="{74D3FCB3-4C48-4712-B165-491CF849CD01}"/>
    <dgm:cxn modelId="{E164258B-FFBD-44F2-91E7-FA1B24A8C460}" type="presOf" srcId="{F8184A17-9FE0-4D0D-AACD-2945C0B38DFF}" destId="{D54B2D06-1EF8-4CD0-9D8A-CCFBB1FACA00}" srcOrd="0" destOrd="0" presId="urn:microsoft.com/office/officeart/2005/8/layout/hierarchy2"/>
    <dgm:cxn modelId="{D982EBE3-9289-40FB-9193-984E9C7D6B1A}" type="presParOf" srcId="{8CB1E637-C2B4-4AB7-85AB-07969CB82BD7}" destId="{2DB07741-DBBE-44D8-AF00-7A3027606417}" srcOrd="0" destOrd="0" presId="urn:microsoft.com/office/officeart/2005/8/layout/hierarchy2"/>
    <dgm:cxn modelId="{305F4A0B-4C83-4364-9775-5CB674789317}" type="presParOf" srcId="{2DB07741-DBBE-44D8-AF00-7A3027606417}" destId="{A8DC1784-11C3-4E4A-A911-A6C471A4E40A}" srcOrd="0" destOrd="0" presId="urn:microsoft.com/office/officeart/2005/8/layout/hierarchy2"/>
    <dgm:cxn modelId="{5B689EB3-FDE8-436D-8FC5-CBFC6E41166A}" type="presParOf" srcId="{2DB07741-DBBE-44D8-AF00-7A3027606417}" destId="{CB354CC1-E4D3-4A16-AF94-124C012C9EE6}" srcOrd="1" destOrd="0" presId="urn:microsoft.com/office/officeart/2005/8/layout/hierarchy2"/>
    <dgm:cxn modelId="{91A09D7D-2DD1-4A7B-9D66-98F2E8972367}" type="presParOf" srcId="{CB354CC1-E4D3-4A16-AF94-124C012C9EE6}" destId="{D14A7707-20E7-4AA9-873B-A5A52FF1E4D4}" srcOrd="0" destOrd="0" presId="urn:microsoft.com/office/officeart/2005/8/layout/hierarchy2"/>
    <dgm:cxn modelId="{34ADC17B-0F29-49DC-8380-E43FEAF4E3A1}" type="presParOf" srcId="{D14A7707-20E7-4AA9-873B-A5A52FF1E4D4}" destId="{07B974E9-198F-4AF8-9D43-F73D0C22348B}" srcOrd="0" destOrd="0" presId="urn:microsoft.com/office/officeart/2005/8/layout/hierarchy2"/>
    <dgm:cxn modelId="{F32F5430-366B-4BC7-A576-995D85FF0C32}" type="presParOf" srcId="{CB354CC1-E4D3-4A16-AF94-124C012C9EE6}" destId="{A3C2BE3B-FAA5-4FC5-A839-E3A2A5D6550B}" srcOrd="1" destOrd="0" presId="urn:microsoft.com/office/officeart/2005/8/layout/hierarchy2"/>
    <dgm:cxn modelId="{50A4A4DA-A971-4EDA-B9AF-B12D6C954231}" type="presParOf" srcId="{A3C2BE3B-FAA5-4FC5-A839-E3A2A5D6550B}" destId="{6698C718-D017-4989-92F7-663077B52796}" srcOrd="0" destOrd="0" presId="urn:microsoft.com/office/officeart/2005/8/layout/hierarchy2"/>
    <dgm:cxn modelId="{36594F2F-ED37-4806-8263-69640DB06B79}" type="presParOf" srcId="{A3C2BE3B-FAA5-4FC5-A839-E3A2A5D6550B}" destId="{72F94DBD-F5BD-44E7-91B0-E990DE43B655}" srcOrd="1" destOrd="0" presId="urn:microsoft.com/office/officeart/2005/8/layout/hierarchy2"/>
    <dgm:cxn modelId="{0DC6DA1A-7348-425C-916C-359923C6DB14}" type="presParOf" srcId="{72F94DBD-F5BD-44E7-91B0-E990DE43B655}" destId="{3679DAB7-27DC-47D7-87DD-40365B9279BC}" srcOrd="0" destOrd="0" presId="urn:microsoft.com/office/officeart/2005/8/layout/hierarchy2"/>
    <dgm:cxn modelId="{44571474-8DDF-4DB2-8F5B-6FC1863A33E7}" type="presParOf" srcId="{3679DAB7-27DC-47D7-87DD-40365B9279BC}" destId="{4EA22CF9-0D58-4C86-922A-FE1D3BE27398}" srcOrd="0" destOrd="0" presId="urn:microsoft.com/office/officeart/2005/8/layout/hierarchy2"/>
    <dgm:cxn modelId="{2D34B8B4-2D97-4E60-B09A-97B6ECF02AF1}" type="presParOf" srcId="{72F94DBD-F5BD-44E7-91B0-E990DE43B655}" destId="{1B2DF532-2170-4320-8000-F77FF5268542}" srcOrd="1" destOrd="0" presId="urn:microsoft.com/office/officeart/2005/8/layout/hierarchy2"/>
    <dgm:cxn modelId="{F002DF17-631D-4ACA-AEA4-9B96F5546F29}" type="presParOf" srcId="{1B2DF532-2170-4320-8000-F77FF5268542}" destId="{B33FBA9A-FE4D-4C88-8FC9-5ECEF5BDBEA8}" srcOrd="0" destOrd="0" presId="urn:microsoft.com/office/officeart/2005/8/layout/hierarchy2"/>
    <dgm:cxn modelId="{079DAC2F-5D47-448B-B85D-653317C57C93}" type="presParOf" srcId="{1B2DF532-2170-4320-8000-F77FF5268542}" destId="{3F0C188B-7383-4821-AB60-8587A1867311}" srcOrd="1" destOrd="0" presId="urn:microsoft.com/office/officeart/2005/8/layout/hierarchy2"/>
    <dgm:cxn modelId="{2AD27942-4114-4B33-AFDA-93ADCC32BDBD}" type="presParOf" srcId="{72F94DBD-F5BD-44E7-91B0-E990DE43B655}" destId="{D92C5370-2610-4331-B9F4-5A3B801C82CB}" srcOrd="2" destOrd="0" presId="urn:microsoft.com/office/officeart/2005/8/layout/hierarchy2"/>
    <dgm:cxn modelId="{AEB3636E-BA0F-477A-9651-30CCD90B00CE}" type="presParOf" srcId="{D92C5370-2610-4331-B9F4-5A3B801C82CB}" destId="{C73B6E61-9E20-4DAF-AA79-1639D1F99651}" srcOrd="0" destOrd="0" presId="urn:microsoft.com/office/officeart/2005/8/layout/hierarchy2"/>
    <dgm:cxn modelId="{57F66EE2-8E27-4664-9488-D5DEE1BEC6A9}" type="presParOf" srcId="{72F94DBD-F5BD-44E7-91B0-E990DE43B655}" destId="{830A6B2C-5225-4CFC-81BE-429D17D4135B}" srcOrd="3" destOrd="0" presId="urn:microsoft.com/office/officeart/2005/8/layout/hierarchy2"/>
    <dgm:cxn modelId="{1303FB8F-86E2-40AE-B674-12995976EACC}" type="presParOf" srcId="{830A6B2C-5225-4CFC-81BE-429D17D4135B}" destId="{332BE3DC-EE92-43C5-AA71-3ED3AC41B0B3}" srcOrd="0" destOrd="0" presId="urn:microsoft.com/office/officeart/2005/8/layout/hierarchy2"/>
    <dgm:cxn modelId="{AA2B9885-5F1C-40E4-9906-F7C59D868E21}" type="presParOf" srcId="{830A6B2C-5225-4CFC-81BE-429D17D4135B}" destId="{7F55FA5F-FDF0-4DAF-95A5-9AD3F44C0A15}" srcOrd="1" destOrd="0" presId="urn:microsoft.com/office/officeart/2005/8/layout/hierarchy2"/>
    <dgm:cxn modelId="{98B274D9-71D2-4ECF-840A-9A1C15371E9F}" type="presParOf" srcId="{72F94DBD-F5BD-44E7-91B0-E990DE43B655}" destId="{C6D1F26F-4468-4F2F-8471-DACEBAB5DB12}" srcOrd="4" destOrd="0" presId="urn:microsoft.com/office/officeart/2005/8/layout/hierarchy2"/>
    <dgm:cxn modelId="{525EA578-F703-4373-BD9B-9D9EF8A2CFEB}" type="presParOf" srcId="{C6D1F26F-4468-4F2F-8471-DACEBAB5DB12}" destId="{0149C8AE-EF7A-440B-B736-FC41FED9CB6C}" srcOrd="0" destOrd="0" presId="urn:microsoft.com/office/officeart/2005/8/layout/hierarchy2"/>
    <dgm:cxn modelId="{C684767B-8BBA-4091-8E81-F06256B49D3C}" type="presParOf" srcId="{72F94DBD-F5BD-44E7-91B0-E990DE43B655}" destId="{E7F60007-36F2-4453-A2CB-8052497B5415}" srcOrd="5" destOrd="0" presId="urn:microsoft.com/office/officeart/2005/8/layout/hierarchy2"/>
    <dgm:cxn modelId="{D32F41A5-1B83-4A65-8854-B5A7B583A995}" type="presParOf" srcId="{E7F60007-36F2-4453-A2CB-8052497B5415}" destId="{CB8567C5-BFD6-43DA-9ED7-F1C566E16883}" srcOrd="0" destOrd="0" presId="urn:microsoft.com/office/officeart/2005/8/layout/hierarchy2"/>
    <dgm:cxn modelId="{515BDE18-D578-4F61-82EC-C3E824CE14D9}" type="presParOf" srcId="{E7F60007-36F2-4453-A2CB-8052497B5415}" destId="{5CF58E3A-1F65-4389-8CC2-F3DCD8061C3F}" srcOrd="1" destOrd="0" presId="urn:microsoft.com/office/officeart/2005/8/layout/hierarchy2"/>
    <dgm:cxn modelId="{5D4A349D-9D11-4438-BA6D-20687DE2CC4C}" type="presParOf" srcId="{72F94DBD-F5BD-44E7-91B0-E990DE43B655}" destId="{9D7A649A-B90C-4C64-9CA3-02DE4EC8FB8D}" srcOrd="6" destOrd="0" presId="urn:microsoft.com/office/officeart/2005/8/layout/hierarchy2"/>
    <dgm:cxn modelId="{B20E9AB6-111C-4B8B-AE01-F7FE87DF78B9}" type="presParOf" srcId="{9D7A649A-B90C-4C64-9CA3-02DE4EC8FB8D}" destId="{389C194E-E415-483C-B524-18D5DE59FBF1}" srcOrd="0" destOrd="0" presId="urn:microsoft.com/office/officeart/2005/8/layout/hierarchy2"/>
    <dgm:cxn modelId="{3FE70EA4-764E-4F84-849B-0C78AEE473FE}" type="presParOf" srcId="{72F94DBD-F5BD-44E7-91B0-E990DE43B655}" destId="{94EF7D6E-E8A7-4192-8AB7-F32712C16C4D}" srcOrd="7" destOrd="0" presId="urn:microsoft.com/office/officeart/2005/8/layout/hierarchy2"/>
    <dgm:cxn modelId="{B23CF3A7-8E6F-46CB-84C5-77DD91A481B1}" type="presParOf" srcId="{94EF7D6E-E8A7-4192-8AB7-F32712C16C4D}" destId="{98D0C579-4B09-4C0F-8744-A44C6F6C3B2A}" srcOrd="0" destOrd="0" presId="urn:microsoft.com/office/officeart/2005/8/layout/hierarchy2"/>
    <dgm:cxn modelId="{6B338058-E523-4F32-8A37-55CC73F7B2B7}" type="presParOf" srcId="{94EF7D6E-E8A7-4192-8AB7-F32712C16C4D}" destId="{124AF1D1-85FB-4F4E-8FF0-0EBF3B2677E2}" srcOrd="1" destOrd="0" presId="urn:microsoft.com/office/officeart/2005/8/layout/hierarchy2"/>
    <dgm:cxn modelId="{60430684-8CB7-4C02-A300-A6AECAA9CB16}" type="presParOf" srcId="{CB354CC1-E4D3-4A16-AF94-124C012C9EE6}" destId="{A41A5CCA-6726-4C8A-8F1F-14F5DADDD887}" srcOrd="2" destOrd="0" presId="urn:microsoft.com/office/officeart/2005/8/layout/hierarchy2"/>
    <dgm:cxn modelId="{FA5D0D7C-E7AE-4522-A3A3-0EDB9CF59900}" type="presParOf" srcId="{A41A5CCA-6726-4C8A-8F1F-14F5DADDD887}" destId="{38EECBB9-1B57-4295-9C9D-7DB586E6C05F}" srcOrd="0" destOrd="0" presId="urn:microsoft.com/office/officeart/2005/8/layout/hierarchy2"/>
    <dgm:cxn modelId="{8570A601-952F-4BA3-A240-B473C96AABD0}" type="presParOf" srcId="{CB354CC1-E4D3-4A16-AF94-124C012C9EE6}" destId="{BD900421-67E7-4B41-B6FB-27FD3B1F2D52}" srcOrd="3" destOrd="0" presId="urn:microsoft.com/office/officeart/2005/8/layout/hierarchy2"/>
    <dgm:cxn modelId="{875EF95B-F074-495A-B7E7-14F17E0E54E0}" type="presParOf" srcId="{BD900421-67E7-4B41-B6FB-27FD3B1F2D52}" destId="{E725FC9B-2692-436D-B395-F2DB280496C6}" srcOrd="0" destOrd="0" presId="urn:microsoft.com/office/officeart/2005/8/layout/hierarchy2"/>
    <dgm:cxn modelId="{2997A665-1BE4-4C04-AE00-B50CA16B8126}" type="presParOf" srcId="{BD900421-67E7-4B41-B6FB-27FD3B1F2D52}" destId="{64726BDB-6704-4998-A827-6D269B17563D}" srcOrd="1" destOrd="0" presId="urn:microsoft.com/office/officeart/2005/8/layout/hierarchy2"/>
    <dgm:cxn modelId="{D8BFA98F-7081-453C-8A2D-C9952EF6A472}" type="presParOf" srcId="{64726BDB-6704-4998-A827-6D269B17563D}" destId="{E5BB0996-C402-459A-B27C-D6814D2F6D07}" srcOrd="0" destOrd="0" presId="urn:microsoft.com/office/officeart/2005/8/layout/hierarchy2"/>
    <dgm:cxn modelId="{5C92E84F-0F67-4C5C-95C0-7D4C9930ADA8}" type="presParOf" srcId="{E5BB0996-C402-459A-B27C-D6814D2F6D07}" destId="{A8D285EE-6FA3-4BB4-B2E4-9AF7663AB999}" srcOrd="0" destOrd="0" presId="urn:microsoft.com/office/officeart/2005/8/layout/hierarchy2"/>
    <dgm:cxn modelId="{9649C705-DEEF-4826-A1DD-47D3D221672C}" type="presParOf" srcId="{64726BDB-6704-4998-A827-6D269B17563D}" destId="{9F3F63C9-A241-47D8-89DB-5FA445FEFF90}" srcOrd="1" destOrd="0" presId="urn:microsoft.com/office/officeart/2005/8/layout/hierarchy2"/>
    <dgm:cxn modelId="{CC251964-3118-4C02-B0F8-960D33CD0F6C}" type="presParOf" srcId="{9F3F63C9-A241-47D8-89DB-5FA445FEFF90}" destId="{D54B2D06-1EF8-4CD0-9D8A-CCFBB1FACA00}" srcOrd="0" destOrd="0" presId="urn:microsoft.com/office/officeart/2005/8/layout/hierarchy2"/>
    <dgm:cxn modelId="{1E881194-C006-44BE-8BEE-3BD0C2109D21}" type="presParOf" srcId="{9F3F63C9-A241-47D8-89DB-5FA445FEFF90}" destId="{0097CF78-1D72-4FB4-A0D7-C25AACD66E77}" srcOrd="1" destOrd="0" presId="urn:microsoft.com/office/officeart/2005/8/layout/hierarchy2"/>
    <dgm:cxn modelId="{35F236C3-6C80-4702-BCB5-FAD2E1426BAA}" type="presParOf" srcId="{64726BDB-6704-4998-A827-6D269B17563D}" destId="{ED986C72-EF60-4EEE-A27D-DEF3F5E13DB7}" srcOrd="2" destOrd="0" presId="urn:microsoft.com/office/officeart/2005/8/layout/hierarchy2"/>
    <dgm:cxn modelId="{52A7DE15-1A48-4F8B-9B40-D918AB19516B}" type="presParOf" srcId="{ED986C72-EF60-4EEE-A27D-DEF3F5E13DB7}" destId="{F9589A86-61C5-4D72-9412-1EBC8FDCEFB9}" srcOrd="0" destOrd="0" presId="urn:microsoft.com/office/officeart/2005/8/layout/hierarchy2"/>
    <dgm:cxn modelId="{F790EE85-3307-45B5-BE42-79A8EEB381AF}" type="presParOf" srcId="{64726BDB-6704-4998-A827-6D269B17563D}" destId="{0C4E5A1A-3E73-4809-93E9-97082443B8E7}" srcOrd="3" destOrd="0" presId="urn:microsoft.com/office/officeart/2005/8/layout/hierarchy2"/>
    <dgm:cxn modelId="{788EFF75-53B8-4E60-83E3-B6A8813D0257}" type="presParOf" srcId="{0C4E5A1A-3E73-4809-93E9-97082443B8E7}" destId="{1B8E124D-58CA-4FF2-9B31-671E70093BBA}" srcOrd="0" destOrd="0" presId="urn:microsoft.com/office/officeart/2005/8/layout/hierarchy2"/>
    <dgm:cxn modelId="{2C9FFFE0-F87D-4172-995A-DC5BAAFED1E6}" type="presParOf" srcId="{0C4E5A1A-3E73-4809-93E9-97082443B8E7}" destId="{91C09E0E-535C-4A98-B7E2-099199215C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C1784-11C3-4E4A-A911-A6C471A4E40A}">
      <dsp:nvSpPr>
        <dsp:cNvPr id="0" name=""/>
        <dsp:cNvSpPr/>
      </dsp:nvSpPr>
      <dsp:spPr>
        <a:xfrm>
          <a:off x="0" y="2425940"/>
          <a:ext cx="1597251" cy="701576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Логические сбои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0548" y="2446488"/>
        <a:ext cx="1556155" cy="660480"/>
      </dsp:txXfrm>
    </dsp:sp>
    <dsp:sp modelId="{D14A7707-20E7-4AA9-873B-A5A52FF1E4D4}">
      <dsp:nvSpPr>
        <dsp:cNvPr id="0" name=""/>
        <dsp:cNvSpPr/>
      </dsp:nvSpPr>
      <dsp:spPr>
        <a:xfrm rot="17547021">
          <a:off x="1192550" y="2158316"/>
          <a:ext cx="130946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09462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4545" y="2138882"/>
        <a:ext cx="65473" cy="65473"/>
      </dsp:txXfrm>
    </dsp:sp>
    <dsp:sp modelId="{6698C718-D017-4989-92F7-663077B52796}">
      <dsp:nvSpPr>
        <dsp:cNvPr id="0" name=""/>
        <dsp:cNvSpPr/>
      </dsp:nvSpPr>
      <dsp:spPr>
        <a:xfrm>
          <a:off x="2097312" y="1215720"/>
          <a:ext cx="2256480" cy="701576"/>
        </a:xfrm>
        <a:prstGeom prst="roundRect">
          <a:avLst>
            <a:gd name="adj" fmla="val 10000"/>
          </a:avLst>
        </a:prstGeom>
        <a:solidFill>
          <a:srgbClr val="00B0F0">
            <a:alpha val="75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индицируемой схеме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17860" y="1236268"/>
        <a:ext cx="2215384" cy="660480"/>
      </dsp:txXfrm>
    </dsp:sp>
    <dsp:sp modelId="{3679DAB7-27DC-47D7-87DD-40365B9279BC}">
      <dsp:nvSpPr>
        <dsp:cNvPr id="0" name=""/>
        <dsp:cNvSpPr/>
      </dsp:nvSpPr>
      <dsp:spPr>
        <a:xfrm rot="18523498">
          <a:off x="4063385" y="948096"/>
          <a:ext cx="155124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51249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0228" y="922618"/>
        <a:ext cx="77562" cy="77562"/>
      </dsp:txXfrm>
    </dsp:sp>
    <dsp:sp modelId="{B33FBA9A-FE4D-4C88-8FC9-5ECEF5BDBEA8}">
      <dsp:nvSpPr>
        <dsp:cNvPr id="0" name=""/>
        <dsp:cNvSpPr/>
      </dsp:nvSpPr>
      <dsp:spPr>
        <a:xfrm>
          <a:off x="5324227" y="5501"/>
          <a:ext cx="2892291" cy="701576"/>
        </a:xfrm>
        <a:prstGeom prst="roundRect">
          <a:avLst>
            <a:gd name="adj" fmla="val 10000"/>
          </a:avLst>
        </a:prstGeom>
        <a:solidFill>
          <a:srgbClr val="00B0F0">
            <a:alpha val="75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Ошибочное рабочее состояние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44775" y="26049"/>
        <a:ext cx="2851195" cy="660480"/>
      </dsp:txXfrm>
    </dsp:sp>
    <dsp:sp modelId="{D92C5370-2610-4331-B9F4-5A3B801C82CB}">
      <dsp:nvSpPr>
        <dsp:cNvPr id="0" name=""/>
        <dsp:cNvSpPr/>
      </dsp:nvSpPr>
      <dsp:spPr>
        <a:xfrm rot="20245650">
          <a:off x="4313538" y="1351503"/>
          <a:ext cx="10509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50942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12736" y="1338532"/>
        <a:ext cx="52547" cy="52547"/>
      </dsp:txXfrm>
    </dsp:sp>
    <dsp:sp modelId="{332BE3DC-EE92-43C5-AA71-3ED3AC41B0B3}">
      <dsp:nvSpPr>
        <dsp:cNvPr id="0" name=""/>
        <dsp:cNvSpPr/>
      </dsp:nvSpPr>
      <dsp:spPr>
        <a:xfrm>
          <a:off x="5324227" y="812314"/>
          <a:ext cx="2892291" cy="701576"/>
        </a:xfrm>
        <a:prstGeom prst="roundRect">
          <a:avLst>
            <a:gd name="adj" fmla="val 10000"/>
          </a:avLst>
        </a:prstGeom>
        <a:solidFill>
          <a:srgbClr val="00B0F0">
            <a:alpha val="75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Преждевременное рабочее состояние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44775" y="832862"/>
        <a:ext cx="2851195" cy="660480"/>
      </dsp:txXfrm>
    </dsp:sp>
    <dsp:sp modelId="{C6D1F26F-4468-4F2F-8471-DACEBAB5DB12}">
      <dsp:nvSpPr>
        <dsp:cNvPr id="0" name=""/>
        <dsp:cNvSpPr/>
      </dsp:nvSpPr>
      <dsp:spPr>
        <a:xfrm rot="1354350">
          <a:off x="4313538" y="1754909"/>
          <a:ext cx="10509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50942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12736" y="1741938"/>
        <a:ext cx="52547" cy="52547"/>
      </dsp:txXfrm>
    </dsp:sp>
    <dsp:sp modelId="{CB8567C5-BFD6-43DA-9ED7-F1C566E16883}">
      <dsp:nvSpPr>
        <dsp:cNvPr id="0" name=""/>
        <dsp:cNvSpPr/>
      </dsp:nvSpPr>
      <dsp:spPr>
        <a:xfrm>
          <a:off x="5324227" y="1619127"/>
          <a:ext cx="2892291" cy="701576"/>
        </a:xfrm>
        <a:prstGeom prst="roundRect">
          <a:avLst>
            <a:gd name="adj" fmla="val 10000"/>
          </a:avLst>
        </a:prstGeom>
        <a:solidFill>
          <a:srgbClr val="00B0F0">
            <a:alpha val="75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Преждевременный спейсер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44775" y="1639675"/>
        <a:ext cx="2851195" cy="660480"/>
      </dsp:txXfrm>
    </dsp:sp>
    <dsp:sp modelId="{9D7A649A-B90C-4C64-9CA3-02DE4EC8FB8D}">
      <dsp:nvSpPr>
        <dsp:cNvPr id="0" name=""/>
        <dsp:cNvSpPr/>
      </dsp:nvSpPr>
      <dsp:spPr>
        <a:xfrm rot="3076502">
          <a:off x="4063385" y="2158316"/>
          <a:ext cx="155124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51249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0228" y="2132837"/>
        <a:ext cx="77562" cy="77562"/>
      </dsp:txXfrm>
    </dsp:sp>
    <dsp:sp modelId="{98D0C579-4B09-4C0F-8744-A44C6F6C3B2A}">
      <dsp:nvSpPr>
        <dsp:cNvPr id="0" name=""/>
        <dsp:cNvSpPr/>
      </dsp:nvSpPr>
      <dsp:spPr>
        <a:xfrm>
          <a:off x="5324227" y="2425940"/>
          <a:ext cx="2892291" cy="701576"/>
        </a:xfrm>
        <a:prstGeom prst="roundRect">
          <a:avLst>
            <a:gd name="adj" fmla="val 10000"/>
          </a:avLst>
        </a:prstGeom>
        <a:solidFill>
          <a:srgbClr val="00B0F0">
            <a:alpha val="75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Анти-спейсер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44775" y="2446488"/>
        <a:ext cx="2851195" cy="660480"/>
      </dsp:txXfrm>
    </dsp:sp>
    <dsp:sp modelId="{A41A5CCA-6726-4C8A-8F1F-14F5DADDD887}">
      <dsp:nvSpPr>
        <dsp:cNvPr id="0" name=""/>
        <dsp:cNvSpPr/>
      </dsp:nvSpPr>
      <dsp:spPr>
        <a:xfrm rot="4052979">
          <a:off x="1192550" y="3368535"/>
          <a:ext cx="130946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09462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4545" y="3349101"/>
        <a:ext cx="65473" cy="65473"/>
      </dsp:txXfrm>
    </dsp:sp>
    <dsp:sp modelId="{E725FC9B-2692-436D-B395-F2DB280496C6}">
      <dsp:nvSpPr>
        <dsp:cNvPr id="0" name=""/>
        <dsp:cNvSpPr/>
      </dsp:nvSpPr>
      <dsp:spPr>
        <a:xfrm>
          <a:off x="2097312" y="3636159"/>
          <a:ext cx="2194082" cy="701576"/>
        </a:xfrm>
        <a:prstGeom prst="roundRect">
          <a:avLst>
            <a:gd name="adj" fmla="val 10000"/>
          </a:avLst>
        </a:prstGeom>
        <a:solidFill>
          <a:srgbClr val="FFC000">
            <a:alpha val="58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индикаторной подсхеме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17860" y="3656707"/>
        <a:ext cx="2152986" cy="660480"/>
      </dsp:txXfrm>
    </dsp:sp>
    <dsp:sp modelId="{E5BB0996-C402-459A-B27C-D6814D2F6D07}">
      <dsp:nvSpPr>
        <dsp:cNvPr id="0" name=""/>
        <dsp:cNvSpPr/>
      </dsp:nvSpPr>
      <dsp:spPr>
        <a:xfrm rot="20245650">
          <a:off x="4251140" y="3771942"/>
          <a:ext cx="10509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50942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0338" y="3758971"/>
        <a:ext cx="52547" cy="52547"/>
      </dsp:txXfrm>
    </dsp:sp>
    <dsp:sp modelId="{D54B2D06-1EF8-4CD0-9D8A-CCFBB1FACA00}">
      <dsp:nvSpPr>
        <dsp:cNvPr id="0" name=""/>
        <dsp:cNvSpPr/>
      </dsp:nvSpPr>
      <dsp:spPr>
        <a:xfrm>
          <a:off x="5261829" y="3232753"/>
          <a:ext cx="2892291" cy="701576"/>
        </a:xfrm>
        <a:prstGeom prst="roundRect">
          <a:avLst>
            <a:gd name="adj" fmla="val 10000"/>
          </a:avLst>
        </a:prstGeom>
        <a:solidFill>
          <a:srgbClr val="FFC000">
            <a:alpha val="58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Ошибочное рабочее значение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282377" y="3253301"/>
        <a:ext cx="2851195" cy="660480"/>
      </dsp:txXfrm>
    </dsp:sp>
    <dsp:sp modelId="{ED986C72-EF60-4EEE-A27D-DEF3F5E13DB7}">
      <dsp:nvSpPr>
        <dsp:cNvPr id="0" name=""/>
        <dsp:cNvSpPr/>
      </dsp:nvSpPr>
      <dsp:spPr>
        <a:xfrm rot="1354350">
          <a:off x="4251140" y="4175348"/>
          <a:ext cx="105094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50942" y="13302"/>
              </a:lnTo>
            </a:path>
          </a:pathLst>
        </a:custGeom>
        <a:noFill/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50338" y="4162377"/>
        <a:ext cx="52547" cy="52547"/>
      </dsp:txXfrm>
    </dsp:sp>
    <dsp:sp modelId="{1B8E124D-58CA-4FF2-9B31-671E70093BBA}">
      <dsp:nvSpPr>
        <dsp:cNvPr id="0" name=""/>
        <dsp:cNvSpPr/>
      </dsp:nvSpPr>
      <dsp:spPr>
        <a:xfrm>
          <a:off x="5261829" y="4039566"/>
          <a:ext cx="2892291" cy="701576"/>
        </a:xfrm>
        <a:prstGeom prst="roundRect">
          <a:avLst>
            <a:gd name="adj" fmla="val 10000"/>
          </a:avLst>
        </a:prstGeom>
        <a:solidFill>
          <a:srgbClr val="FFC000">
            <a:alpha val="58000"/>
          </a:srgbClr>
        </a:solidFill>
        <a:ln w="1905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Ошибочный спейсер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282377" y="4060114"/>
        <a:ext cx="2851195" cy="66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2E52412-11A0-4BAF-9C58-B552968A4E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E7C7D-BE74-4629-9A2C-300D5B5E8EF7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32AD7-E43A-4587-AFFB-B5E27BBBED96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11C12-5178-4E92-81DA-A4A369B56D97}" type="slidenum">
              <a:rPr lang="en-GB" smtClean="0"/>
              <a:pPr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71E33-555F-469D-B118-13009402B64C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3E32A-FE8B-4013-AF0A-26AD6F8B2DE0}" type="slidenum">
              <a:rPr lang="en-GB" smtClean="0"/>
              <a:pPr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C2866-D42D-45E4-8221-53A95F8A73EE}" type="slidenum">
              <a:rPr lang="en-GB" smtClean="0"/>
              <a:pPr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C2866-D42D-45E4-8221-53A95F8A73EE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89D83-DD05-404D-8AC9-E5152FFD7AC2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31838"/>
            <a:ext cx="4872037" cy="3656012"/>
          </a:xfrm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89D83-DD05-404D-8AC9-E5152FFD7AC2}" type="slidenum">
              <a:rPr lang="en-GB" smtClean="0"/>
              <a:pPr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338A-C860-48F2-8E40-14952459405B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723D5-21B9-44A7-8EFA-40B6BADEB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C69F-897E-4FFA-83CF-C11711332831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FBDE-B28D-4A06-B7C5-A44DDEC60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EF76-55E4-4F0D-9ADD-D375EFF2B4BA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789A-1CAC-485A-9F36-458DC9A42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ИПИ РАН</a:t>
            </a: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МЭС-2014</a:t>
            </a: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A90C-EFBB-40A1-8365-5EBA01855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366C-BEC9-42C4-A859-E77A16CD65D1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3BBD-9951-4347-80EA-40BC1C44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59B2-6CC0-4F44-B5DC-91AE274A4EC6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781-6012-4E64-8EBC-E6AA375A3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654B-0172-4A85-B08F-A187F4299BE9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0259-D6B2-4FB3-9680-18F9A58B4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85DB4-9A14-4A78-A30E-CEB843DA1862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3778-9B3C-46B8-B6CC-9C91A1757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09F1-B519-4854-9269-9957DD18FD6A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3406-9187-497B-99AA-1A4B1D90B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DA81-98F8-45E9-B3F3-07DE801FB66F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218E-BA5F-455C-9FB8-78F2D509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C66A-8AE2-486B-87EF-47272EC572FF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1A0E-E85C-444D-828E-0434BCD6E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6CBC3E0-AB67-4DF6-8D85-3A64CDFDB42A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0DE557F-BAED-4315-AC25-19DAF0B1C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3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3.png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3.png"/><Relationship Id="rId5" Type="http://schemas.openxmlformats.org/officeDocument/2006/relationships/image" Target="../media/image19.tif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3.png"/><Relationship Id="rId5" Type="http://schemas.openxmlformats.org/officeDocument/2006/relationships/image" Target="../media/image19.tif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.png"/><Relationship Id="rId5" Type="http://schemas.openxmlformats.org/officeDocument/2006/relationships/image" Target="../media/image19.tif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42910" y="642918"/>
            <a:ext cx="8072494" cy="31432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Повышение сбоеустойчивости индикации самосинхронных схем</a:t>
            </a:r>
            <a:endParaRPr lang="en-GB" sz="4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857625"/>
            <a:ext cx="8429684" cy="12954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Ю.А. Степченков, </a:t>
            </a:r>
            <a:r>
              <a:rPr lang="ru-RU" sz="3800" b="1" u="sng" dirty="0" smtClean="0">
                <a:latin typeface="Arial" pitchFamily="34" charset="0"/>
                <a:cs typeface="Arial" pitchFamily="34" charset="0"/>
              </a:rPr>
              <a:t>Ю.Г. Дьяченко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, Ю.В. Рождественский,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800" b="1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Н.В. Морозов, Д.Ю. Степченков, 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Д.Ю. </a:t>
            </a:r>
            <a:r>
              <a:rPr lang="en-US" sz="3800" b="1" dirty="0" err="1" smtClean="0">
                <a:latin typeface="Arial" pitchFamily="34" charset="0"/>
                <a:cs typeface="Arial" pitchFamily="34" charset="0"/>
              </a:rPr>
              <a:t>Дьяченко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8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+mj-lt"/>
              </a:rPr>
            </a:br>
            <a:endParaRPr lang="ru-RU" dirty="0" smtClean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611188" y="5429250"/>
            <a:ext cx="889000" cy="881063"/>
            <a:chOff x="12" y="12"/>
            <a:chExt cx="331" cy="330"/>
          </a:xfrm>
        </p:grpSpPr>
        <p:sp>
          <p:nvSpPr>
            <p:cNvPr id="13318" name="Freeform 7"/>
            <p:cNvSpPr>
              <a:spLocks/>
            </p:cNvSpPr>
            <p:nvPr/>
          </p:nvSpPr>
          <p:spPr bwMode="auto">
            <a:xfrm>
              <a:off x="12" y="42"/>
              <a:ext cx="331" cy="199"/>
            </a:xfrm>
            <a:custGeom>
              <a:avLst/>
              <a:gdLst>
                <a:gd name="T0" fmla="*/ 1 w 475"/>
                <a:gd name="T1" fmla="*/ 1 h 313"/>
                <a:gd name="T2" fmla="*/ 1 w 475"/>
                <a:gd name="T3" fmla="*/ 1 h 313"/>
                <a:gd name="T4" fmla="*/ 1 w 475"/>
                <a:gd name="T5" fmla="*/ 1 h 313"/>
                <a:gd name="T6" fmla="*/ 1 w 475"/>
                <a:gd name="T7" fmla="*/ 0 h 313"/>
                <a:gd name="T8" fmla="*/ 1 w 475"/>
                <a:gd name="T9" fmla="*/ 0 h 313"/>
                <a:gd name="T10" fmla="*/ 1 w 475"/>
                <a:gd name="T11" fmla="*/ 0 h 313"/>
                <a:gd name="T12" fmla="*/ 1 w 475"/>
                <a:gd name="T13" fmla="*/ 1 h 313"/>
                <a:gd name="T14" fmla="*/ 1 w 475"/>
                <a:gd name="T15" fmla="*/ 1 h 313"/>
                <a:gd name="T16" fmla="*/ 1 w 475"/>
                <a:gd name="T17" fmla="*/ 1 h 313"/>
                <a:gd name="T18" fmla="*/ 1 w 475"/>
                <a:gd name="T19" fmla="*/ 1 h 313"/>
                <a:gd name="T20" fmla="*/ 1 w 475"/>
                <a:gd name="T21" fmla="*/ 1 h 313"/>
                <a:gd name="T22" fmla="*/ 0 w 475"/>
                <a:gd name="T23" fmla="*/ 1 h 313"/>
                <a:gd name="T24" fmla="*/ 1 w 475"/>
                <a:gd name="T25" fmla="*/ 1 h 3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5"/>
                <a:gd name="T40" fmla="*/ 0 h 313"/>
                <a:gd name="T41" fmla="*/ 475 w 475"/>
                <a:gd name="T42" fmla="*/ 313 h 3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5" h="313">
                  <a:moveTo>
                    <a:pt x="83" y="145"/>
                  </a:moveTo>
                  <a:lnTo>
                    <a:pt x="83" y="169"/>
                  </a:lnTo>
                  <a:lnTo>
                    <a:pt x="240" y="168"/>
                  </a:lnTo>
                  <a:lnTo>
                    <a:pt x="335" y="0"/>
                  </a:lnTo>
                  <a:lnTo>
                    <a:pt x="431" y="0"/>
                  </a:lnTo>
                  <a:lnTo>
                    <a:pt x="474" y="0"/>
                  </a:lnTo>
                  <a:lnTo>
                    <a:pt x="474" y="141"/>
                  </a:lnTo>
                  <a:lnTo>
                    <a:pt x="339" y="140"/>
                  </a:lnTo>
                  <a:lnTo>
                    <a:pt x="240" y="294"/>
                  </a:lnTo>
                  <a:lnTo>
                    <a:pt x="84" y="294"/>
                  </a:lnTo>
                  <a:lnTo>
                    <a:pt x="84" y="312"/>
                  </a:lnTo>
                  <a:lnTo>
                    <a:pt x="0" y="228"/>
                  </a:lnTo>
                  <a:lnTo>
                    <a:pt x="83" y="145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  <p:sp>
          <p:nvSpPr>
            <p:cNvPr id="13319" name="Rectangle 8"/>
            <p:cNvSpPr>
              <a:spLocks noChangeArrowheads="1"/>
            </p:cNvSpPr>
            <p:nvPr/>
          </p:nvSpPr>
          <p:spPr bwMode="auto">
            <a:xfrm>
              <a:off x="56" y="12"/>
              <a:ext cx="122" cy="122"/>
            </a:xfrm>
            <a:prstGeom prst="rect">
              <a:avLst/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3320" name="Freeform 9"/>
            <p:cNvSpPr>
              <a:spLocks/>
            </p:cNvSpPr>
            <p:nvPr/>
          </p:nvSpPr>
          <p:spPr bwMode="auto">
            <a:xfrm>
              <a:off x="74" y="158"/>
              <a:ext cx="268" cy="184"/>
            </a:xfrm>
            <a:custGeom>
              <a:avLst/>
              <a:gdLst>
                <a:gd name="T0" fmla="*/ 0 w 374"/>
                <a:gd name="T1" fmla="*/ 1 h 297"/>
                <a:gd name="T2" fmla="*/ 1 w 374"/>
                <a:gd name="T3" fmla="*/ 1 h 297"/>
                <a:gd name="T4" fmla="*/ 1 w 374"/>
                <a:gd name="T5" fmla="*/ 1 h 297"/>
                <a:gd name="T6" fmla="*/ 1 w 374"/>
                <a:gd name="T7" fmla="*/ 1 h 297"/>
                <a:gd name="T8" fmla="*/ 1 w 374"/>
                <a:gd name="T9" fmla="*/ 1 h 297"/>
                <a:gd name="T10" fmla="*/ 1 w 374"/>
                <a:gd name="T11" fmla="*/ 0 h 297"/>
                <a:gd name="T12" fmla="*/ 1 w 374"/>
                <a:gd name="T13" fmla="*/ 1 h 297"/>
                <a:gd name="T14" fmla="*/ 1 w 374"/>
                <a:gd name="T15" fmla="*/ 1 h 297"/>
                <a:gd name="T16" fmla="*/ 1 w 374"/>
                <a:gd name="T17" fmla="*/ 1 h 297"/>
                <a:gd name="T18" fmla="*/ 1 w 374"/>
                <a:gd name="T19" fmla="*/ 1 h 297"/>
                <a:gd name="T20" fmla="*/ 0 w 374"/>
                <a:gd name="T21" fmla="*/ 1 h 297"/>
                <a:gd name="T22" fmla="*/ 0 w 374"/>
                <a:gd name="T23" fmla="*/ 1 h 297"/>
                <a:gd name="T24" fmla="*/ 0 w 374"/>
                <a:gd name="T25" fmla="*/ 1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4"/>
                <a:gd name="T40" fmla="*/ 0 h 297"/>
                <a:gd name="T41" fmla="*/ 374 w 37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4" h="297">
                  <a:moveTo>
                    <a:pt x="0" y="156"/>
                  </a:moveTo>
                  <a:lnTo>
                    <a:pt x="20" y="156"/>
                  </a:lnTo>
                  <a:lnTo>
                    <a:pt x="141" y="156"/>
                  </a:lnTo>
                  <a:lnTo>
                    <a:pt x="244" y="2"/>
                  </a:lnTo>
                  <a:lnTo>
                    <a:pt x="340" y="2"/>
                  </a:lnTo>
                  <a:lnTo>
                    <a:pt x="373" y="0"/>
                  </a:lnTo>
                  <a:lnTo>
                    <a:pt x="373" y="132"/>
                  </a:lnTo>
                  <a:lnTo>
                    <a:pt x="249" y="131"/>
                  </a:lnTo>
                  <a:lnTo>
                    <a:pt x="139" y="296"/>
                  </a:lnTo>
                  <a:lnTo>
                    <a:pt x="21" y="296"/>
                  </a:lnTo>
                  <a:lnTo>
                    <a:pt x="0" y="296"/>
                  </a:lnTo>
                  <a:lnTo>
                    <a:pt x="0" y="231"/>
                  </a:lnTo>
                  <a:lnTo>
                    <a:pt x="0" y="156"/>
                  </a:lnTo>
                </a:path>
              </a:pathLst>
            </a:custGeom>
            <a:solidFill>
              <a:srgbClr val="3366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ru-RU"/>
            </a:p>
          </p:txBody>
        </p:sp>
      </p:grp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1643063" y="5500688"/>
            <a:ext cx="66436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/>
          <a:lstStyle/>
          <a:p>
            <a:pPr algn="ctr" defTabSz="479425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defRPr/>
            </a:pPr>
            <a:r>
              <a:rPr lang="ru-RU" b="1" kern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Институт проблем информатики </a:t>
            </a:r>
            <a:r>
              <a:rPr lang="en-US" b="1" kern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kern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kern="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Федерального исследовательского центра «Информатика и управление» РАН</a:t>
            </a:r>
          </a:p>
        </p:txBody>
      </p:sp>
      <p:pic>
        <p:nvPicPr>
          <p:cNvPr id="2" name="Slide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типы Логических сбоев</a:t>
            </a:r>
            <a:endParaRPr lang="en-GB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397000"/>
          <a:ext cx="828680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10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62922"/>
            <a:ext cx="3544288" cy="36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Индикаторные элементы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00166" y="1357313"/>
            <a:ext cx="7143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baseline="30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+…+ </a:t>
            </a:r>
            <a:r>
              <a:rPr lang="en-US" sz="3200" b="1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baseline="-25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786454"/>
            <a:ext cx="785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Гистерезисный триггер	</a:t>
            </a:r>
            <a:r>
              <a:rPr lang="ru-RU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С-элемент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572263" y="2485016"/>
            <a:ext cx="465425" cy="2786231"/>
          </a:xfrm>
          <a:custGeom>
            <a:avLst/>
            <a:gdLst>
              <a:gd name="connsiteX0" fmla="*/ 475130 w 528918"/>
              <a:gd name="connsiteY0" fmla="*/ 0 h 2786231"/>
              <a:gd name="connsiteX1" fmla="*/ 475130 w 528918"/>
              <a:gd name="connsiteY1" fmla="*/ 1226372 h 2786231"/>
              <a:gd name="connsiteX2" fmla="*/ 152400 w 528918"/>
              <a:gd name="connsiteY2" fmla="*/ 1463040 h 2786231"/>
              <a:gd name="connsiteX3" fmla="*/ 23308 w 528918"/>
              <a:gd name="connsiteY3" fmla="*/ 1742739 h 2786231"/>
              <a:gd name="connsiteX4" fmla="*/ 12551 w 528918"/>
              <a:gd name="connsiteY4" fmla="*/ 2786231 h 278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18" h="2786231">
                <a:moveTo>
                  <a:pt x="475130" y="0"/>
                </a:moveTo>
                <a:cubicBezTo>
                  <a:pt x="502024" y="491266"/>
                  <a:pt x="528918" y="982532"/>
                  <a:pt x="475130" y="1226372"/>
                </a:cubicBezTo>
                <a:cubicBezTo>
                  <a:pt x="421342" y="1470212"/>
                  <a:pt x="227704" y="1376979"/>
                  <a:pt x="152400" y="1463040"/>
                </a:cubicBezTo>
                <a:cubicBezTo>
                  <a:pt x="77096" y="1549101"/>
                  <a:pt x="46616" y="1522207"/>
                  <a:pt x="23308" y="1742739"/>
                </a:cubicBezTo>
                <a:cubicBezTo>
                  <a:pt x="0" y="1963271"/>
                  <a:pt x="6275" y="2374751"/>
                  <a:pt x="12551" y="2786231"/>
                </a:cubicBezTo>
              </a:path>
            </a:pathLst>
          </a:cu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6572264" y="2485016"/>
            <a:ext cx="465425" cy="2786231"/>
          </a:xfrm>
          <a:custGeom>
            <a:avLst/>
            <a:gdLst>
              <a:gd name="connsiteX0" fmla="*/ 475130 w 528918"/>
              <a:gd name="connsiteY0" fmla="*/ 0 h 2786231"/>
              <a:gd name="connsiteX1" fmla="*/ 475130 w 528918"/>
              <a:gd name="connsiteY1" fmla="*/ 1226372 h 2786231"/>
              <a:gd name="connsiteX2" fmla="*/ 152400 w 528918"/>
              <a:gd name="connsiteY2" fmla="*/ 1463040 h 2786231"/>
              <a:gd name="connsiteX3" fmla="*/ 23308 w 528918"/>
              <a:gd name="connsiteY3" fmla="*/ 1742739 h 2786231"/>
              <a:gd name="connsiteX4" fmla="*/ 12551 w 528918"/>
              <a:gd name="connsiteY4" fmla="*/ 2786231 h 278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18" h="2786231">
                <a:moveTo>
                  <a:pt x="475130" y="0"/>
                </a:moveTo>
                <a:cubicBezTo>
                  <a:pt x="502024" y="491266"/>
                  <a:pt x="528918" y="982532"/>
                  <a:pt x="475130" y="1226372"/>
                </a:cubicBezTo>
                <a:cubicBezTo>
                  <a:pt x="421342" y="1470212"/>
                  <a:pt x="227704" y="1376979"/>
                  <a:pt x="152400" y="1463040"/>
                </a:cubicBezTo>
                <a:cubicBezTo>
                  <a:pt x="77096" y="1549101"/>
                  <a:pt x="46616" y="1522207"/>
                  <a:pt x="23308" y="1742739"/>
                </a:cubicBezTo>
                <a:cubicBezTo>
                  <a:pt x="0" y="1963271"/>
                  <a:pt x="6275" y="2374751"/>
                  <a:pt x="12551" y="2786231"/>
                </a:cubicBezTo>
              </a:path>
            </a:pathLst>
          </a:custGeom>
          <a:ln w="19050">
            <a:solidFill>
              <a:srgbClr val="0099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143116"/>
            <a:ext cx="422852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11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Индикаторные элементы</a:t>
            </a:r>
          </a:p>
        </p:txBody>
      </p:sp>
      <p:pic>
        <p:nvPicPr>
          <p:cNvPr id="6" name="Рисунок 5" descr="Fig4_new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071678"/>
            <a:ext cx="4869180" cy="4069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357298"/>
            <a:ext cx="771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Многовходовой гистерезисный триггер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12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Индикаторные элементы</a:t>
            </a:r>
          </a:p>
        </p:txBody>
      </p:sp>
      <p:pic>
        <p:nvPicPr>
          <p:cNvPr id="9" name="Рисунок 8" descr="Fig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960" y="1466849"/>
            <a:ext cx="4724618" cy="4706341"/>
          </a:xfrm>
          <a:prstGeom prst="rect">
            <a:avLst/>
          </a:prstGeom>
        </p:spPr>
      </p:pic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13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142984"/>
            <a:ext cx="2038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Индикаторные элементы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974221"/>
            <a:ext cx="2428892" cy="342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214686"/>
            <a:ext cx="1716122" cy="21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5572140"/>
            <a:ext cx="8215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 гистерезисном триггере	В С-элементе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1214422"/>
            <a:ext cx="6500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Реализация блока </a:t>
            </a:r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“F”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29058" y="1785926"/>
            <a:ext cx="4286280" cy="142876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7776179" y="1928801"/>
            <a:ext cx="796349" cy="1811925"/>
          </a:xfrm>
          <a:custGeom>
            <a:avLst/>
            <a:gdLst>
              <a:gd name="connsiteX0" fmla="*/ 0 w 898026"/>
              <a:gd name="connsiteY0" fmla="*/ 1949712 h 1949712"/>
              <a:gd name="connsiteX1" fmla="*/ 392965 w 898026"/>
              <a:gd name="connsiteY1" fmla="*/ 1670102 h 1949712"/>
              <a:gd name="connsiteX2" fmla="*/ 823715 w 898026"/>
              <a:gd name="connsiteY2" fmla="*/ 876615 h 1949712"/>
              <a:gd name="connsiteX3" fmla="*/ 838829 w 898026"/>
              <a:gd name="connsiteY3" fmla="*/ 0 h 194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026" h="1949712">
                <a:moveTo>
                  <a:pt x="0" y="1949712"/>
                </a:moveTo>
                <a:cubicBezTo>
                  <a:pt x="127839" y="1899331"/>
                  <a:pt x="255679" y="1848951"/>
                  <a:pt x="392965" y="1670102"/>
                </a:cubicBezTo>
                <a:cubicBezTo>
                  <a:pt x="530251" y="1491253"/>
                  <a:pt x="749404" y="1154965"/>
                  <a:pt x="823715" y="876615"/>
                </a:cubicBezTo>
                <a:cubicBezTo>
                  <a:pt x="898026" y="598265"/>
                  <a:pt x="868427" y="299132"/>
                  <a:pt x="838829" y="0"/>
                </a:cubicBezTo>
              </a:path>
            </a:pathLst>
          </a:cu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14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Сбоеустойчивый Индикаторный элемент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472" y="1214422"/>
            <a:ext cx="8072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Dual Interlocked Cell (DICE) </a:t>
            </a: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реализация</a:t>
            </a:r>
            <a:r>
              <a:rPr lang="ru-RU" sz="2800" b="1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2800" b="1" baseline="30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00241"/>
            <a:ext cx="5429288" cy="32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214282" y="5429264"/>
            <a:ext cx="8929718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i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Danilov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I. A., et al. DICE-based Muller C-elements for soft error tolerant asynchronous ICs / RADECS-2016. DOI: 10.1109/RADECS.2016.8093145</a:t>
            </a:r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15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Сбоеустойчивый Индикаторный элемент</a:t>
            </a:r>
          </a:p>
        </p:txBody>
      </p:sp>
      <p:pic>
        <p:nvPicPr>
          <p:cNvPr id="13" name="Рисунок 12" descr="Fig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357298"/>
            <a:ext cx="6914907" cy="4004368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4857760"/>
            <a:ext cx="500066" cy="117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7858148" y="4572008"/>
            <a:ext cx="785818" cy="1643074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770401" flipV="1">
            <a:off x="5697763" y="4357765"/>
            <a:ext cx="2603325" cy="1301357"/>
          </a:xfrm>
          <a:prstGeom prst="arc">
            <a:avLst>
              <a:gd name="adj1" fmla="val 11696269"/>
              <a:gd name="adj2" fmla="val 20294539"/>
            </a:avLst>
          </a:prstGeom>
          <a:ln>
            <a:solidFill>
              <a:srgbClr val="00B050"/>
            </a:solidFill>
            <a:headEnd type="triangle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770401" flipV="1">
            <a:off x="4916038" y="4471289"/>
            <a:ext cx="3408121" cy="1184287"/>
          </a:xfrm>
          <a:prstGeom prst="arc">
            <a:avLst>
              <a:gd name="adj1" fmla="val 11517927"/>
              <a:gd name="adj2" fmla="val 20720391"/>
            </a:avLst>
          </a:prstGeom>
          <a:ln>
            <a:solidFill>
              <a:srgbClr val="00B050"/>
            </a:solidFill>
            <a:headEnd type="triangle" w="med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16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785926"/>
            <a:ext cx="2038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5786" y="1214422"/>
            <a:ext cx="785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ru-RU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Сбоеустойчивая</a:t>
            </a: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реализация блока 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“C” </a:t>
            </a:r>
            <a:r>
              <a:rPr lang="ru-RU" sz="2800" b="1" baseline="30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2800" b="1" baseline="30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>
          <a:xfrm>
            <a:off x="285720" y="5429264"/>
            <a:ext cx="8643998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000" i="1" baseline="300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Eaton A. Patent No. US 6,756,809 B2. Single event upset immune logic family. 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2004</a:t>
            </a:r>
            <a:endParaRPr lang="ru-RU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Сбоеустойчивый Индикаторный элемент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8050" y="1910033"/>
            <a:ext cx="2052644" cy="335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5429256" y="2928934"/>
            <a:ext cx="2500330" cy="857256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17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282" y="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Сравнение вариантов Индикаторных элементов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428737"/>
          <a:ext cx="4929222" cy="427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710"/>
                <a:gridCol w="1518438"/>
                <a:gridCol w="1643074"/>
              </a:tblGrid>
              <a:tr h="7443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Вариант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Блок</a:t>
                      </a:r>
                      <a:r>
                        <a:rPr lang="en-US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“C”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Блок </a:t>
                      </a:r>
                      <a:r>
                        <a:rPr lang="en-US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“F”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19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1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1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319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1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2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319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3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1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3190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3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Схема 2</a:t>
                      </a:r>
                      <a:endParaRPr kumimoji="0" lang="ru-RU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1071570" cy="136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429000"/>
            <a:ext cx="1571636" cy="22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214554"/>
            <a:ext cx="1571636" cy="257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643570" y="278605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Схема 1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571501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Схема 2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85776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Схема 3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18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1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3126306"/>
            <a:ext cx="5429287" cy="320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Fig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922" y="1142984"/>
            <a:ext cx="3454138" cy="200026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282" y="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Сравнение вариантов Индикаторных элементов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1214422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Реакция выхода О, хранящего логическую единицу, на импульс ионизационного тока в узле </a:t>
            </a:r>
            <a:r>
              <a:rPr lang="en-US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00760" y="2000240"/>
            <a:ext cx="428628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29124" y="2214554"/>
            <a:ext cx="1571636" cy="1588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15074" y="3571876"/>
            <a:ext cx="2714644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Параметры импульса тока: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   = 400 мкА,</a:t>
            </a:r>
          </a:p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7 пс,</a:t>
            </a:r>
          </a:p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200 пс,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«плато» = 200 пс.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214678" y="4643446"/>
            <a:ext cx="3000396" cy="214314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5918" y="4286256"/>
            <a:ext cx="7143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I</a:t>
            </a:r>
            <a:r>
              <a:rPr lang="en-US" baseline="-25000" dirty="0" smtClean="0">
                <a:solidFill>
                  <a:srgbClr val="000099"/>
                </a:solidFill>
                <a:latin typeface="+mj-lt"/>
              </a:rPr>
              <a:t>SEUT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3000372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3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4810" y="3071810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4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43306" y="4143380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1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9190" y="4143380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2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3000364" y="3357562"/>
            <a:ext cx="214314" cy="21431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964777" y="3393281"/>
            <a:ext cx="285752" cy="21431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3857620" y="4214818"/>
            <a:ext cx="428628" cy="142876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4572000" y="4357694"/>
            <a:ext cx="357190" cy="142876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2285984" y="4286256"/>
            <a:ext cx="428628" cy="142876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596" y="2714620"/>
            <a:ext cx="15001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SEUT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мкА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14" y="2714620"/>
            <a:ext cx="1071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V(O)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19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29256" y="6000768"/>
            <a:ext cx="64294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нс</a:t>
            </a:r>
            <a:endParaRPr lang="ru-RU" sz="22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de_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Содержание</a:t>
            </a:r>
            <a:endParaRPr lang="en-GB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42938" y="1357298"/>
            <a:ext cx="8153400" cy="4786346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Логические сбои в самосинхронных схемах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собенности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индикации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самосинхронн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ых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Схемотехника индикаторной подсхемы</a:t>
            </a:r>
            <a:endParaRPr lang="en-US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Способы повышения сбоеустойчивости индикации</a:t>
            </a:r>
          </a:p>
          <a:p>
            <a:pPr marL="548640" indent="-41148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2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143249"/>
            <a:ext cx="557216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Fig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922" y="1142984"/>
            <a:ext cx="3454138" cy="200026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282" y="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Сравнение вариантов Индикаторных элементов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135729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Реакция выхода О, хранящего логический нуль, на импульс ионизационного тока в узле </a:t>
            </a:r>
            <a:r>
              <a:rPr lang="en-US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01024" y="1928802"/>
            <a:ext cx="428628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214942" y="2073266"/>
            <a:ext cx="2786082" cy="212726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15074" y="3571876"/>
            <a:ext cx="2714644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Параметры импульса тока: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   =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400 мкА,</a:t>
            </a:r>
          </a:p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7 пс,</a:t>
            </a:r>
          </a:p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200 пс,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«плато» = 200 пс.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857752" y="3929066"/>
            <a:ext cx="1357322" cy="642942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85984" y="4714884"/>
            <a:ext cx="7143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I</a:t>
            </a:r>
            <a:r>
              <a:rPr lang="en-US" baseline="-25000" dirty="0" smtClean="0">
                <a:solidFill>
                  <a:srgbClr val="000099"/>
                </a:solidFill>
                <a:latin typeface="+mj-lt"/>
              </a:rPr>
              <a:t>SEUT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4429132"/>
            <a:ext cx="3571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3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628" y="4286256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4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8926" y="3643314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1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0562" y="3214686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2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3143240" y="3500438"/>
            <a:ext cx="214314" cy="21431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214810" y="3429000"/>
            <a:ext cx="285752" cy="285752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3571868" y="4714884"/>
            <a:ext cx="642942" cy="35719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822033" y="4679165"/>
            <a:ext cx="285752" cy="21431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2857488" y="5000636"/>
            <a:ext cx="500066" cy="142876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8596" y="2714620"/>
            <a:ext cx="14287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SEUT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мкА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9190" y="2786058"/>
            <a:ext cx="10715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V(O)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72132" y="5857892"/>
            <a:ext cx="7858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нс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20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3"/>
            <a:ext cx="500066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Fig3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4922" y="1142984"/>
            <a:ext cx="3454138" cy="200026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282" y="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Сравнение вариантов Индикаторных элементов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128586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Увеличение тока потребления при импульсе ионизационного тока в узле </a:t>
            </a:r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29454" y="2357430"/>
            <a:ext cx="428628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endCxn id="18" idx="2"/>
          </p:cNvCxnSpPr>
          <p:nvPr/>
        </p:nvCxnSpPr>
        <p:spPr>
          <a:xfrm>
            <a:off x="5000628" y="2071678"/>
            <a:ext cx="1928826" cy="500066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15074" y="3571876"/>
            <a:ext cx="2714644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Параметры импульса тока: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   = 400 мкА,</a:t>
            </a:r>
          </a:p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фр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7 пс,</a:t>
            </a:r>
          </a:p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ru-RU" baseline="-250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= 200 пс,</a:t>
            </a:r>
          </a:p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«плато» = 200 пс.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071802" y="4572008"/>
            <a:ext cx="3143272" cy="285752"/>
          </a:xfrm>
          <a:prstGeom prst="straightConnector1">
            <a:avLst/>
          </a:prstGeom>
          <a:ln w="31750">
            <a:solidFill>
              <a:srgbClr val="FF0000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71736" y="3071810"/>
            <a:ext cx="7143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I</a:t>
            </a:r>
            <a:r>
              <a:rPr lang="en-US" baseline="-25000" dirty="0" smtClean="0">
                <a:solidFill>
                  <a:srgbClr val="000099"/>
                </a:solidFill>
                <a:latin typeface="+mj-lt"/>
              </a:rPr>
              <a:t>SEUT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4643446"/>
            <a:ext cx="3571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3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984" y="4572008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4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1802" y="4214818"/>
            <a:ext cx="4286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1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857628"/>
            <a:ext cx="3571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+mj-lt"/>
              </a:rPr>
              <a:t>2</a:t>
            </a:r>
            <a:endParaRPr lang="ru-RU" baseline="-25000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2214546" y="3357562"/>
            <a:ext cx="285752" cy="7143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357686" y="4143380"/>
            <a:ext cx="214314" cy="21431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3500430" y="4357694"/>
            <a:ext cx="571504" cy="7143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535885" y="5036355"/>
            <a:ext cx="285752" cy="214314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2357422" y="5000636"/>
            <a:ext cx="214314" cy="71438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8596" y="2571744"/>
            <a:ext cx="13573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b="1" i="1" baseline="-25000" dirty="0" smtClean="0">
                <a:latin typeface="Arial" pitchFamily="34" charset="0"/>
                <a:cs typeface="Arial" pitchFamily="34" charset="0"/>
              </a:rPr>
              <a:t>CC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мкА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0694" y="5715016"/>
            <a:ext cx="7858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нс</a:t>
            </a:r>
            <a:endParaRPr lang="ru-RU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21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282" y="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Сравнение вариантов Индикаторных элементов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57158" y="1571612"/>
          <a:ext cx="6715172" cy="36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88"/>
                <a:gridCol w="1574808"/>
                <a:gridCol w="2071702"/>
                <a:gridCol w="1643074"/>
              </a:tblGrid>
              <a:tr h="93495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Вариант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Блок </a:t>
                      </a:r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“C”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Транзисторы блока </a:t>
                      </a:r>
                      <a:r>
                        <a:rPr lang="en-US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“C”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Инвертор на выходе</a:t>
                      </a:r>
                      <a:endParaRPr lang="ru-RU" sz="24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46800" marB="46800" anchor="ctr"/>
                </a:tc>
              </a:tr>
              <a:tr h="5416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Схема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1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16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Схема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2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16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Схема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1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16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Схема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2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416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Схема</a:t>
                      </a:r>
                      <a:r>
                        <a:rPr lang="ru-RU" sz="28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</a:t>
                      </a:r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1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Да</a:t>
                      </a:r>
                      <a:endParaRPr lang="ru-RU" sz="28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214818"/>
            <a:ext cx="1214446" cy="15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142984"/>
            <a:ext cx="1571636" cy="257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7286644" y="371475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Схема 1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578645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Схема 2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22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428868"/>
            <a:ext cx="6980406" cy="38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4282" y="0"/>
            <a:ext cx="8786874" cy="1143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Сравнение вариантов Индикаторных элементов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Усредненные задержки переключения вариантов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DICE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-подобного индикаторного элемента в зависимости от емкостной нагрузки на выходе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23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228599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b="1" baseline="-25000" dirty="0" smtClean="0">
                <a:latin typeface="Arial" pitchFamily="34" charset="0"/>
                <a:cs typeface="Arial" pitchFamily="34" charset="0"/>
              </a:rPr>
              <a:t>ср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пс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557214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b="1" baseline="-250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фФ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de_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86874" cy="10001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Сбоеустойчивый индикаторный элемент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1214422"/>
            <a:ext cx="80010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DICE</a:t>
            </a:r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-реализация индикаторного элемента с синфазными входами и выходом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428868"/>
            <a:ext cx="8050225" cy="34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24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86874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Структура общей индикаторной подсхемы</a:t>
            </a:r>
          </a:p>
        </p:txBody>
      </p:sp>
      <p:pic>
        <p:nvPicPr>
          <p:cNvPr id="6" name="Рисунок 5" descr="Fig8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390650"/>
            <a:ext cx="4905591" cy="482443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1517" y="2928934"/>
            <a:ext cx="868821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25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858024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1000108"/>
            <a:ext cx="8858250" cy="535785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Сбоеустойчивость самосинхронной схемы в значительной степени определяется ее индикаторной подсхемой</a:t>
            </a:r>
          </a:p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Элементы 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XOR / XNOR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первом каскаде </a:t>
            </a: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индикатор-ной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подсхемы маскируют сбойный </a:t>
            </a: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анти-спейсер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 индицируемой схеме</a:t>
            </a:r>
          </a:p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четырехтранзисторного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выходного каскада делает индикаторный элемент DICE-типа абсолютно иммунным к одиночным логическим сбоям в его внутренних узлах</a:t>
            </a:r>
            <a:endParaRPr lang="en-US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Защита от логического сбоя на выходе индикаторного элемента DICE-типа достигается с помощью синфазных входов и выходов</a:t>
            </a: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26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357313"/>
            <a:ext cx="8712200" cy="2500312"/>
          </a:xfrm>
        </p:spPr>
        <p:txBody>
          <a:bodyPr>
            <a:normAutofit/>
          </a:bodyPr>
          <a:lstStyle/>
          <a:p>
            <a:pPr marL="482600" lvl="1" indent="-48260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 ВНИМАНИЕ !</a:t>
            </a:r>
            <a:endParaRPr lang="en-US" sz="4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4000500" y="4214813"/>
            <a:ext cx="1357313" cy="1285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27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228600"/>
            <a:ext cx="4500578" cy="577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Контакты</a:t>
            </a:r>
            <a:endParaRPr lang="en-GB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71406" y="928671"/>
            <a:ext cx="9072594" cy="4143403"/>
          </a:xfrm>
        </p:spPr>
        <p:txBody>
          <a:bodyPr>
            <a:normAutofit/>
          </a:bodyPr>
          <a:lstStyle/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Адрес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Институт проблем информатики Федерального исследовательского центра «Информатика и управление» Российской академии наук (ИПИ	РАН), Россия, 119333,  Москва, ул. Вавилова, д. 44, корпус 2</a:t>
            </a:r>
          </a:p>
          <a:p>
            <a:pPr marL="548640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Научный руководитель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директор, академик Соколов И. А.</a:t>
            </a: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Телефон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 (495) 137 34 94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Fax: 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 (495) 930 45 05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E-mail: ISokolov@ipiran.ru</a:t>
            </a:r>
            <a:endParaRPr lang="ru-RU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Докладчик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Дьяченко Ю. Г.,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+7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(495)381-45-21,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					    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diaura</a:t>
            </a:r>
            <a:r>
              <a:rPr lang="en-GB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GB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mail.ru</a:t>
            </a: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143511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Поддержка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643578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фундаментальных исследований Президиума РАН (проект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2019-0054-2.3, руководитель - академик РАН </a:t>
            </a:r>
            <a:r>
              <a:rPr lang="ru-RU" sz="20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Бетелин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В.Б.)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28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Источники логических сбоев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4356100" cy="4643437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Ядерные частицы и космические лучи</a:t>
            </a:r>
            <a:endParaRPr lang="en-US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Внешний </a:t>
            </a:r>
            <a:r>
              <a:rPr lang="ru-RU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электро-магнитный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импульс</a:t>
            </a:r>
            <a:endParaRPr lang="en-GB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Bef>
                <a:spcPct val="4000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Наводки на сигнальные трассы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Помехи по шинам питания</a:t>
            </a:r>
            <a:endParaRPr 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Шумы по подложке</a:t>
            </a:r>
            <a:endParaRPr lang="en-US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281488" y="1125538"/>
            <a:ext cx="4537075" cy="4699000"/>
            <a:chOff x="4281488" y="1125538"/>
            <a:chExt cx="4537075" cy="4699000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6100" y="1125538"/>
              <a:ext cx="2436813" cy="151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Куб 3"/>
            <p:cNvSpPr/>
            <p:nvPr/>
          </p:nvSpPr>
          <p:spPr>
            <a:xfrm>
              <a:off x="4887913" y="3376613"/>
              <a:ext cx="2592387" cy="2447925"/>
            </a:xfrm>
            <a:prstGeom prst="cube">
              <a:avLst>
                <a:gd name="adj" fmla="val 24788"/>
              </a:avLst>
            </a:prstGeom>
            <a:solidFill>
              <a:srgbClr val="90E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Куб 2"/>
            <p:cNvSpPr/>
            <p:nvPr/>
          </p:nvSpPr>
          <p:spPr>
            <a:xfrm>
              <a:off x="4887913" y="3808413"/>
              <a:ext cx="2087562" cy="144462"/>
            </a:xfrm>
            <a:prstGeom prst="cube">
              <a:avLst>
                <a:gd name="adj" fmla="val 64683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Куб 10"/>
            <p:cNvSpPr/>
            <p:nvPr/>
          </p:nvSpPr>
          <p:spPr>
            <a:xfrm>
              <a:off x="5391150" y="3305175"/>
              <a:ext cx="2089150" cy="142875"/>
            </a:xfrm>
            <a:prstGeom prst="cube">
              <a:avLst>
                <a:gd name="adj" fmla="val 64683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Куб 11"/>
            <p:cNvSpPr/>
            <p:nvPr/>
          </p:nvSpPr>
          <p:spPr>
            <a:xfrm>
              <a:off x="5281613" y="3486150"/>
              <a:ext cx="2054225" cy="100013"/>
            </a:xfrm>
            <a:prstGeom prst="cube">
              <a:avLst>
                <a:gd name="adj" fmla="val 646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Куб 12"/>
            <p:cNvSpPr/>
            <p:nvPr/>
          </p:nvSpPr>
          <p:spPr>
            <a:xfrm>
              <a:off x="5138738" y="3617913"/>
              <a:ext cx="2052637" cy="100012"/>
            </a:xfrm>
            <a:prstGeom prst="cube">
              <a:avLst>
                <a:gd name="adj" fmla="val 646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7215206" y="3160713"/>
              <a:ext cx="7207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i="1"/>
                <a:t>VDD</a:t>
              </a:r>
              <a:endParaRPr lang="ru-RU" sz="1600" b="1" i="1"/>
            </a:p>
          </p:txBody>
        </p:sp>
        <p:sp>
          <p:nvSpPr>
            <p:cNvPr id="15373" name="TextBox 14"/>
            <p:cNvSpPr txBox="1">
              <a:spLocks noChangeArrowheads="1"/>
            </p:cNvSpPr>
            <p:nvPr/>
          </p:nvSpPr>
          <p:spPr bwMode="auto">
            <a:xfrm>
              <a:off x="6746894" y="3717925"/>
              <a:ext cx="7191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i="1" dirty="0"/>
                <a:t>VSS</a:t>
              </a:r>
              <a:endParaRPr lang="ru-RU" sz="1600" b="1" i="1" dirty="0"/>
            </a:p>
          </p:txBody>
        </p:sp>
        <p:sp>
          <p:nvSpPr>
            <p:cNvPr id="15374" name="TextBox 15"/>
            <p:cNvSpPr txBox="1">
              <a:spLocks noChangeArrowheads="1"/>
            </p:cNvSpPr>
            <p:nvPr/>
          </p:nvSpPr>
          <p:spPr bwMode="auto">
            <a:xfrm>
              <a:off x="4926013" y="3317875"/>
              <a:ext cx="355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i="1"/>
                <a:t>A</a:t>
              </a:r>
              <a:endParaRPr lang="ru-RU" sz="1600" b="1" i="1"/>
            </a:p>
          </p:txBody>
        </p:sp>
        <p:sp>
          <p:nvSpPr>
            <p:cNvPr id="15375" name="TextBox 16"/>
            <p:cNvSpPr txBox="1">
              <a:spLocks noChangeArrowheads="1"/>
            </p:cNvSpPr>
            <p:nvPr/>
          </p:nvSpPr>
          <p:spPr bwMode="auto">
            <a:xfrm>
              <a:off x="4781550" y="3486150"/>
              <a:ext cx="355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i="1"/>
                <a:t>B</a:t>
              </a:r>
              <a:endParaRPr lang="ru-RU" sz="1600" b="1" i="1"/>
            </a:p>
          </p:txBody>
        </p:sp>
        <p:grpSp>
          <p:nvGrpSpPr>
            <p:cNvPr id="2" name="Группа 21"/>
            <p:cNvGrpSpPr>
              <a:grpSpLocks/>
            </p:cNvGrpSpPr>
            <p:nvPr/>
          </p:nvGrpSpPr>
          <p:grpSpPr bwMode="auto">
            <a:xfrm>
              <a:off x="5534025" y="2717800"/>
              <a:ext cx="1079500" cy="1069975"/>
              <a:chOff x="3851920" y="4159302"/>
              <a:chExt cx="1080120" cy="1069898"/>
            </a:xfrm>
          </p:grpSpPr>
          <p:cxnSp>
            <p:nvCxnSpPr>
              <p:cNvPr id="14" name="Скругленная соединительная линия 13"/>
              <p:cNvCxnSpPr/>
              <p:nvPr/>
            </p:nvCxnSpPr>
            <p:spPr>
              <a:xfrm rot="16200000" flipV="1">
                <a:off x="4571587" y="4868747"/>
                <a:ext cx="360336" cy="360569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Скругленная соединительная линия 23"/>
              <p:cNvCxnSpPr/>
              <p:nvPr/>
            </p:nvCxnSpPr>
            <p:spPr>
              <a:xfrm rot="16200000" flipV="1">
                <a:off x="4207050" y="4504442"/>
                <a:ext cx="369861" cy="358981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Скругленная соединительная линия 26"/>
              <p:cNvCxnSpPr/>
              <p:nvPr/>
            </p:nvCxnSpPr>
            <p:spPr>
              <a:xfrm rot="16200000" flipV="1">
                <a:off x="3847275" y="4163947"/>
                <a:ext cx="369861" cy="36057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Группа 28"/>
            <p:cNvGrpSpPr>
              <a:grpSpLocks/>
            </p:cNvGrpSpPr>
            <p:nvPr/>
          </p:nvGrpSpPr>
          <p:grpSpPr bwMode="auto">
            <a:xfrm>
              <a:off x="5457825" y="2811463"/>
              <a:ext cx="1079500" cy="1068387"/>
              <a:chOff x="3851920" y="4159302"/>
              <a:chExt cx="1080120" cy="1069898"/>
            </a:xfrm>
          </p:grpSpPr>
          <p:cxnSp>
            <p:nvCxnSpPr>
              <p:cNvPr id="30" name="Скругленная соединительная линия 29"/>
              <p:cNvCxnSpPr/>
              <p:nvPr/>
            </p:nvCxnSpPr>
            <p:spPr>
              <a:xfrm rot="16200000" flipV="1">
                <a:off x="4572114" y="4869275"/>
                <a:ext cx="359282" cy="360569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Скругленная соединительная линия 30"/>
              <p:cNvCxnSpPr/>
              <p:nvPr/>
            </p:nvCxnSpPr>
            <p:spPr>
              <a:xfrm rot="16200000" flipV="1">
                <a:off x="4206775" y="4505222"/>
                <a:ext cx="370410" cy="358981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Скругленная соединительная линия 31"/>
              <p:cNvCxnSpPr/>
              <p:nvPr/>
            </p:nvCxnSpPr>
            <p:spPr>
              <a:xfrm rot="16200000" flipV="1">
                <a:off x="3847000" y="4164222"/>
                <a:ext cx="370410" cy="36057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32"/>
            <p:cNvGrpSpPr>
              <a:grpSpLocks/>
            </p:cNvGrpSpPr>
            <p:nvPr/>
          </p:nvGrpSpPr>
          <p:grpSpPr bwMode="auto">
            <a:xfrm>
              <a:off x="5360988" y="2901950"/>
              <a:ext cx="1081087" cy="1069975"/>
              <a:chOff x="3851920" y="4159302"/>
              <a:chExt cx="1080120" cy="1069898"/>
            </a:xfrm>
          </p:grpSpPr>
          <p:cxnSp>
            <p:nvCxnSpPr>
              <p:cNvPr id="34" name="Скругленная соединительная линия 33"/>
              <p:cNvCxnSpPr/>
              <p:nvPr/>
            </p:nvCxnSpPr>
            <p:spPr>
              <a:xfrm rot="16200000" flipV="1">
                <a:off x="4571852" y="4869012"/>
                <a:ext cx="360336" cy="36004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Скругленная соединительная линия 34"/>
              <p:cNvCxnSpPr/>
              <p:nvPr/>
            </p:nvCxnSpPr>
            <p:spPr>
              <a:xfrm rot="16200000" flipV="1">
                <a:off x="4207050" y="4503912"/>
                <a:ext cx="369861" cy="360041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Скругленная соединительная линия 35"/>
              <p:cNvCxnSpPr/>
              <p:nvPr/>
            </p:nvCxnSpPr>
            <p:spPr>
              <a:xfrm rot="16200000" flipV="1">
                <a:off x="3847009" y="4164213"/>
                <a:ext cx="369861" cy="36004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chemeClr val="tx1"/>
                </a:solidFill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Полилиния 27"/>
            <p:cNvSpPr/>
            <p:nvPr/>
          </p:nvSpPr>
          <p:spPr>
            <a:xfrm>
              <a:off x="8026400" y="2805113"/>
              <a:ext cx="436563" cy="993775"/>
            </a:xfrm>
            <a:custGeom>
              <a:avLst/>
              <a:gdLst>
                <a:gd name="connsiteX0" fmla="*/ 0 w 873760"/>
                <a:gd name="connsiteY0" fmla="*/ 618739 h 993492"/>
                <a:gd name="connsiteX1" fmla="*/ 121920 w 873760"/>
                <a:gd name="connsiteY1" fmla="*/ 151379 h 993492"/>
                <a:gd name="connsiteX2" fmla="*/ 294640 w 873760"/>
                <a:gd name="connsiteY2" fmla="*/ 49779 h 993492"/>
                <a:gd name="connsiteX3" fmla="*/ 457200 w 873760"/>
                <a:gd name="connsiteY3" fmla="*/ 882899 h 993492"/>
                <a:gd name="connsiteX4" fmla="*/ 670560 w 873760"/>
                <a:gd name="connsiteY4" fmla="*/ 954019 h 993492"/>
                <a:gd name="connsiteX5" fmla="*/ 721360 w 873760"/>
                <a:gd name="connsiteY5" fmla="*/ 598419 h 993492"/>
                <a:gd name="connsiteX6" fmla="*/ 873760 w 873760"/>
                <a:gd name="connsiteY6" fmla="*/ 557779 h 9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60" h="993492">
                  <a:moveTo>
                    <a:pt x="0" y="618739"/>
                  </a:moveTo>
                  <a:cubicBezTo>
                    <a:pt x="36406" y="432472"/>
                    <a:pt x="72813" y="246206"/>
                    <a:pt x="121920" y="151379"/>
                  </a:cubicBezTo>
                  <a:cubicBezTo>
                    <a:pt x="171027" y="56552"/>
                    <a:pt x="238760" y="-72141"/>
                    <a:pt x="294640" y="49779"/>
                  </a:cubicBezTo>
                  <a:cubicBezTo>
                    <a:pt x="350520" y="171699"/>
                    <a:pt x="394547" y="732192"/>
                    <a:pt x="457200" y="882899"/>
                  </a:cubicBezTo>
                  <a:cubicBezTo>
                    <a:pt x="519853" y="1033606"/>
                    <a:pt x="626533" y="1001432"/>
                    <a:pt x="670560" y="954019"/>
                  </a:cubicBezTo>
                  <a:cubicBezTo>
                    <a:pt x="714587" y="906606"/>
                    <a:pt x="687493" y="664459"/>
                    <a:pt x="721360" y="598419"/>
                  </a:cubicBezTo>
                  <a:cubicBezTo>
                    <a:pt x="755227" y="532379"/>
                    <a:pt x="814493" y="545079"/>
                    <a:pt x="873760" y="55777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989513" y="4356100"/>
              <a:ext cx="647700" cy="1125538"/>
            </a:xfrm>
            <a:custGeom>
              <a:avLst/>
              <a:gdLst>
                <a:gd name="connsiteX0" fmla="*/ 0 w 1656080"/>
                <a:gd name="connsiteY0" fmla="*/ 728130 h 1125271"/>
                <a:gd name="connsiteX1" fmla="*/ 223520 w 1656080"/>
                <a:gd name="connsiteY1" fmla="*/ 16930 h 1125271"/>
                <a:gd name="connsiteX2" fmla="*/ 416560 w 1656080"/>
                <a:gd name="connsiteY2" fmla="*/ 250610 h 1125271"/>
                <a:gd name="connsiteX3" fmla="*/ 518160 w 1656080"/>
                <a:gd name="connsiteY3" fmla="*/ 565570 h 1125271"/>
                <a:gd name="connsiteX4" fmla="*/ 599440 w 1656080"/>
                <a:gd name="connsiteY4" fmla="*/ 992290 h 1125271"/>
                <a:gd name="connsiteX5" fmla="*/ 792480 w 1656080"/>
                <a:gd name="connsiteY5" fmla="*/ 1114210 h 1125271"/>
                <a:gd name="connsiteX6" fmla="*/ 894080 w 1656080"/>
                <a:gd name="connsiteY6" fmla="*/ 758610 h 1125271"/>
                <a:gd name="connsiteX7" fmla="*/ 1016000 w 1656080"/>
                <a:gd name="connsiteY7" fmla="*/ 352210 h 1125271"/>
                <a:gd name="connsiteX8" fmla="*/ 1229360 w 1656080"/>
                <a:gd name="connsiteY8" fmla="*/ 423330 h 1125271"/>
                <a:gd name="connsiteX9" fmla="*/ 1330960 w 1656080"/>
                <a:gd name="connsiteY9" fmla="*/ 626530 h 1125271"/>
                <a:gd name="connsiteX10" fmla="*/ 1351280 w 1656080"/>
                <a:gd name="connsiteY10" fmla="*/ 677330 h 1125271"/>
                <a:gd name="connsiteX11" fmla="*/ 1544320 w 1656080"/>
                <a:gd name="connsiteY11" fmla="*/ 738290 h 1125271"/>
                <a:gd name="connsiteX12" fmla="*/ 1656080 w 1656080"/>
                <a:gd name="connsiteY12" fmla="*/ 738290 h 112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6080" h="1125271">
                  <a:moveTo>
                    <a:pt x="0" y="728130"/>
                  </a:moveTo>
                  <a:cubicBezTo>
                    <a:pt x="77046" y="412323"/>
                    <a:pt x="154093" y="96517"/>
                    <a:pt x="223520" y="16930"/>
                  </a:cubicBezTo>
                  <a:cubicBezTo>
                    <a:pt x="292947" y="-62657"/>
                    <a:pt x="367453" y="159170"/>
                    <a:pt x="416560" y="250610"/>
                  </a:cubicBezTo>
                  <a:cubicBezTo>
                    <a:pt x="465667" y="342050"/>
                    <a:pt x="487680" y="441957"/>
                    <a:pt x="518160" y="565570"/>
                  </a:cubicBezTo>
                  <a:cubicBezTo>
                    <a:pt x="548640" y="689183"/>
                    <a:pt x="553720" y="900850"/>
                    <a:pt x="599440" y="992290"/>
                  </a:cubicBezTo>
                  <a:cubicBezTo>
                    <a:pt x="645160" y="1083730"/>
                    <a:pt x="743373" y="1153157"/>
                    <a:pt x="792480" y="1114210"/>
                  </a:cubicBezTo>
                  <a:cubicBezTo>
                    <a:pt x="841587" y="1075263"/>
                    <a:pt x="856827" y="885610"/>
                    <a:pt x="894080" y="758610"/>
                  </a:cubicBezTo>
                  <a:cubicBezTo>
                    <a:pt x="931333" y="631610"/>
                    <a:pt x="960120" y="408090"/>
                    <a:pt x="1016000" y="352210"/>
                  </a:cubicBezTo>
                  <a:cubicBezTo>
                    <a:pt x="1071880" y="296330"/>
                    <a:pt x="1176867" y="377610"/>
                    <a:pt x="1229360" y="423330"/>
                  </a:cubicBezTo>
                  <a:cubicBezTo>
                    <a:pt x="1281853" y="469050"/>
                    <a:pt x="1310640" y="584197"/>
                    <a:pt x="1330960" y="626530"/>
                  </a:cubicBezTo>
                  <a:cubicBezTo>
                    <a:pt x="1351280" y="668863"/>
                    <a:pt x="1315720" y="658703"/>
                    <a:pt x="1351280" y="677330"/>
                  </a:cubicBezTo>
                  <a:cubicBezTo>
                    <a:pt x="1386840" y="695957"/>
                    <a:pt x="1493520" y="728130"/>
                    <a:pt x="1544320" y="738290"/>
                  </a:cubicBezTo>
                  <a:cubicBezTo>
                    <a:pt x="1595120" y="748450"/>
                    <a:pt x="1625600" y="743370"/>
                    <a:pt x="1656080" y="73829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589838" y="3536950"/>
              <a:ext cx="366712" cy="992188"/>
            </a:xfrm>
            <a:custGeom>
              <a:avLst/>
              <a:gdLst>
                <a:gd name="connsiteX0" fmla="*/ 0 w 873760"/>
                <a:gd name="connsiteY0" fmla="*/ 618739 h 993492"/>
                <a:gd name="connsiteX1" fmla="*/ 121920 w 873760"/>
                <a:gd name="connsiteY1" fmla="*/ 151379 h 993492"/>
                <a:gd name="connsiteX2" fmla="*/ 294640 w 873760"/>
                <a:gd name="connsiteY2" fmla="*/ 49779 h 993492"/>
                <a:gd name="connsiteX3" fmla="*/ 457200 w 873760"/>
                <a:gd name="connsiteY3" fmla="*/ 882899 h 993492"/>
                <a:gd name="connsiteX4" fmla="*/ 670560 w 873760"/>
                <a:gd name="connsiteY4" fmla="*/ 954019 h 993492"/>
                <a:gd name="connsiteX5" fmla="*/ 721360 w 873760"/>
                <a:gd name="connsiteY5" fmla="*/ 598419 h 993492"/>
                <a:gd name="connsiteX6" fmla="*/ 873760 w 873760"/>
                <a:gd name="connsiteY6" fmla="*/ 557779 h 9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60" h="993492">
                  <a:moveTo>
                    <a:pt x="0" y="618739"/>
                  </a:moveTo>
                  <a:cubicBezTo>
                    <a:pt x="36406" y="432472"/>
                    <a:pt x="72813" y="246206"/>
                    <a:pt x="121920" y="151379"/>
                  </a:cubicBezTo>
                  <a:cubicBezTo>
                    <a:pt x="171027" y="56552"/>
                    <a:pt x="238760" y="-72141"/>
                    <a:pt x="294640" y="49779"/>
                  </a:cubicBezTo>
                  <a:cubicBezTo>
                    <a:pt x="350520" y="171699"/>
                    <a:pt x="394547" y="732192"/>
                    <a:pt x="457200" y="882899"/>
                  </a:cubicBezTo>
                  <a:cubicBezTo>
                    <a:pt x="519853" y="1033606"/>
                    <a:pt x="626533" y="1001432"/>
                    <a:pt x="670560" y="954019"/>
                  </a:cubicBezTo>
                  <a:cubicBezTo>
                    <a:pt x="714587" y="906606"/>
                    <a:pt x="687493" y="664459"/>
                    <a:pt x="721360" y="598419"/>
                  </a:cubicBezTo>
                  <a:cubicBezTo>
                    <a:pt x="755227" y="532379"/>
                    <a:pt x="814493" y="545079"/>
                    <a:pt x="873760" y="55777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950075" y="1319213"/>
              <a:ext cx="1868488" cy="1079500"/>
            </a:xfrm>
            <a:custGeom>
              <a:avLst/>
              <a:gdLst>
                <a:gd name="connsiteX0" fmla="*/ 0 w 1869440"/>
                <a:gd name="connsiteY0" fmla="*/ 1048040 h 1079024"/>
                <a:gd name="connsiteX1" fmla="*/ 203200 w 1869440"/>
                <a:gd name="connsiteY1" fmla="*/ 1037880 h 1079024"/>
                <a:gd name="connsiteX2" fmla="*/ 284480 w 1869440"/>
                <a:gd name="connsiteY2" fmla="*/ 651800 h 1079024"/>
                <a:gd name="connsiteX3" fmla="*/ 436880 w 1869440"/>
                <a:gd name="connsiteY3" fmla="*/ 153960 h 1079024"/>
                <a:gd name="connsiteX4" fmla="*/ 680720 w 1869440"/>
                <a:gd name="connsiteY4" fmla="*/ 21880 h 1079024"/>
                <a:gd name="connsiteX5" fmla="*/ 1188720 w 1869440"/>
                <a:gd name="connsiteY5" fmla="*/ 21880 h 1079024"/>
                <a:gd name="connsiteX6" fmla="*/ 1290320 w 1869440"/>
                <a:gd name="connsiteY6" fmla="*/ 235240 h 1079024"/>
                <a:gd name="connsiteX7" fmla="*/ 1361440 w 1869440"/>
                <a:gd name="connsiteY7" fmla="*/ 631480 h 1079024"/>
                <a:gd name="connsiteX8" fmla="*/ 1544320 w 1869440"/>
                <a:gd name="connsiteY8" fmla="*/ 1007400 h 1079024"/>
                <a:gd name="connsiteX9" fmla="*/ 1869440 w 1869440"/>
                <a:gd name="connsiteY9" fmla="*/ 1078520 h 107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9440" h="1079024">
                  <a:moveTo>
                    <a:pt x="0" y="1048040"/>
                  </a:moveTo>
                  <a:cubicBezTo>
                    <a:pt x="77893" y="1075980"/>
                    <a:pt x="155787" y="1103920"/>
                    <a:pt x="203200" y="1037880"/>
                  </a:cubicBezTo>
                  <a:cubicBezTo>
                    <a:pt x="250613" y="971840"/>
                    <a:pt x="245533" y="799120"/>
                    <a:pt x="284480" y="651800"/>
                  </a:cubicBezTo>
                  <a:cubicBezTo>
                    <a:pt x="323427" y="504480"/>
                    <a:pt x="370840" y="258947"/>
                    <a:pt x="436880" y="153960"/>
                  </a:cubicBezTo>
                  <a:cubicBezTo>
                    <a:pt x="502920" y="48973"/>
                    <a:pt x="555413" y="43893"/>
                    <a:pt x="680720" y="21880"/>
                  </a:cubicBezTo>
                  <a:cubicBezTo>
                    <a:pt x="806027" y="-133"/>
                    <a:pt x="1087120" y="-13680"/>
                    <a:pt x="1188720" y="21880"/>
                  </a:cubicBezTo>
                  <a:cubicBezTo>
                    <a:pt x="1290320" y="57440"/>
                    <a:pt x="1261533" y="133640"/>
                    <a:pt x="1290320" y="235240"/>
                  </a:cubicBezTo>
                  <a:cubicBezTo>
                    <a:pt x="1319107" y="336840"/>
                    <a:pt x="1319107" y="502787"/>
                    <a:pt x="1361440" y="631480"/>
                  </a:cubicBezTo>
                  <a:cubicBezTo>
                    <a:pt x="1403773" y="760173"/>
                    <a:pt x="1459653" y="932893"/>
                    <a:pt x="1544320" y="1007400"/>
                  </a:cubicBezTo>
                  <a:cubicBezTo>
                    <a:pt x="1628987" y="1081907"/>
                    <a:pt x="1749213" y="1080213"/>
                    <a:pt x="1869440" y="10785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4281488" y="3302000"/>
              <a:ext cx="438150" cy="552450"/>
            </a:xfrm>
            <a:custGeom>
              <a:avLst/>
              <a:gdLst>
                <a:gd name="connsiteX0" fmla="*/ 0 w 873760"/>
                <a:gd name="connsiteY0" fmla="*/ 618739 h 993492"/>
                <a:gd name="connsiteX1" fmla="*/ 121920 w 873760"/>
                <a:gd name="connsiteY1" fmla="*/ 151379 h 993492"/>
                <a:gd name="connsiteX2" fmla="*/ 294640 w 873760"/>
                <a:gd name="connsiteY2" fmla="*/ 49779 h 993492"/>
                <a:gd name="connsiteX3" fmla="*/ 457200 w 873760"/>
                <a:gd name="connsiteY3" fmla="*/ 882899 h 993492"/>
                <a:gd name="connsiteX4" fmla="*/ 670560 w 873760"/>
                <a:gd name="connsiteY4" fmla="*/ 954019 h 993492"/>
                <a:gd name="connsiteX5" fmla="*/ 721360 w 873760"/>
                <a:gd name="connsiteY5" fmla="*/ 598419 h 993492"/>
                <a:gd name="connsiteX6" fmla="*/ 873760 w 873760"/>
                <a:gd name="connsiteY6" fmla="*/ 557779 h 99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60" h="993492">
                  <a:moveTo>
                    <a:pt x="0" y="618739"/>
                  </a:moveTo>
                  <a:cubicBezTo>
                    <a:pt x="36406" y="432472"/>
                    <a:pt x="72813" y="246206"/>
                    <a:pt x="121920" y="151379"/>
                  </a:cubicBezTo>
                  <a:cubicBezTo>
                    <a:pt x="171027" y="56552"/>
                    <a:pt x="238760" y="-72141"/>
                    <a:pt x="294640" y="49779"/>
                  </a:cubicBezTo>
                  <a:cubicBezTo>
                    <a:pt x="350520" y="171699"/>
                    <a:pt x="394547" y="732192"/>
                    <a:pt x="457200" y="882899"/>
                  </a:cubicBezTo>
                  <a:cubicBezTo>
                    <a:pt x="519853" y="1033606"/>
                    <a:pt x="626533" y="1001432"/>
                    <a:pt x="670560" y="954019"/>
                  </a:cubicBezTo>
                  <a:cubicBezTo>
                    <a:pt x="714587" y="906606"/>
                    <a:pt x="687493" y="664459"/>
                    <a:pt x="721360" y="598419"/>
                  </a:cubicBezTo>
                  <a:cubicBezTo>
                    <a:pt x="755227" y="532379"/>
                    <a:pt x="814493" y="545079"/>
                    <a:pt x="873760" y="55777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1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3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7" name="Slide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858312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Логический сбой в цифровых схемах</a:t>
            </a:r>
            <a:endParaRPr lang="en-GB" sz="3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9144000" cy="1142991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7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Относительно безопасен в комбинационных схемах</a:t>
            </a:r>
          </a:p>
          <a:p>
            <a:pPr marL="548640" indent="-41148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7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Критичен в триггерах и регистрах</a:t>
            </a:r>
            <a:endParaRPr lang="en-GB" sz="27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14282" y="2357430"/>
            <a:ext cx="8501122" cy="3862365"/>
            <a:chOff x="214282" y="2357430"/>
            <a:chExt cx="8501122" cy="3862365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10" y="3576589"/>
              <a:ext cx="3565542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3571876"/>
              <a:ext cx="3571900" cy="264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 txBox="1">
              <a:spLocks noChangeArrowheads="1"/>
            </p:cNvSpPr>
            <p:nvPr/>
          </p:nvSpPr>
          <p:spPr bwMode="auto">
            <a:xfrm>
              <a:off x="285720" y="3362275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«1»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 txBox="1">
              <a:spLocks noChangeArrowheads="1"/>
            </p:cNvSpPr>
            <p:nvPr/>
          </p:nvSpPr>
          <p:spPr bwMode="auto">
            <a:xfrm>
              <a:off x="214282" y="5433977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«0»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 txBox="1">
              <a:spLocks noChangeArrowheads="1"/>
            </p:cNvSpPr>
            <p:nvPr/>
          </p:nvSpPr>
          <p:spPr bwMode="auto">
            <a:xfrm>
              <a:off x="4643438" y="3362275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«1»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8"/>
            <p:cNvSpPr txBox="1">
              <a:spLocks noChangeArrowheads="1"/>
            </p:cNvSpPr>
            <p:nvPr/>
          </p:nvSpPr>
          <p:spPr bwMode="auto">
            <a:xfrm>
              <a:off x="4572000" y="5433977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«0»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8"/>
            <p:cNvSpPr txBox="1">
              <a:spLocks noChangeArrowheads="1"/>
            </p:cNvSpPr>
            <p:nvPr/>
          </p:nvSpPr>
          <p:spPr bwMode="auto">
            <a:xfrm>
              <a:off x="3571868" y="3505151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«1»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8"/>
            <p:cNvSpPr txBox="1">
              <a:spLocks noChangeArrowheads="1"/>
            </p:cNvSpPr>
            <p:nvPr/>
          </p:nvSpPr>
          <p:spPr bwMode="auto">
            <a:xfrm>
              <a:off x="7929586" y="3576589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«0»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8"/>
            <p:cNvSpPr txBox="1">
              <a:spLocks noChangeArrowheads="1"/>
            </p:cNvSpPr>
            <p:nvPr/>
          </p:nvSpPr>
          <p:spPr bwMode="auto">
            <a:xfrm>
              <a:off x="6072198" y="3362275"/>
              <a:ext cx="78581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«0»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00034" y="3918489"/>
              <a:ext cx="554215" cy="668768"/>
            </a:xfrm>
            <a:custGeom>
              <a:avLst/>
              <a:gdLst>
                <a:gd name="connsiteX0" fmla="*/ 0 w 559397"/>
                <a:gd name="connsiteY0" fmla="*/ 0 h 668768"/>
                <a:gd name="connsiteX1" fmla="*/ 86061 w 559397"/>
                <a:gd name="connsiteY1" fmla="*/ 43031 h 668768"/>
                <a:gd name="connsiteX2" fmla="*/ 129092 w 559397"/>
                <a:gd name="connsiteY2" fmla="*/ 225911 h 668768"/>
                <a:gd name="connsiteX3" fmla="*/ 139849 w 559397"/>
                <a:gd name="connsiteY3" fmla="*/ 430306 h 668768"/>
                <a:gd name="connsiteX4" fmla="*/ 193637 w 559397"/>
                <a:gd name="connsiteY4" fmla="*/ 623944 h 668768"/>
                <a:gd name="connsiteX5" fmla="*/ 268941 w 559397"/>
                <a:gd name="connsiteY5" fmla="*/ 666975 h 668768"/>
                <a:gd name="connsiteX6" fmla="*/ 301214 w 559397"/>
                <a:gd name="connsiteY6" fmla="*/ 613186 h 668768"/>
                <a:gd name="connsiteX7" fmla="*/ 333487 w 559397"/>
                <a:gd name="connsiteY7" fmla="*/ 430306 h 668768"/>
                <a:gd name="connsiteX8" fmla="*/ 355002 w 559397"/>
                <a:gd name="connsiteY8" fmla="*/ 182880 h 668768"/>
                <a:gd name="connsiteX9" fmla="*/ 419548 w 559397"/>
                <a:gd name="connsiteY9" fmla="*/ 64546 h 668768"/>
                <a:gd name="connsiteX10" fmla="*/ 559397 w 559397"/>
                <a:gd name="connsiteY10" fmla="*/ 0 h 66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397" h="668768">
                  <a:moveTo>
                    <a:pt x="0" y="0"/>
                  </a:moveTo>
                  <a:cubicBezTo>
                    <a:pt x="32273" y="2689"/>
                    <a:pt x="64546" y="5379"/>
                    <a:pt x="86061" y="43031"/>
                  </a:cubicBezTo>
                  <a:cubicBezTo>
                    <a:pt x="107576" y="80683"/>
                    <a:pt x="120127" y="161365"/>
                    <a:pt x="129092" y="225911"/>
                  </a:cubicBezTo>
                  <a:cubicBezTo>
                    <a:pt x="138057" y="290457"/>
                    <a:pt x="129092" y="363967"/>
                    <a:pt x="139849" y="430306"/>
                  </a:cubicBezTo>
                  <a:cubicBezTo>
                    <a:pt x="150606" y="496645"/>
                    <a:pt x="172122" y="584499"/>
                    <a:pt x="193637" y="623944"/>
                  </a:cubicBezTo>
                  <a:cubicBezTo>
                    <a:pt x="215152" y="663389"/>
                    <a:pt x="251012" y="668768"/>
                    <a:pt x="268941" y="666975"/>
                  </a:cubicBezTo>
                  <a:cubicBezTo>
                    <a:pt x="286871" y="665182"/>
                    <a:pt x="290456" y="652631"/>
                    <a:pt x="301214" y="613186"/>
                  </a:cubicBezTo>
                  <a:cubicBezTo>
                    <a:pt x="311972" y="573741"/>
                    <a:pt x="324522" y="502024"/>
                    <a:pt x="333487" y="430306"/>
                  </a:cubicBezTo>
                  <a:cubicBezTo>
                    <a:pt x="342452" y="358588"/>
                    <a:pt x="340659" y="243840"/>
                    <a:pt x="355002" y="182880"/>
                  </a:cubicBezTo>
                  <a:cubicBezTo>
                    <a:pt x="369346" y="121920"/>
                    <a:pt x="385482" y="95026"/>
                    <a:pt x="419548" y="64546"/>
                  </a:cubicBezTo>
                  <a:cubicBezTo>
                    <a:pt x="453614" y="34066"/>
                    <a:pt x="506505" y="17033"/>
                    <a:pt x="559397" y="0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flipV="1">
              <a:off x="1857356" y="3143248"/>
              <a:ext cx="554215" cy="668768"/>
            </a:xfrm>
            <a:custGeom>
              <a:avLst/>
              <a:gdLst>
                <a:gd name="connsiteX0" fmla="*/ 0 w 559397"/>
                <a:gd name="connsiteY0" fmla="*/ 0 h 668768"/>
                <a:gd name="connsiteX1" fmla="*/ 86061 w 559397"/>
                <a:gd name="connsiteY1" fmla="*/ 43031 h 668768"/>
                <a:gd name="connsiteX2" fmla="*/ 129092 w 559397"/>
                <a:gd name="connsiteY2" fmla="*/ 225911 h 668768"/>
                <a:gd name="connsiteX3" fmla="*/ 139849 w 559397"/>
                <a:gd name="connsiteY3" fmla="*/ 430306 h 668768"/>
                <a:gd name="connsiteX4" fmla="*/ 193637 w 559397"/>
                <a:gd name="connsiteY4" fmla="*/ 623944 h 668768"/>
                <a:gd name="connsiteX5" fmla="*/ 268941 w 559397"/>
                <a:gd name="connsiteY5" fmla="*/ 666975 h 668768"/>
                <a:gd name="connsiteX6" fmla="*/ 301214 w 559397"/>
                <a:gd name="connsiteY6" fmla="*/ 613186 h 668768"/>
                <a:gd name="connsiteX7" fmla="*/ 333487 w 559397"/>
                <a:gd name="connsiteY7" fmla="*/ 430306 h 668768"/>
                <a:gd name="connsiteX8" fmla="*/ 355002 w 559397"/>
                <a:gd name="connsiteY8" fmla="*/ 182880 h 668768"/>
                <a:gd name="connsiteX9" fmla="*/ 419548 w 559397"/>
                <a:gd name="connsiteY9" fmla="*/ 64546 h 668768"/>
                <a:gd name="connsiteX10" fmla="*/ 559397 w 559397"/>
                <a:gd name="connsiteY10" fmla="*/ 0 h 66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397" h="668768">
                  <a:moveTo>
                    <a:pt x="0" y="0"/>
                  </a:moveTo>
                  <a:cubicBezTo>
                    <a:pt x="32273" y="2689"/>
                    <a:pt x="64546" y="5379"/>
                    <a:pt x="86061" y="43031"/>
                  </a:cubicBezTo>
                  <a:cubicBezTo>
                    <a:pt x="107576" y="80683"/>
                    <a:pt x="120127" y="161365"/>
                    <a:pt x="129092" y="225911"/>
                  </a:cubicBezTo>
                  <a:cubicBezTo>
                    <a:pt x="138057" y="290457"/>
                    <a:pt x="129092" y="363967"/>
                    <a:pt x="139849" y="430306"/>
                  </a:cubicBezTo>
                  <a:cubicBezTo>
                    <a:pt x="150606" y="496645"/>
                    <a:pt x="172122" y="584499"/>
                    <a:pt x="193637" y="623944"/>
                  </a:cubicBezTo>
                  <a:cubicBezTo>
                    <a:pt x="215152" y="663389"/>
                    <a:pt x="251012" y="668768"/>
                    <a:pt x="268941" y="666975"/>
                  </a:cubicBezTo>
                  <a:cubicBezTo>
                    <a:pt x="286871" y="665182"/>
                    <a:pt x="290456" y="652631"/>
                    <a:pt x="301214" y="613186"/>
                  </a:cubicBezTo>
                  <a:cubicBezTo>
                    <a:pt x="311972" y="573741"/>
                    <a:pt x="324522" y="502024"/>
                    <a:pt x="333487" y="430306"/>
                  </a:cubicBezTo>
                  <a:cubicBezTo>
                    <a:pt x="342452" y="358588"/>
                    <a:pt x="340659" y="243840"/>
                    <a:pt x="355002" y="182880"/>
                  </a:cubicBezTo>
                  <a:cubicBezTo>
                    <a:pt x="369346" y="121920"/>
                    <a:pt x="385482" y="95026"/>
                    <a:pt x="419548" y="64546"/>
                  </a:cubicBezTo>
                  <a:cubicBezTo>
                    <a:pt x="453614" y="34066"/>
                    <a:pt x="506505" y="17033"/>
                    <a:pt x="559397" y="0"/>
                  </a:cubicBezTo>
                </a:path>
              </a:pathLst>
            </a:cu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Rectangle 8"/>
            <p:cNvSpPr txBox="1">
              <a:spLocks noChangeArrowheads="1"/>
            </p:cNvSpPr>
            <p:nvPr/>
          </p:nvSpPr>
          <p:spPr bwMode="auto">
            <a:xfrm>
              <a:off x="1643042" y="3786190"/>
              <a:ext cx="78581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«0»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4143372" y="4643446"/>
              <a:ext cx="1000132" cy="57150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643042" y="3786190"/>
              <a:ext cx="785818" cy="714380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072198" y="3214686"/>
              <a:ext cx="785818" cy="714380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643306" y="3429000"/>
              <a:ext cx="785818" cy="71438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929586" y="3495725"/>
              <a:ext cx="785818" cy="71438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Rectangle 8"/>
            <p:cNvSpPr txBox="1">
              <a:spLocks noChangeArrowheads="1"/>
            </p:cNvSpPr>
            <p:nvPr/>
          </p:nvSpPr>
          <p:spPr bwMode="auto">
            <a:xfrm>
              <a:off x="5643570" y="2357430"/>
              <a:ext cx="307183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26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Изменение хранимого бита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8"/>
            <p:cNvSpPr txBox="1">
              <a:spLocks noChangeArrowheads="1"/>
            </p:cNvSpPr>
            <p:nvPr/>
          </p:nvSpPr>
          <p:spPr bwMode="auto">
            <a:xfrm>
              <a:off x="1000100" y="2357430"/>
              <a:ext cx="307183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1000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 pitchFamily="18" charset="2"/>
                <a:buNone/>
                <a:tabLst/>
                <a:defRPr/>
              </a:pPr>
              <a:r>
                <a:rPr kumimoji="0" lang="ru-RU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Сохранение логического уровня</a:t>
              </a:r>
            </a:p>
            <a:p>
              <a:pPr marL="548640" marR="0" lvl="0" indent="-41148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tx1">
                    <a:shade val="95000"/>
                  </a:schemeClr>
                </a:buClr>
                <a:buSzPct val="70000"/>
                <a:buFont typeface="Wingdings 2"/>
                <a:buChar char=""/>
                <a:tabLst/>
                <a:defRPr/>
              </a:pPr>
              <a:endPara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696123" y="3019872"/>
              <a:ext cx="175708" cy="849854"/>
            </a:xfrm>
            <a:custGeom>
              <a:avLst/>
              <a:gdLst>
                <a:gd name="connsiteX0" fmla="*/ 175708 w 175708"/>
                <a:gd name="connsiteY0" fmla="*/ 0 h 849854"/>
                <a:gd name="connsiteX1" fmla="*/ 46616 w 175708"/>
                <a:gd name="connsiteY1" fmla="*/ 161365 h 849854"/>
                <a:gd name="connsiteX2" fmla="*/ 14343 w 175708"/>
                <a:gd name="connsiteY2" fmla="*/ 494852 h 849854"/>
                <a:gd name="connsiteX3" fmla="*/ 132677 w 175708"/>
                <a:gd name="connsiteY3" fmla="*/ 849854 h 84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08" h="849854">
                  <a:moveTo>
                    <a:pt x="175708" y="0"/>
                  </a:moveTo>
                  <a:cubicBezTo>
                    <a:pt x="124609" y="39445"/>
                    <a:pt x="73510" y="78890"/>
                    <a:pt x="46616" y="161365"/>
                  </a:cubicBezTo>
                  <a:cubicBezTo>
                    <a:pt x="19722" y="243840"/>
                    <a:pt x="0" y="380104"/>
                    <a:pt x="14343" y="494852"/>
                  </a:cubicBezTo>
                  <a:cubicBezTo>
                    <a:pt x="28686" y="609600"/>
                    <a:pt x="80681" y="729727"/>
                    <a:pt x="132677" y="849854"/>
                  </a:cubicBezTo>
                </a:path>
              </a:pathLst>
            </a:custGeom>
            <a:ln w="3175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087906" y="2824442"/>
              <a:ext cx="2043953" cy="528917"/>
            </a:xfrm>
            <a:custGeom>
              <a:avLst/>
              <a:gdLst>
                <a:gd name="connsiteX0" fmla="*/ 0 w 2043953"/>
                <a:gd name="connsiteY0" fmla="*/ 1793 h 528917"/>
                <a:gd name="connsiteX1" fmla="*/ 398033 w 2043953"/>
                <a:gd name="connsiteY1" fmla="*/ 44823 h 528917"/>
                <a:gd name="connsiteX2" fmla="*/ 1409252 w 2043953"/>
                <a:gd name="connsiteY2" fmla="*/ 270734 h 528917"/>
                <a:gd name="connsiteX3" fmla="*/ 2043953 w 2043953"/>
                <a:gd name="connsiteY3" fmla="*/ 528917 h 52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953" h="528917">
                  <a:moveTo>
                    <a:pt x="0" y="1793"/>
                  </a:moveTo>
                  <a:cubicBezTo>
                    <a:pt x="81579" y="896"/>
                    <a:pt x="163158" y="0"/>
                    <a:pt x="398033" y="44823"/>
                  </a:cubicBezTo>
                  <a:cubicBezTo>
                    <a:pt x="632908" y="89646"/>
                    <a:pt x="1134932" y="190052"/>
                    <a:pt x="1409252" y="270734"/>
                  </a:cubicBezTo>
                  <a:cubicBezTo>
                    <a:pt x="1683572" y="351416"/>
                    <a:pt x="1863762" y="440166"/>
                    <a:pt x="2043953" y="528917"/>
                  </a:cubicBezTo>
                </a:path>
              </a:pathLst>
            </a:custGeom>
            <a:ln w="31750">
              <a:solidFill>
                <a:srgbClr val="0099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356847" y="2817270"/>
              <a:ext cx="1538344" cy="708212"/>
            </a:xfrm>
            <a:custGeom>
              <a:avLst/>
              <a:gdLst>
                <a:gd name="connsiteX0" fmla="*/ 1538344 w 1538344"/>
                <a:gd name="connsiteY0" fmla="*/ 8965 h 708212"/>
                <a:gd name="connsiteX1" fmla="*/ 1215614 w 1538344"/>
                <a:gd name="connsiteY1" fmla="*/ 51995 h 708212"/>
                <a:gd name="connsiteX2" fmla="*/ 580913 w 1538344"/>
                <a:gd name="connsiteY2" fmla="*/ 320936 h 708212"/>
                <a:gd name="connsiteX3" fmla="*/ 0 w 1538344"/>
                <a:gd name="connsiteY3" fmla="*/ 708212 h 70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344" h="708212">
                  <a:moveTo>
                    <a:pt x="1538344" y="8965"/>
                  </a:moveTo>
                  <a:cubicBezTo>
                    <a:pt x="1456765" y="4482"/>
                    <a:pt x="1375186" y="0"/>
                    <a:pt x="1215614" y="51995"/>
                  </a:cubicBezTo>
                  <a:cubicBezTo>
                    <a:pt x="1056042" y="103990"/>
                    <a:pt x="783515" y="211567"/>
                    <a:pt x="580913" y="320936"/>
                  </a:cubicBezTo>
                  <a:cubicBezTo>
                    <a:pt x="378311" y="430305"/>
                    <a:pt x="189155" y="569258"/>
                    <a:pt x="0" y="708212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8057478" y="3009115"/>
              <a:ext cx="268941" cy="484094"/>
            </a:xfrm>
            <a:custGeom>
              <a:avLst/>
              <a:gdLst>
                <a:gd name="connsiteX0" fmla="*/ 0 w 268941"/>
                <a:gd name="connsiteY0" fmla="*/ 0 h 484094"/>
                <a:gd name="connsiteX1" fmla="*/ 193637 w 268941"/>
                <a:gd name="connsiteY1" fmla="*/ 204395 h 484094"/>
                <a:gd name="connsiteX2" fmla="*/ 268941 w 268941"/>
                <a:gd name="connsiteY2" fmla="*/ 484094 h 48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941" h="484094">
                  <a:moveTo>
                    <a:pt x="0" y="0"/>
                  </a:moveTo>
                  <a:cubicBezTo>
                    <a:pt x="74407" y="61856"/>
                    <a:pt x="148814" y="123713"/>
                    <a:pt x="193637" y="204395"/>
                  </a:cubicBezTo>
                  <a:cubicBezTo>
                    <a:pt x="238460" y="285077"/>
                    <a:pt x="253700" y="384585"/>
                    <a:pt x="268941" y="484094"/>
                  </a:cubicBezTo>
                </a:path>
              </a:pathLst>
            </a:custGeom>
            <a:ln w="3175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4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Самосинхронные схемы</a:t>
            </a:r>
            <a:endParaRPr lang="en-GB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357188" y="1214422"/>
            <a:ext cx="8429625" cy="107157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128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Запрос-ответное</a:t>
            </a:r>
            <a:r>
              <a:rPr lang="ru-RU" sz="1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взаимодействие самосинхронного конвейера</a:t>
            </a:r>
            <a:endParaRPr lang="ru-RU" sz="1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786058"/>
            <a:ext cx="79248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5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Парафазное кодирование</a:t>
            </a:r>
            <a:endParaRPr lang="en-GB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9" y="2214554"/>
          <a:ext cx="7929616" cy="316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355"/>
                <a:gridCol w="1554152"/>
                <a:gridCol w="2402780"/>
                <a:gridCol w="2500329"/>
              </a:tblGrid>
              <a:tr h="411480"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ХВ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 спейсера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нулевой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единичный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бит 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бит 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бит 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бит 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спейсер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анти-спейсер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21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анти-спейсер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спейсер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1357290" y="1071546"/>
            <a:ext cx="6215106" cy="107157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ru-RU" sz="5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defRPr/>
            </a:pPr>
            <a:r>
              <a:rPr lang="ru-RU" sz="12800" b="1" dirty="0" smtClean="0">
                <a:solidFill>
                  <a:srgbClr val="0033CC"/>
                </a:solidFill>
                <a:latin typeface="+mn-lt"/>
                <a:cs typeface="+mn-cs"/>
              </a:rPr>
              <a:t>   </a:t>
            </a:r>
            <a:r>
              <a:rPr lang="ru-RU" sz="1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Два рабочих состояния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v"/>
              <a:defRPr/>
            </a:pPr>
            <a:r>
              <a:rPr lang="ru-RU" sz="1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Один спейсер</a:t>
            </a:r>
            <a:endParaRPr lang="ru-RU" sz="1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857224" y="5500702"/>
            <a:ext cx="8286776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Анти-спейсер</a:t>
            </a:r>
            <a:r>
              <a:rPr lang="ru-RU" sz="2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– состояние, противоположное</a:t>
            </a:r>
            <a:endParaRPr lang="en-US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спейсеру</a:t>
            </a:r>
            <a:endParaRPr lang="ru-RU" sz="2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6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Индикация Парафазных сигналов</a:t>
            </a:r>
            <a:endParaRPr lang="en-GB" sz="32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4143372" y="3214686"/>
            <a:ext cx="2143125" cy="571491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Спейсер 0</a:t>
            </a:r>
          </a:p>
        </p:txBody>
      </p:sp>
      <p:pic>
        <p:nvPicPr>
          <p:cNvPr id="18438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143116"/>
            <a:ext cx="257175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143116"/>
            <a:ext cx="264318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4643438" y="1428736"/>
            <a:ext cx="2143125" cy="5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Спейсер 1</a:t>
            </a:r>
          </a:p>
        </p:txBody>
      </p:sp>
      <p:cxnSp>
        <p:nvCxnSpPr>
          <p:cNvPr id="27" name="Прямая со стрелкой 26"/>
          <p:cNvCxnSpPr>
            <a:stCxn id="13315" idx="1"/>
          </p:cNvCxnSpPr>
          <p:nvPr/>
        </p:nvCxnSpPr>
        <p:spPr>
          <a:xfrm rot="10800000">
            <a:off x="2786050" y="3071810"/>
            <a:ext cx="1357322" cy="428622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315" idx="3"/>
          </p:cNvCxnSpPr>
          <p:nvPr/>
        </p:nvCxnSpPr>
        <p:spPr>
          <a:xfrm flipV="1">
            <a:off x="6286497" y="2928934"/>
            <a:ext cx="1714527" cy="571498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4929190" y="1928802"/>
            <a:ext cx="428628" cy="428628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5357818" y="1928802"/>
            <a:ext cx="357190" cy="357190"/>
          </a:xfrm>
          <a:prstGeom prst="straightConnector1">
            <a:avLst/>
          </a:prstGeom>
          <a:ln w="31750">
            <a:solidFill>
              <a:srgbClr val="0033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8"/>
          <p:cNvSpPr txBox="1">
            <a:spLocks noChangeArrowheads="1"/>
          </p:cNvSpPr>
          <p:nvPr/>
        </p:nvSpPr>
        <p:spPr bwMode="auto">
          <a:xfrm>
            <a:off x="500034" y="1214422"/>
            <a:ext cx="4857784" cy="5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Традиционная: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7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0" name="Rectangle 8"/>
          <p:cNvSpPr txBox="1">
            <a:spLocks noChangeArrowheads="1"/>
          </p:cNvSpPr>
          <p:nvPr/>
        </p:nvSpPr>
        <p:spPr bwMode="auto">
          <a:xfrm>
            <a:off x="571472" y="4929198"/>
            <a:ext cx="8286808" cy="1143008"/>
          </a:xfrm>
          <a:prstGeom prst="rect">
            <a:avLst/>
          </a:prstGeom>
          <a:solidFill>
            <a:srgbClr val="FF0000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Недостатки: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анти-спейсер</a:t>
            </a: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индицируется как рабочее состояние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данные в конвейере портятся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8"/>
          <p:cNvSpPr txBox="1">
            <a:spLocks noChangeArrowheads="1"/>
          </p:cNvSpPr>
          <p:nvPr/>
        </p:nvSpPr>
        <p:spPr bwMode="auto">
          <a:xfrm>
            <a:off x="571472" y="3643314"/>
            <a:ext cx="4714908" cy="1214446"/>
          </a:xfrm>
          <a:prstGeom prst="rect">
            <a:avLst/>
          </a:prstGeom>
          <a:solidFill>
            <a:srgbClr val="00B050">
              <a:alpha val="71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Достоинство: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простота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высокое быстродействие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de_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Индикация Парафазных сигналов</a:t>
            </a:r>
            <a:endParaRPr lang="en-GB" sz="32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8"/>
          <p:cNvSpPr txBox="1">
            <a:spLocks noChangeArrowheads="1"/>
          </p:cNvSpPr>
          <p:nvPr/>
        </p:nvSpPr>
        <p:spPr bwMode="auto">
          <a:xfrm>
            <a:off x="571472" y="1214422"/>
            <a:ext cx="4000528" cy="5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8640" indent="-411480" fontAlgn="auto">
              <a:spcBef>
                <a:spcPct val="40000"/>
              </a:spcBef>
              <a:spcAft>
                <a:spcPct val="1000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sz="32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Сбоеустойчивая</a:t>
            </a:r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5" y="2000238"/>
            <a:ext cx="2839763" cy="10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8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000240"/>
            <a:ext cx="2819391" cy="103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714348" y="5000636"/>
            <a:ext cx="7715304" cy="1214446"/>
          </a:xfrm>
          <a:prstGeom prst="rect">
            <a:avLst/>
          </a:prstGeom>
          <a:solidFill>
            <a:srgbClr val="FF0000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Недостатки: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больше сложность реализации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ниже быстродействие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714348" y="3143247"/>
            <a:ext cx="7786742" cy="1643075"/>
          </a:xfrm>
          <a:prstGeom prst="rect">
            <a:avLst/>
          </a:prstGeom>
          <a:solidFill>
            <a:srgbClr val="00B050">
              <a:alpha val="71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Достоинства: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подходит для любого спейсера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индицирует </a:t>
            </a:r>
            <a:r>
              <a:rPr lang="ru-RU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анти-спейсер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как спейсер и данные в конвейере не портятся</a:t>
            </a:r>
            <a:endParaRPr lang="ru-RU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lide_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Самосинхронные схемы</a:t>
            </a:r>
            <a:endParaRPr lang="en-GB" sz="4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1857364"/>
            <a:ext cx="2643206" cy="2428892"/>
          </a:xfrm>
          <a:prstGeom prst="rect">
            <a:avLst/>
          </a:prstGeom>
          <a:solidFill>
            <a:srgbClr val="00B0F0">
              <a:alpha val="48000"/>
            </a:srgbClr>
          </a:solidFill>
          <a:ln w="38100">
            <a:solidFill>
              <a:srgbClr val="002060"/>
            </a:solidFill>
          </a:ln>
          <a:effectLst>
            <a:outerShdw blurRad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127000">
            <a:bevelT h="88900"/>
            <a:bevelB w="50800"/>
          </a:sp3d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Индицируемая схема</a:t>
            </a:r>
            <a:endParaRPr lang="ru-RU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2857496"/>
            <a:ext cx="2571768" cy="1357322"/>
          </a:xfrm>
          <a:prstGeom prst="rect">
            <a:avLst/>
          </a:prstGeom>
          <a:solidFill>
            <a:srgbClr val="FFC000">
              <a:alpha val="38000"/>
            </a:srgbClr>
          </a:solidFill>
          <a:ln w="38100">
            <a:solidFill>
              <a:srgbClr val="002060"/>
            </a:solidFill>
          </a:ln>
          <a:effectLst>
            <a:outerShdw blurRad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127000">
            <a:bevelT h="88900"/>
            <a:bevelB w="50800"/>
          </a:sp3d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Индикаторная подсхема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214810" y="2143116"/>
            <a:ext cx="3786214" cy="50006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6072198" y="2428870"/>
            <a:ext cx="321469" cy="464347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214810" y="3071810"/>
            <a:ext cx="857256" cy="85725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643834" y="3500438"/>
            <a:ext cx="214314" cy="71438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14348" y="2571744"/>
            <a:ext cx="857256" cy="857256"/>
          </a:xfrm>
          <a:prstGeom prst="rightArrow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42844" y="2714620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72462" y="207167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Y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9586" y="3286124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7356" y="450057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(50 … 90)%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14942" y="450057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(10 … 50)%</a:t>
            </a:r>
            <a:endParaRPr lang="ru-RU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80435"/>
            <a:ext cx="9144000" cy="28892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</a:rPr>
              <a:t>       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ИПИ ФИЦ ИУ РАН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МЭС-2020                                 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</a:rPr>
              <a:t>  </a:t>
            </a:r>
            <a:r>
              <a:rPr lang="ru-RU" sz="2000" dirty="0" smtClean="0">
                <a:solidFill>
                  <a:srgbClr val="0033CC"/>
                </a:solidFill>
                <a:latin typeface="Arial" pitchFamily="34" charset="0"/>
              </a:rPr>
              <a:t>9 из 28</a:t>
            </a:r>
            <a:endParaRPr lang="en-US" sz="2000" dirty="0">
              <a:solidFill>
                <a:srgbClr val="0033CC"/>
              </a:solidFill>
              <a:latin typeface="Arial" pitchFamily="34" charset="0"/>
            </a:endParaRPr>
          </a:p>
        </p:txBody>
      </p:sp>
      <p:pic>
        <p:nvPicPr>
          <p:cNvPr id="2" name="Slide_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13334</TotalTime>
  <Words>1045</Words>
  <Application>Microsoft Office PowerPoint</Application>
  <PresentationFormat>Экран (4:3)</PresentationFormat>
  <Paragraphs>264</Paragraphs>
  <Slides>28</Slides>
  <Notes>9</Notes>
  <HiddenSlides>0</HiddenSlides>
  <MMClips>28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Повышение сбоеустойчивости индикации самосинхронных схем</vt:lpstr>
      <vt:lpstr>Содержание</vt:lpstr>
      <vt:lpstr>Источники логических сбоев</vt:lpstr>
      <vt:lpstr>Логический сбой в цифровых схемах</vt:lpstr>
      <vt:lpstr>Самосинхронные схемы</vt:lpstr>
      <vt:lpstr>Парафазное кодирование</vt:lpstr>
      <vt:lpstr>Индикация Парафазных сигналов</vt:lpstr>
      <vt:lpstr>Индикация Парафазных сигналов</vt:lpstr>
      <vt:lpstr>Самосинхронные схемы</vt:lpstr>
      <vt:lpstr> типы Логических сбоев</vt:lpstr>
      <vt:lpstr>Индикаторные элементы</vt:lpstr>
      <vt:lpstr>Индикаторные элементы</vt:lpstr>
      <vt:lpstr>Индикаторные элементы</vt:lpstr>
      <vt:lpstr>Индикаторные элементы</vt:lpstr>
      <vt:lpstr>Сбоеустойчивый Индикаторный элемент</vt:lpstr>
      <vt:lpstr>Сбоеустойчивый Индикаторный элемент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Сбоеустойчивый индикаторный элемент</vt:lpstr>
      <vt:lpstr>Структура общей индикаторной подсхемы</vt:lpstr>
      <vt:lpstr>Заключение</vt:lpstr>
      <vt:lpstr>Презентация PowerPoint</vt:lpstr>
      <vt:lpstr>Контакты</vt:lpstr>
    </vt:vector>
  </TitlesOfParts>
  <Company>IPPM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Дьяченко</cp:lastModifiedBy>
  <cp:revision>594</cp:revision>
  <dcterms:created xsi:type="dcterms:W3CDTF">2000-11-06T16:35:25Z</dcterms:created>
  <dcterms:modified xsi:type="dcterms:W3CDTF">2020-06-02T05:18:14Z</dcterms:modified>
</cp:coreProperties>
</file>