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3" r:id="rId1"/>
  </p:sldMasterIdLst>
  <p:notesMasterIdLst>
    <p:notesMasterId r:id="rId24"/>
  </p:notesMasterIdLst>
  <p:handoutMasterIdLst>
    <p:handoutMasterId r:id="rId25"/>
  </p:handoutMasterIdLst>
  <p:sldIdLst>
    <p:sldId id="267" r:id="rId2"/>
    <p:sldId id="258" r:id="rId3"/>
    <p:sldId id="296" r:id="rId4"/>
    <p:sldId id="341" r:id="rId5"/>
    <p:sldId id="327" r:id="rId6"/>
    <p:sldId id="333" r:id="rId7"/>
    <p:sldId id="332" r:id="rId8"/>
    <p:sldId id="334" r:id="rId9"/>
    <p:sldId id="342" r:id="rId10"/>
    <p:sldId id="343" r:id="rId11"/>
    <p:sldId id="344" r:id="rId12"/>
    <p:sldId id="345" r:id="rId13"/>
    <p:sldId id="346" r:id="rId14"/>
    <p:sldId id="347" r:id="rId15"/>
    <p:sldId id="313" r:id="rId16"/>
    <p:sldId id="348" r:id="rId17"/>
    <p:sldId id="352" r:id="rId18"/>
    <p:sldId id="351" r:id="rId19"/>
    <p:sldId id="350" r:id="rId20"/>
    <p:sldId id="274" r:id="rId21"/>
    <p:sldId id="272" r:id="rId22"/>
    <p:sldId id="305" r:id="rId23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5D7FF"/>
    <a:srgbClr val="008000"/>
    <a:srgbClr val="33CC33"/>
    <a:srgbClr val="0033CC"/>
    <a:srgbClr val="009900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8748" autoAdjust="0"/>
  </p:normalViewPr>
  <p:slideViewPr>
    <p:cSldViewPr>
      <p:cViewPr>
        <p:scale>
          <a:sx n="75" d="100"/>
          <a:sy n="75" d="100"/>
        </p:scale>
        <p:origin x="-1430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3C25-BF41-4B07-8822-94AAB9B9CB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C27885-A16F-4125-AE24-D6B08CE17F1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4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All digit circuits</a:t>
          </a:r>
          <a:endParaRPr lang="ru-RU" sz="48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726B0244-030E-4FED-97CB-8FA938A621B5}" type="parTrans" cxnId="{E11F685A-5828-4018-8A60-0E1071C602C9}">
      <dgm:prSet/>
      <dgm:spPr/>
      <dgm:t>
        <a:bodyPr/>
        <a:lstStyle/>
        <a:p>
          <a:endParaRPr lang="ru-RU"/>
        </a:p>
      </dgm:t>
    </dgm:pt>
    <dgm:pt modelId="{8F76E01D-9390-4158-BBBD-12322A09392A}" type="sibTrans" cxnId="{E11F685A-5828-4018-8A60-0E1071C602C9}">
      <dgm:prSet/>
      <dgm:spPr/>
      <dgm:t>
        <a:bodyPr/>
        <a:lstStyle/>
        <a:p>
          <a:endParaRPr lang="ru-RU"/>
        </a:p>
      </dgm:t>
    </dgm:pt>
    <dgm:pt modelId="{EAA2A421-B55A-406F-8EB7-C40E2FE649CF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Asynchronous</a:t>
          </a:r>
          <a:br>
            <a:rPr lang="en-US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</a:br>
          <a:r>
            <a: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(clock free!)</a:t>
          </a:r>
          <a:endParaRPr lang="ru-RU" sz="24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5B6569C5-A652-449A-B460-31E9209FFDD8}" type="parTrans" cxnId="{903AA1A4-CF16-4657-92EA-138A0C12D2D5}">
      <dgm:prSet/>
      <dgm:spPr/>
      <dgm:t>
        <a:bodyPr/>
        <a:lstStyle/>
        <a:p>
          <a:endParaRPr lang="ru-RU"/>
        </a:p>
      </dgm:t>
    </dgm:pt>
    <dgm:pt modelId="{4AA96AEE-722F-4C15-B83C-86420F4F965B}" type="sibTrans" cxnId="{903AA1A4-CF16-4657-92EA-138A0C12D2D5}">
      <dgm:prSet/>
      <dgm:spPr/>
      <dgm:t>
        <a:bodyPr/>
        <a:lstStyle/>
        <a:p>
          <a:endParaRPr lang="ru-RU"/>
        </a:p>
      </dgm:t>
    </dgm:pt>
    <dgm:pt modelId="{F82B0713-2C3F-40B9-961D-BC498186BF67}">
      <dgm:prSet phldrT="[Текст]" custT="1"/>
      <dgm:spPr>
        <a:solidFill>
          <a:srgbClr val="33CC33">
            <a:alpha val="9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Self- Timed (ST)</a:t>
          </a:r>
          <a:endParaRPr lang="ru-RU" sz="20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F0CD64FC-531F-45A3-A72E-A42FA9F5BEAF}" type="parTrans" cxnId="{D1E42898-D4C3-49C7-92E9-23927591927E}">
      <dgm:prSet/>
      <dgm:spPr/>
      <dgm:t>
        <a:bodyPr/>
        <a:lstStyle/>
        <a:p>
          <a:endParaRPr lang="ru-RU"/>
        </a:p>
      </dgm:t>
    </dgm:pt>
    <dgm:pt modelId="{17E30AA2-2CCC-49FC-A244-C46D51ABA4F9}" type="sibTrans" cxnId="{D1E42898-D4C3-49C7-92E9-23927591927E}">
      <dgm:prSet/>
      <dgm:spPr/>
      <dgm:t>
        <a:bodyPr/>
        <a:lstStyle/>
        <a:p>
          <a:endParaRPr lang="ru-RU"/>
        </a:p>
      </dgm:t>
    </dgm:pt>
    <dgm:pt modelId="{B4E00B1D-8CE6-46FB-9798-35B5D96C79B7}">
      <dgm:prSet phldrT="[Текст]" custT="1"/>
      <dgm:spPr>
        <a:solidFill>
          <a:srgbClr val="0070C0">
            <a:alpha val="55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Others</a:t>
          </a:r>
          <a:endParaRPr lang="ru-RU" sz="32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BDCFDA04-996E-4157-A3FE-DF5D3CC21428}" type="parTrans" cxnId="{726E1657-B347-4552-BF7E-FEDAEC762479}">
      <dgm:prSet/>
      <dgm:spPr/>
      <dgm:t>
        <a:bodyPr/>
        <a:lstStyle/>
        <a:p>
          <a:endParaRPr lang="ru-RU"/>
        </a:p>
      </dgm:t>
    </dgm:pt>
    <dgm:pt modelId="{0FE4FB88-DA35-4B2F-B5DA-5D457F50D762}" type="sibTrans" cxnId="{726E1657-B347-4552-BF7E-FEDAEC762479}">
      <dgm:prSet/>
      <dgm:spPr/>
      <dgm:t>
        <a:bodyPr/>
        <a:lstStyle/>
        <a:p>
          <a:endParaRPr lang="ru-RU"/>
        </a:p>
      </dgm:t>
    </dgm:pt>
    <dgm:pt modelId="{8C8E485A-D129-4AA7-A937-2D952F30BC42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4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Synchronous</a:t>
          </a:r>
          <a:r>
            <a:rPr lang="en-US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</a:br>
          <a:r>
            <a:rPr lang="en-U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sz="2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clocks!)</a:t>
          </a:r>
          <a:endParaRPr lang="ru-RU" sz="2800" b="1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45E54B5F-84DB-42DC-BE52-2E950815BF60}" type="parTrans" cxnId="{4E5607AB-48E7-43FB-BEF3-D00BB74103F0}">
      <dgm:prSet/>
      <dgm:spPr/>
      <dgm:t>
        <a:bodyPr/>
        <a:lstStyle/>
        <a:p>
          <a:endParaRPr lang="ru-RU"/>
        </a:p>
      </dgm:t>
    </dgm:pt>
    <dgm:pt modelId="{5E38DBFA-AC31-4EB6-9F02-7D862EDAB63D}" type="sibTrans" cxnId="{4E5607AB-48E7-43FB-BEF3-D00BB74103F0}">
      <dgm:prSet/>
      <dgm:spPr/>
      <dgm:t>
        <a:bodyPr/>
        <a:lstStyle/>
        <a:p>
          <a:endParaRPr lang="ru-RU"/>
        </a:p>
      </dgm:t>
    </dgm:pt>
    <dgm:pt modelId="{1BC70EA2-5DAB-4072-9FF7-84EC41AB6F21}" type="pres">
      <dgm:prSet presAssocID="{813D3C25-BF41-4B07-8822-94AAB9B9CB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61B306-5C18-48FE-8178-C153875770C6}" type="pres">
      <dgm:prSet presAssocID="{15C27885-A16F-4125-AE24-D6B08CE17F1C}" presName="hierRoot1" presStyleCnt="0"/>
      <dgm:spPr/>
    </dgm:pt>
    <dgm:pt modelId="{5A594E98-2924-47B9-8F34-0E7B1E9526B0}" type="pres">
      <dgm:prSet presAssocID="{15C27885-A16F-4125-AE24-D6B08CE17F1C}" presName="composite" presStyleCnt="0"/>
      <dgm:spPr/>
    </dgm:pt>
    <dgm:pt modelId="{8A709871-E1F6-4CAB-8834-EE158B9F5D04}" type="pres">
      <dgm:prSet presAssocID="{15C27885-A16F-4125-AE24-D6B08CE17F1C}" presName="background" presStyleLbl="node0" presStyleIdx="0" presStyleCnt="1"/>
      <dgm:spPr/>
    </dgm:pt>
    <dgm:pt modelId="{376A687A-20C1-45C8-BA61-0169FB6204DB}" type="pres">
      <dgm:prSet presAssocID="{15C27885-A16F-4125-AE24-D6B08CE17F1C}" presName="text" presStyleLbl="fgAcc0" presStyleIdx="0" presStyleCnt="1" custScaleX="472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3C437-4E69-4431-A1B9-8C4186142B53}" type="pres">
      <dgm:prSet presAssocID="{15C27885-A16F-4125-AE24-D6B08CE17F1C}" presName="hierChild2" presStyleCnt="0"/>
      <dgm:spPr/>
    </dgm:pt>
    <dgm:pt modelId="{D007227F-D3A8-458A-B540-DD9BB4CF1225}" type="pres">
      <dgm:prSet presAssocID="{5B6569C5-A652-449A-B460-31E9209FFDD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74157E-C749-4406-B922-6DCC76A5A876}" type="pres">
      <dgm:prSet presAssocID="{EAA2A421-B55A-406F-8EB7-C40E2FE649CF}" presName="hierRoot2" presStyleCnt="0"/>
      <dgm:spPr/>
    </dgm:pt>
    <dgm:pt modelId="{52C8B07A-A657-4265-B791-6D2CF41B3476}" type="pres">
      <dgm:prSet presAssocID="{EAA2A421-B55A-406F-8EB7-C40E2FE649CF}" presName="composite2" presStyleCnt="0"/>
      <dgm:spPr/>
    </dgm:pt>
    <dgm:pt modelId="{C2C3234B-3973-45F9-83F6-D85C9244F82F}" type="pres">
      <dgm:prSet presAssocID="{EAA2A421-B55A-406F-8EB7-C40E2FE649CF}" presName="background2" presStyleLbl="node2" presStyleIdx="0" presStyleCnt="2"/>
      <dgm:spPr/>
    </dgm:pt>
    <dgm:pt modelId="{7CFBC0DF-7269-429C-9148-7377E5B7C4FA}" type="pres">
      <dgm:prSet presAssocID="{EAA2A421-B55A-406F-8EB7-C40E2FE649CF}" presName="text2" presStyleLbl="fgAcc2" presStyleIdx="0" presStyleCnt="2" custScaleX="236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F8097-912A-4C9D-967D-4C37654AA9BE}" type="pres">
      <dgm:prSet presAssocID="{EAA2A421-B55A-406F-8EB7-C40E2FE649CF}" presName="hierChild3" presStyleCnt="0"/>
      <dgm:spPr/>
    </dgm:pt>
    <dgm:pt modelId="{3076A76C-ECBF-4E6A-A8C1-AA625DBBBEDA}" type="pres">
      <dgm:prSet presAssocID="{F0CD64FC-531F-45A3-A72E-A42FA9F5BEA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7507B3B-333F-4353-852C-74B755615DD0}" type="pres">
      <dgm:prSet presAssocID="{F82B0713-2C3F-40B9-961D-BC498186BF67}" presName="hierRoot3" presStyleCnt="0"/>
      <dgm:spPr/>
    </dgm:pt>
    <dgm:pt modelId="{431301B3-B14F-43C2-81E0-CE13435EE4B5}" type="pres">
      <dgm:prSet presAssocID="{F82B0713-2C3F-40B9-961D-BC498186BF67}" presName="composite3" presStyleCnt="0"/>
      <dgm:spPr/>
    </dgm:pt>
    <dgm:pt modelId="{A4582C25-8359-4D00-BCA4-EE26CFA6AACE}" type="pres">
      <dgm:prSet presAssocID="{F82B0713-2C3F-40B9-961D-BC498186BF67}" presName="background3" presStyleLbl="node3" presStyleIdx="0" presStyleCnt="2"/>
      <dgm:spPr/>
    </dgm:pt>
    <dgm:pt modelId="{95751B68-8AA4-43DB-9EFF-F49828B42FB1}" type="pres">
      <dgm:prSet presAssocID="{F82B0713-2C3F-40B9-961D-BC498186BF6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E739A-FF72-4EE1-B939-CF006B4FFEDA}" type="pres">
      <dgm:prSet presAssocID="{F82B0713-2C3F-40B9-961D-BC498186BF67}" presName="hierChild4" presStyleCnt="0"/>
      <dgm:spPr/>
    </dgm:pt>
    <dgm:pt modelId="{6A02A9C8-5CA4-4B69-9751-0DA887522D74}" type="pres">
      <dgm:prSet presAssocID="{BDCFDA04-996E-4157-A3FE-DF5D3CC2142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959EE28-050C-4B87-9C29-52CC3C10A798}" type="pres">
      <dgm:prSet presAssocID="{B4E00B1D-8CE6-46FB-9798-35B5D96C79B7}" presName="hierRoot3" presStyleCnt="0"/>
      <dgm:spPr/>
    </dgm:pt>
    <dgm:pt modelId="{87CBFA3C-FDB3-4EAB-B41E-9B0A82BA1A02}" type="pres">
      <dgm:prSet presAssocID="{B4E00B1D-8CE6-46FB-9798-35B5D96C79B7}" presName="composite3" presStyleCnt="0"/>
      <dgm:spPr/>
    </dgm:pt>
    <dgm:pt modelId="{2F7A08D6-6901-4741-9427-D7C9AA8BAE0A}" type="pres">
      <dgm:prSet presAssocID="{B4E00B1D-8CE6-46FB-9798-35B5D96C79B7}" presName="background3" presStyleLbl="node3" presStyleIdx="1" presStyleCnt="2"/>
      <dgm:spPr/>
    </dgm:pt>
    <dgm:pt modelId="{D7BAF020-2530-4FAD-AB76-DFE9571D4A6D}" type="pres">
      <dgm:prSet presAssocID="{B4E00B1D-8CE6-46FB-9798-35B5D96C79B7}" presName="text3" presStyleLbl="fgAcc3" presStyleIdx="1" presStyleCnt="2" custScaleX="131158" custScaleY="203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F3E14-2ADF-47AB-9235-F6A87B964B6F}" type="pres">
      <dgm:prSet presAssocID="{B4E00B1D-8CE6-46FB-9798-35B5D96C79B7}" presName="hierChild4" presStyleCnt="0"/>
      <dgm:spPr/>
    </dgm:pt>
    <dgm:pt modelId="{7224F386-A88E-490A-B914-C8F268E5D424}" type="pres">
      <dgm:prSet presAssocID="{45E54B5F-84DB-42DC-BE52-2E950815BF6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744D742-BA63-4B21-8DB8-42B8CCDAB274}" type="pres">
      <dgm:prSet presAssocID="{8C8E485A-D129-4AA7-A937-2D952F30BC42}" presName="hierRoot2" presStyleCnt="0"/>
      <dgm:spPr/>
    </dgm:pt>
    <dgm:pt modelId="{AA256237-6A0A-4672-B54A-F3858C8DA27D}" type="pres">
      <dgm:prSet presAssocID="{8C8E485A-D129-4AA7-A937-2D952F30BC42}" presName="composite2" presStyleCnt="0"/>
      <dgm:spPr/>
    </dgm:pt>
    <dgm:pt modelId="{5CB22899-49AF-409C-B07F-927AEC730C41}" type="pres">
      <dgm:prSet presAssocID="{8C8E485A-D129-4AA7-A937-2D952F30BC42}" presName="background2" presStyleLbl="node2" presStyleIdx="1" presStyleCnt="2"/>
      <dgm:spPr/>
    </dgm:pt>
    <dgm:pt modelId="{B0CF32C1-B612-415A-B3D6-944EB0DF1435}" type="pres">
      <dgm:prSet presAssocID="{8C8E485A-D129-4AA7-A937-2D952F30BC42}" presName="text2" presStyleLbl="fgAcc2" presStyleIdx="1" presStyleCnt="2" custScaleX="265890" custScaleY="392530" custLinFactNeighborX="16114" custLinFactNeighborY="7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8F93D-0B7D-4B30-923B-282B179055BB}" type="pres">
      <dgm:prSet presAssocID="{8C8E485A-D129-4AA7-A937-2D952F30BC42}" presName="hierChild3" presStyleCnt="0"/>
      <dgm:spPr/>
    </dgm:pt>
  </dgm:ptLst>
  <dgm:cxnLst>
    <dgm:cxn modelId="{4E5607AB-48E7-43FB-BEF3-D00BB74103F0}" srcId="{15C27885-A16F-4125-AE24-D6B08CE17F1C}" destId="{8C8E485A-D129-4AA7-A937-2D952F30BC42}" srcOrd="1" destOrd="0" parTransId="{45E54B5F-84DB-42DC-BE52-2E950815BF60}" sibTransId="{5E38DBFA-AC31-4EB6-9F02-7D862EDAB63D}"/>
    <dgm:cxn modelId="{D1E42898-D4C3-49C7-92E9-23927591927E}" srcId="{EAA2A421-B55A-406F-8EB7-C40E2FE649CF}" destId="{F82B0713-2C3F-40B9-961D-BC498186BF67}" srcOrd="0" destOrd="0" parTransId="{F0CD64FC-531F-45A3-A72E-A42FA9F5BEAF}" sibTransId="{17E30AA2-2CCC-49FC-A244-C46D51ABA4F9}"/>
    <dgm:cxn modelId="{EE5B2490-9675-4B1B-82B3-9D4DEE9234BB}" type="presOf" srcId="{F0CD64FC-531F-45A3-A72E-A42FA9F5BEAF}" destId="{3076A76C-ECBF-4E6A-A8C1-AA625DBBBEDA}" srcOrd="0" destOrd="0" presId="urn:microsoft.com/office/officeart/2005/8/layout/hierarchy1"/>
    <dgm:cxn modelId="{5A471333-48EC-4B06-937F-E01A70DD7B47}" type="presOf" srcId="{B4E00B1D-8CE6-46FB-9798-35B5D96C79B7}" destId="{D7BAF020-2530-4FAD-AB76-DFE9571D4A6D}" srcOrd="0" destOrd="0" presId="urn:microsoft.com/office/officeart/2005/8/layout/hierarchy1"/>
    <dgm:cxn modelId="{726E1657-B347-4552-BF7E-FEDAEC762479}" srcId="{EAA2A421-B55A-406F-8EB7-C40E2FE649CF}" destId="{B4E00B1D-8CE6-46FB-9798-35B5D96C79B7}" srcOrd="1" destOrd="0" parTransId="{BDCFDA04-996E-4157-A3FE-DF5D3CC21428}" sibTransId="{0FE4FB88-DA35-4B2F-B5DA-5D457F50D762}"/>
    <dgm:cxn modelId="{9C2B5573-4D86-4189-9859-3E805AD5F3DB}" type="presOf" srcId="{15C27885-A16F-4125-AE24-D6B08CE17F1C}" destId="{376A687A-20C1-45C8-BA61-0169FB6204DB}" srcOrd="0" destOrd="0" presId="urn:microsoft.com/office/officeart/2005/8/layout/hierarchy1"/>
    <dgm:cxn modelId="{548484E8-41B3-4C06-9EB4-A2091A6E41B3}" type="presOf" srcId="{5B6569C5-A652-449A-B460-31E9209FFDD8}" destId="{D007227F-D3A8-458A-B540-DD9BB4CF1225}" srcOrd="0" destOrd="0" presId="urn:microsoft.com/office/officeart/2005/8/layout/hierarchy1"/>
    <dgm:cxn modelId="{3B88D69A-2D65-4077-8099-721C13BC8CC6}" type="presOf" srcId="{813D3C25-BF41-4B07-8822-94AAB9B9CBB2}" destId="{1BC70EA2-5DAB-4072-9FF7-84EC41AB6F21}" srcOrd="0" destOrd="0" presId="urn:microsoft.com/office/officeart/2005/8/layout/hierarchy1"/>
    <dgm:cxn modelId="{A41E4C28-D7B5-4467-8B80-19C6D3D4E5DC}" type="presOf" srcId="{EAA2A421-B55A-406F-8EB7-C40E2FE649CF}" destId="{7CFBC0DF-7269-429C-9148-7377E5B7C4FA}" srcOrd="0" destOrd="0" presId="urn:microsoft.com/office/officeart/2005/8/layout/hierarchy1"/>
    <dgm:cxn modelId="{4411813B-9377-4D5D-A39F-19B52CB64239}" type="presOf" srcId="{BDCFDA04-996E-4157-A3FE-DF5D3CC21428}" destId="{6A02A9C8-5CA4-4B69-9751-0DA887522D74}" srcOrd="0" destOrd="0" presId="urn:microsoft.com/office/officeart/2005/8/layout/hierarchy1"/>
    <dgm:cxn modelId="{934F7CBD-6B64-4F09-B864-502F88404297}" type="presOf" srcId="{8C8E485A-D129-4AA7-A937-2D952F30BC42}" destId="{B0CF32C1-B612-415A-B3D6-944EB0DF1435}" srcOrd="0" destOrd="0" presId="urn:microsoft.com/office/officeart/2005/8/layout/hierarchy1"/>
    <dgm:cxn modelId="{E7DF42ED-C54F-4014-8F91-E2EA7D2ADC2B}" type="presOf" srcId="{45E54B5F-84DB-42DC-BE52-2E950815BF60}" destId="{7224F386-A88E-490A-B914-C8F268E5D424}" srcOrd="0" destOrd="0" presId="urn:microsoft.com/office/officeart/2005/8/layout/hierarchy1"/>
    <dgm:cxn modelId="{903AA1A4-CF16-4657-92EA-138A0C12D2D5}" srcId="{15C27885-A16F-4125-AE24-D6B08CE17F1C}" destId="{EAA2A421-B55A-406F-8EB7-C40E2FE649CF}" srcOrd="0" destOrd="0" parTransId="{5B6569C5-A652-449A-B460-31E9209FFDD8}" sibTransId="{4AA96AEE-722F-4C15-B83C-86420F4F965B}"/>
    <dgm:cxn modelId="{775A4C8F-3AC2-4AF4-85C6-84B377928020}" type="presOf" srcId="{F82B0713-2C3F-40B9-961D-BC498186BF67}" destId="{95751B68-8AA4-43DB-9EFF-F49828B42FB1}" srcOrd="0" destOrd="0" presId="urn:microsoft.com/office/officeart/2005/8/layout/hierarchy1"/>
    <dgm:cxn modelId="{E11F685A-5828-4018-8A60-0E1071C602C9}" srcId="{813D3C25-BF41-4B07-8822-94AAB9B9CBB2}" destId="{15C27885-A16F-4125-AE24-D6B08CE17F1C}" srcOrd="0" destOrd="0" parTransId="{726B0244-030E-4FED-97CB-8FA938A621B5}" sibTransId="{8F76E01D-9390-4158-BBBD-12322A09392A}"/>
    <dgm:cxn modelId="{609C435D-6821-48C6-AF6D-5C07B426A51C}" type="presParOf" srcId="{1BC70EA2-5DAB-4072-9FF7-84EC41AB6F21}" destId="{ED61B306-5C18-48FE-8178-C153875770C6}" srcOrd="0" destOrd="0" presId="urn:microsoft.com/office/officeart/2005/8/layout/hierarchy1"/>
    <dgm:cxn modelId="{B166D30A-0392-4F53-B954-DFA732A6E572}" type="presParOf" srcId="{ED61B306-5C18-48FE-8178-C153875770C6}" destId="{5A594E98-2924-47B9-8F34-0E7B1E9526B0}" srcOrd="0" destOrd="0" presId="urn:microsoft.com/office/officeart/2005/8/layout/hierarchy1"/>
    <dgm:cxn modelId="{3D0A2774-67B2-4824-95FB-5A712004A134}" type="presParOf" srcId="{5A594E98-2924-47B9-8F34-0E7B1E9526B0}" destId="{8A709871-E1F6-4CAB-8834-EE158B9F5D04}" srcOrd="0" destOrd="0" presId="urn:microsoft.com/office/officeart/2005/8/layout/hierarchy1"/>
    <dgm:cxn modelId="{8D7F7C66-416C-46E5-A542-BD068ADAF0F2}" type="presParOf" srcId="{5A594E98-2924-47B9-8F34-0E7B1E9526B0}" destId="{376A687A-20C1-45C8-BA61-0169FB6204DB}" srcOrd="1" destOrd="0" presId="urn:microsoft.com/office/officeart/2005/8/layout/hierarchy1"/>
    <dgm:cxn modelId="{E96B3FD0-5BB7-43FE-8A26-CD98E59D6BD8}" type="presParOf" srcId="{ED61B306-5C18-48FE-8178-C153875770C6}" destId="{2CF3C437-4E69-4431-A1B9-8C4186142B53}" srcOrd="1" destOrd="0" presId="urn:microsoft.com/office/officeart/2005/8/layout/hierarchy1"/>
    <dgm:cxn modelId="{602C4AD8-95AF-4B61-8814-427A0A271531}" type="presParOf" srcId="{2CF3C437-4E69-4431-A1B9-8C4186142B53}" destId="{D007227F-D3A8-458A-B540-DD9BB4CF1225}" srcOrd="0" destOrd="0" presId="urn:microsoft.com/office/officeart/2005/8/layout/hierarchy1"/>
    <dgm:cxn modelId="{09B2AB34-799C-42A5-950A-20FA3059F052}" type="presParOf" srcId="{2CF3C437-4E69-4431-A1B9-8C4186142B53}" destId="{CE74157E-C749-4406-B922-6DCC76A5A876}" srcOrd="1" destOrd="0" presId="urn:microsoft.com/office/officeart/2005/8/layout/hierarchy1"/>
    <dgm:cxn modelId="{D37185DC-EBB2-4FBE-A034-F8249061DF2B}" type="presParOf" srcId="{CE74157E-C749-4406-B922-6DCC76A5A876}" destId="{52C8B07A-A657-4265-B791-6D2CF41B3476}" srcOrd="0" destOrd="0" presId="urn:microsoft.com/office/officeart/2005/8/layout/hierarchy1"/>
    <dgm:cxn modelId="{8B97B861-16D4-4BB4-89D1-AFE7D5394E6D}" type="presParOf" srcId="{52C8B07A-A657-4265-B791-6D2CF41B3476}" destId="{C2C3234B-3973-45F9-83F6-D85C9244F82F}" srcOrd="0" destOrd="0" presId="urn:microsoft.com/office/officeart/2005/8/layout/hierarchy1"/>
    <dgm:cxn modelId="{CE517030-9E9E-409A-A6FB-18F795BD1DE5}" type="presParOf" srcId="{52C8B07A-A657-4265-B791-6D2CF41B3476}" destId="{7CFBC0DF-7269-429C-9148-7377E5B7C4FA}" srcOrd="1" destOrd="0" presId="urn:microsoft.com/office/officeart/2005/8/layout/hierarchy1"/>
    <dgm:cxn modelId="{6D21CE33-DCA1-407B-80EA-099CCA0D7E74}" type="presParOf" srcId="{CE74157E-C749-4406-B922-6DCC76A5A876}" destId="{ED4F8097-912A-4C9D-967D-4C37654AA9BE}" srcOrd="1" destOrd="0" presId="urn:microsoft.com/office/officeart/2005/8/layout/hierarchy1"/>
    <dgm:cxn modelId="{78E63CF3-D038-4BCB-A67B-909AB40FDA86}" type="presParOf" srcId="{ED4F8097-912A-4C9D-967D-4C37654AA9BE}" destId="{3076A76C-ECBF-4E6A-A8C1-AA625DBBBEDA}" srcOrd="0" destOrd="0" presId="urn:microsoft.com/office/officeart/2005/8/layout/hierarchy1"/>
    <dgm:cxn modelId="{6E1C1481-DD2D-4E9E-B26B-1C82A4C720C4}" type="presParOf" srcId="{ED4F8097-912A-4C9D-967D-4C37654AA9BE}" destId="{D7507B3B-333F-4353-852C-74B755615DD0}" srcOrd="1" destOrd="0" presId="urn:microsoft.com/office/officeart/2005/8/layout/hierarchy1"/>
    <dgm:cxn modelId="{6FC1164C-3D18-4F0C-9821-4B52D5257310}" type="presParOf" srcId="{D7507B3B-333F-4353-852C-74B755615DD0}" destId="{431301B3-B14F-43C2-81E0-CE13435EE4B5}" srcOrd="0" destOrd="0" presId="urn:microsoft.com/office/officeart/2005/8/layout/hierarchy1"/>
    <dgm:cxn modelId="{A3DCFA13-329A-4A84-9743-860EABC88F5B}" type="presParOf" srcId="{431301B3-B14F-43C2-81E0-CE13435EE4B5}" destId="{A4582C25-8359-4D00-BCA4-EE26CFA6AACE}" srcOrd="0" destOrd="0" presId="urn:microsoft.com/office/officeart/2005/8/layout/hierarchy1"/>
    <dgm:cxn modelId="{F458750E-41DA-44C9-8C03-D1199B0B55F1}" type="presParOf" srcId="{431301B3-B14F-43C2-81E0-CE13435EE4B5}" destId="{95751B68-8AA4-43DB-9EFF-F49828B42FB1}" srcOrd="1" destOrd="0" presId="urn:microsoft.com/office/officeart/2005/8/layout/hierarchy1"/>
    <dgm:cxn modelId="{65E64668-8D14-4564-8253-444847EA04D8}" type="presParOf" srcId="{D7507B3B-333F-4353-852C-74B755615DD0}" destId="{984E739A-FF72-4EE1-B939-CF006B4FFEDA}" srcOrd="1" destOrd="0" presId="urn:microsoft.com/office/officeart/2005/8/layout/hierarchy1"/>
    <dgm:cxn modelId="{CE174537-3A90-493F-837F-C4BE5D7AEE0E}" type="presParOf" srcId="{ED4F8097-912A-4C9D-967D-4C37654AA9BE}" destId="{6A02A9C8-5CA4-4B69-9751-0DA887522D74}" srcOrd="2" destOrd="0" presId="urn:microsoft.com/office/officeart/2005/8/layout/hierarchy1"/>
    <dgm:cxn modelId="{2A41923F-BA84-48D5-B7D8-935F6CE707CD}" type="presParOf" srcId="{ED4F8097-912A-4C9D-967D-4C37654AA9BE}" destId="{E959EE28-050C-4B87-9C29-52CC3C10A798}" srcOrd="3" destOrd="0" presId="urn:microsoft.com/office/officeart/2005/8/layout/hierarchy1"/>
    <dgm:cxn modelId="{65FE24EF-285A-41F6-9471-7137640E90D6}" type="presParOf" srcId="{E959EE28-050C-4B87-9C29-52CC3C10A798}" destId="{87CBFA3C-FDB3-4EAB-B41E-9B0A82BA1A02}" srcOrd="0" destOrd="0" presId="urn:microsoft.com/office/officeart/2005/8/layout/hierarchy1"/>
    <dgm:cxn modelId="{C1CA20C2-6476-4D71-AFFD-165B33D7BB22}" type="presParOf" srcId="{87CBFA3C-FDB3-4EAB-B41E-9B0A82BA1A02}" destId="{2F7A08D6-6901-4741-9427-D7C9AA8BAE0A}" srcOrd="0" destOrd="0" presId="urn:microsoft.com/office/officeart/2005/8/layout/hierarchy1"/>
    <dgm:cxn modelId="{FEA9CE9E-DAC9-4D53-9F17-BB753171055D}" type="presParOf" srcId="{87CBFA3C-FDB3-4EAB-B41E-9B0A82BA1A02}" destId="{D7BAF020-2530-4FAD-AB76-DFE9571D4A6D}" srcOrd="1" destOrd="0" presId="urn:microsoft.com/office/officeart/2005/8/layout/hierarchy1"/>
    <dgm:cxn modelId="{C5785D94-09F1-47E7-AD61-E401F8FE887B}" type="presParOf" srcId="{E959EE28-050C-4B87-9C29-52CC3C10A798}" destId="{CF0F3E14-2ADF-47AB-9235-F6A87B964B6F}" srcOrd="1" destOrd="0" presId="urn:microsoft.com/office/officeart/2005/8/layout/hierarchy1"/>
    <dgm:cxn modelId="{D33ACC2D-1E2A-49B4-81C8-6F7D3FFB59A3}" type="presParOf" srcId="{2CF3C437-4E69-4431-A1B9-8C4186142B53}" destId="{7224F386-A88E-490A-B914-C8F268E5D424}" srcOrd="2" destOrd="0" presId="urn:microsoft.com/office/officeart/2005/8/layout/hierarchy1"/>
    <dgm:cxn modelId="{0124F283-B808-4440-9052-1720ED8806AA}" type="presParOf" srcId="{2CF3C437-4E69-4431-A1B9-8C4186142B53}" destId="{E744D742-BA63-4B21-8DB8-42B8CCDAB274}" srcOrd="3" destOrd="0" presId="urn:microsoft.com/office/officeart/2005/8/layout/hierarchy1"/>
    <dgm:cxn modelId="{479162D7-72FF-4342-9CFC-74174982BBBF}" type="presParOf" srcId="{E744D742-BA63-4B21-8DB8-42B8CCDAB274}" destId="{AA256237-6A0A-4672-B54A-F3858C8DA27D}" srcOrd="0" destOrd="0" presId="urn:microsoft.com/office/officeart/2005/8/layout/hierarchy1"/>
    <dgm:cxn modelId="{7561871D-89B5-4755-AF9C-97F67E3C040B}" type="presParOf" srcId="{AA256237-6A0A-4672-B54A-F3858C8DA27D}" destId="{5CB22899-49AF-409C-B07F-927AEC730C41}" srcOrd="0" destOrd="0" presId="urn:microsoft.com/office/officeart/2005/8/layout/hierarchy1"/>
    <dgm:cxn modelId="{2E895CB3-647E-44AE-8B36-CE2847455637}" type="presParOf" srcId="{AA256237-6A0A-4672-B54A-F3858C8DA27D}" destId="{B0CF32C1-B612-415A-B3D6-944EB0DF1435}" srcOrd="1" destOrd="0" presId="urn:microsoft.com/office/officeart/2005/8/layout/hierarchy1"/>
    <dgm:cxn modelId="{941100AF-491A-4542-8829-19B4E77833BB}" type="presParOf" srcId="{E744D742-BA63-4B21-8DB8-42B8CCDAB274}" destId="{0A78F93D-0B7D-4B30-923B-282B179055B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DDB1CC-77DA-4DAA-814C-FF820057FD3F}" type="datetimeFigureOut">
              <a:rPr lang="ru-RU"/>
              <a:pPr>
                <a:defRPr/>
              </a:pPr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025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C1FD5C-9F0B-44CF-984B-149955F66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65A439-6A01-4768-A0A3-68BCBF89D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CD319-84B3-4AA3-9450-F311845BF608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D9F34-FB12-4E5C-B652-1B6BAF2158A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BE481-2BB7-49C5-ACF7-E4BBCA45045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5070C-D99A-4963-BD45-16A8C428F1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C68C4-D746-4102-AB7A-56B125D10CB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69C7-EA0E-4C7E-A15B-4E416AB0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ACE4-BD78-4E1B-99E2-970D8224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092D-51B5-42FD-9965-BE36238F0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4FCC-309B-46FF-9C15-0B050BC44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D792-C217-4613-BF96-8857E60F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C343-A626-4168-9833-B19D1DC8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85DB-C531-4E74-9376-DF10AF55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9B4D-9287-44D5-BD08-C8F89C8B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2537-BF7D-44E3-9AB1-CBE60540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0B3B-2C59-4CE0-BF21-DA539AA07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16A9-DC52-4C45-9B95-899B615BF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IPI RAS                     EWDTS-2016           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540049-8D32-40D1-BE17-D3271611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34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Sokolov@ipiran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072494" cy="23574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Increasing Self-Timed Circuit Soft Error Tolerance</a:t>
            </a:r>
            <a:endParaRPr lang="en-GB" sz="4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286124"/>
            <a:ext cx="8072438" cy="1509716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Igor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Sokolov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Yury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Stepchenkov, </a:t>
            </a:r>
            <a:br>
              <a:rPr lang="en-US" sz="11200" b="1" dirty="0" smtClean="0">
                <a:latin typeface="Arial" pitchFamily="34" charset="0"/>
                <a:cs typeface="Arial" pitchFamily="34" charset="0"/>
              </a:rPr>
            </a:b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Yury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Diachenko,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Yury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Rogdestvenski, and Denis Diachenko</a:t>
            </a:r>
            <a:endParaRPr lang="ru-RU" sz="11200" b="1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+mj-lt"/>
              </a:rPr>
            </a:br>
            <a:endParaRPr lang="ru-RU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285750" y="5572125"/>
            <a:ext cx="889000" cy="881063"/>
            <a:chOff x="12" y="12"/>
            <a:chExt cx="331" cy="330"/>
          </a:xfrm>
        </p:grpSpPr>
        <p:sp>
          <p:nvSpPr>
            <p:cNvPr id="15366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5368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15365" name="Rectangle 7"/>
          <p:cNvSpPr txBox="1">
            <a:spLocks noChangeArrowheads="1"/>
          </p:cNvSpPr>
          <p:nvPr/>
        </p:nvSpPr>
        <p:spPr bwMode="auto">
          <a:xfrm>
            <a:off x="1285875" y="5357813"/>
            <a:ext cx="757237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r>
              <a:rPr lang="en-US" i="1" dirty="0" smtClean="0">
                <a:solidFill>
                  <a:srgbClr val="0033CC"/>
                </a:solidFill>
                <a:latin typeface="Arial" pitchFamily="34" charset="0"/>
              </a:rPr>
              <a:t>Federal </a:t>
            </a:r>
            <a:r>
              <a:rPr lang="en-US" i="1" dirty="0">
                <a:solidFill>
                  <a:srgbClr val="0033CC"/>
                </a:solidFill>
                <a:latin typeface="Arial" pitchFamily="34" charset="0"/>
              </a:rPr>
              <a:t>Research Center "Computer Science and Control" of the Russian Academy of Sciences, </a:t>
            </a:r>
            <a:r>
              <a:rPr lang="en-US" i="1" dirty="0" smtClean="0">
                <a:solidFill>
                  <a:srgbClr val="0033CC"/>
                </a:solidFill>
                <a:latin typeface="Arial" pitchFamily="34" charset="0"/>
              </a:rPr>
              <a:t>FRC CSC </a:t>
            </a:r>
            <a:r>
              <a:rPr lang="en-US" i="1" dirty="0">
                <a:solidFill>
                  <a:srgbClr val="0033CC"/>
                </a:solidFill>
                <a:latin typeface="Arial" pitchFamily="34" charset="0"/>
              </a:rPr>
              <a:t>RAS, Moscow, Russian Federation</a:t>
            </a:r>
            <a:endParaRPr lang="ru-RU" i="1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Indication </a:t>
            </a:r>
            <a:r>
              <a:rPr lang="en-US" sz="4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circuitRY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214414" y="1214422"/>
            <a:ext cx="6929486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sz="3200" b="1" baseline="30000" dirty="0" smtClean="0">
                <a:solidFill>
                  <a:srgbClr val="000099"/>
                </a:solidFill>
                <a:latin typeface="Arial" pitchFamily="34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=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…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(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+…+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)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28596" y="2000240"/>
            <a:ext cx="3786214" cy="20002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Static Muller’s </a:t>
            </a:r>
            <a:b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C-element or Hysteretic trigger: 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10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4000504"/>
            <a:ext cx="3714776" cy="100013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 smtClean="0">
                <a:solidFill>
                  <a:srgbClr val="008000"/>
                </a:solidFill>
                <a:latin typeface="Arial" pitchFamily="34" charset="0"/>
              </a:rPr>
              <a:t>+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</a:rPr>
              <a:t> Short-circuit </a:t>
            </a:r>
            <a:br>
              <a:rPr lang="en-US" sz="3200" b="1" dirty="0" smtClean="0">
                <a:solidFill>
                  <a:srgbClr val="008000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</a:rPr>
              <a:t>    current is absent</a:t>
            </a:r>
            <a:endParaRPr lang="ru-RU" sz="3200" b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596" y="5000636"/>
            <a:ext cx="3214710" cy="107157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sym typeface="Symbol"/>
              </a:rPr>
              <a:t>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Increased</a:t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   complexity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DICE-like semi-static C-element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11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9" name="Рисунок 8" descr="Fig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17" y="1285860"/>
            <a:ext cx="5907128" cy="435771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57224" y="2428868"/>
            <a:ext cx="714380" cy="1428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00958" y="2714620"/>
            <a:ext cx="714380" cy="11430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929322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929190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00298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3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DICE-like static C-element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12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57224" y="2428868"/>
            <a:ext cx="714380" cy="1428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00958" y="2714620"/>
            <a:ext cx="714380" cy="11430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7" name="Рисунок 6" descr="Fig6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285860"/>
            <a:ext cx="5978577" cy="435771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43636" y="2928934"/>
            <a:ext cx="571504" cy="50006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43504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0298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3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ig7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19" y="1142984"/>
            <a:ext cx="6452479" cy="4786346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DICE-like semi-static C-element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13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57224" y="2428868"/>
            <a:ext cx="714380" cy="1428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858148" y="2714620"/>
            <a:ext cx="714380" cy="114300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43636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072066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57554" y="3000372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3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72000" y="1571612"/>
            <a:ext cx="1214446" cy="385765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702" y="1571612"/>
            <a:ext cx="1214446" cy="385765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ig8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140133"/>
            <a:ext cx="5286412" cy="498165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DICE-like static C-element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14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28728" y="2643182"/>
            <a:ext cx="714380" cy="1428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00958" y="3071810"/>
            <a:ext cx="714380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929322" y="3143248"/>
            <a:ext cx="785818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929190" y="3000372"/>
            <a:ext cx="642942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714744" y="3143248"/>
            <a:ext cx="642942" cy="50006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2800" b="1" baseline="-25000" dirty="0" smtClean="0">
                <a:solidFill>
                  <a:srgbClr val="000099"/>
                </a:solidFill>
                <a:latin typeface="Arial" pitchFamily="34" charset="0"/>
              </a:rPr>
              <a:t>3</a:t>
            </a:r>
            <a:endParaRPr lang="ru-RU" sz="28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2071678"/>
            <a:ext cx="714380" cy="314327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72264" y="2071678"/>
            <a:ext cx="642942" cy="314327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30591"/>
            <a:ext cx="7500989" cy="354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14282" y="9432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C-elements comparison (1)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85720" y="1071546"/>
            <a:ext cx="8643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influence of ionization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pulse (A = 400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uA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7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200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“plateau” = 200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node N</a:t>
            </a:r>
            <a:r>
              <a:rPr lang="en-US" sz="26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000232" y="2143116"/>
            <a:ext cx="2428892" cy="369332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Improved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3214678" y="2500306"/>
            <a:ext cx="571504" cy="57150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68" idx="2"/>
          </p:cNvCxnSpPr>
          <p:nvPr/>
        </p:nvCxnSpPr>
        <p:spPr>
          <a:xfrm rot="16200000" flipH="1">
            <a:off x="5310310" y="3167178"/>
            <a:ext cx="1488056" cy="178595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2"/>
          <p:cNvSpPr txBox="1"/>
          <p:nvPr/>
        </p:nvSpPr>
        <p:spPr>
          <a:xfrm>
            <a:off x="642910" y="2214554"/>
            <a:ext cx="150019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</a:t>
            </a:r>
            <a:endParaRPr lang="ru-RU" sz="26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7429520" y="2214554"/>
            <a:ext cx="142876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V(O)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V</a:t>
            </a:r>
            <a:endParaRPr lang="ru-RU" sz="2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7786710" y="5857892"/>
            <a:ext cx="92869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15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5000628" y="2143116"/>
            <a:ext cx="1928826" cy="369332"/>
          </a:xfrm>
          <a:prstGeom prst="rect">
            <a:avLst/>
          </a:prstGeom>
          <a:solidFill>
            <a:srgbClr val="65D7FF"/>
          </a:solidFill>
          <a:ln w="25400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Initial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stCxn id="30" idx="2"/>
          </p:cNvCxnSpPr>
          <p:nvPr/>
        </p:nvCxnSpPr>
        <p:spPr>
          <a:xfrm rot="16200000" flipH="1">
            <a:off x="3506501" y="2220625"/>
            <a:ext cx="559362" cy="114300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8" idx="2"/>
          </p:cNvCxnSpPr>
          <p:nvPr/>
        </p:nvCxnSpPr>
        <p:spPr>
          <a:xfrm rot="16200000" flipH="1">
            <a:off x="5346029" y="3131459"/>
            <a:ext cx="1773808" cy="535785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1"/>
            <a:ext cx="73581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14282" y="9432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C-elements comparison (2)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85720" y="1071546"/>
            <a:ext cx="8858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influence of ionization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pulse (A =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uA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7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200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“plateau” = 200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node N</a:t>
            </a:r>
            <a:r>
              <a:rPr lang="en-US" sz="2600" b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000232" y="2143116"/>
            <a:ext cx="2428892" cy="369332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Improved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2643174" y="3071810"/>
            <a:ext cx="2786082" cy="164307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68" idx="2"/>
          </p:cNvCxnSpPr>
          <p:nvPr/>
        </p:nvCxnSpPr>
        <p:spPr>
          <a:xfrm rot="5400000">
            <a:off x="5131715" y="2738552"/>
            <a:ext cx="1059430" cy="607223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2"/>
          <p:cNvSpPr txBox="1"/>
          <p:nvPr/>
        </p:nvSpPr>
        <p:spPr>
          <a:xfrm>
            <a:off x="642910" y="2214554"/>
            <a:ext cx="150019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</a:t>
            </a:r>
            <a:endParaRPr lang="ru-RU" sz="26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7429520" y="2214554"/>
            <a:ext cx="142876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V(O)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V</a:t>
            </a:r>
            <a:endParaRPr lang="ru-RU" sz="26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7786710" y="5857892"/>
            <a:ext cx="92869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16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5000628" y="2143116"/>
            <a:ext cx="1928826" cy="369332"/>
          </a:xfrm>
          <a:prstGeom prst="rect">
            <a:avLst/>
          </a:prstGeom>
          <a:solidFill>
            <a:srgbClr val="65D7FF"/>
          </a:solidFill>
          <a:ln w="25400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Initial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stCxn id="30" idx="2"/>
          </p:cNvCxnSpPr>
          <p:nvPr/>
        </p:nvCxnSpPr>
        <p:spPr>
          <a:xfrm rot="16200000" flipH="1">
            <a:off x="3149311" y="2577815"/>
            <a:ext cx="2631064" cy="250033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8" idx="2"/>
          </p:cNvCxnSpPr>
          <p:nvPr/>
        </p:nvCxnSpPr>
        <p:spPr>
          <a:xfrm rot="5400000">
            <a:off x="5417467" y="2881428"/>
            <a:ext cx="916554" cy="178595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19"/>
            <a:ext cx="6929486" cy="354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14282" y="9432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C-elements comparison (3)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85720" y="121442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Consumption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 during soft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error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143108" y="2143116"/>
            <a:ext cx="2428892" cy="369332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Improved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2250265" y="3607595"/>
            <a:ext cx="2714644" cy="500066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68" idx="2"/>
          </p:cNvCxnSpPr>
          <p:nvPr/>
        </p:nvCxnSpPr>
        <p:spPr>
          <a:xfrm rot="5400000">
            <a:off x="5274591" y="2952866"/>
            <a:ext cx="1273744" cy="392909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2"/>
          <p:cNvSpPr txBox="1"/>
          <p:nvPr/>
        </p:nvSpPr>
        <p:spPr>
          <a:xfrm>
            <a:off x="785786" y="2214554"/>
            <a:ext cx="150019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i="1" baseline="-25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uA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7929586" y="5857892"/>
            <a:ext cx="92869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6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ns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17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5143504" y="2143116"/>
            <a:ext cx="1928826" cy="369332"/>
          </a:xfrm>
          <a:prstGeom prst="rect">
            <a:avLst/>
          </a:prstGeom>
          <a:solidFill>
            <a:srgbClr val="65D7FF"/>
          </a:solidFill>
          <a:ln w="25400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Initial cases</a:t>
            </a:r>
            <a:endParaRPr lang="ru-RU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stCxn id="30" idx="2"/>
          </p:cNvCxnSpPr>
          <p:nvPr/>
        </p:nvCxnSpPr>
        <p:spPr>
          <a:xfrm rot="16200000" flipH="1">
            <a:off x="2470650" y="3399352"/>
            <a:ext cx="2916816" cy="114300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8" idx="2"/>
          </p:cNvCxnSpPr>
          <p:nvPr/>
        </p:nvCxnSpPr>
        <p:spPr>
          <a:xfrm rot="5400000">
            <a:off x="5381748" y="3060023"/>
            <a:ext cx="1273744" cy="178595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14282" y="9432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n-phase C-elements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85720" y="1214422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C-element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with in-phase input and output pairs masks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soft error induced directly at any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ru-RU" sz="2600" b="1" baseline="-25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18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6" name="Рисунок 15" descr="Fig11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3143248"/>
            <a:ext cx="716280" cy="807720"/>
          </a:xfrm>
          <a:prstGeom prst="rect">
            <a:avLst/>
          </a:prstGeom>
        </p:spPr>
      </p:pic>
      <p:pic>
        <p:nvPicPr>
          <p:cNvPr id="17" name="Рисунок 16" descr="Fig1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217420"/>
            <a:ext cx="5477854" cy="3923328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00034" y="2786058"/>
            <a:ext cx="714380" cy="278608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J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J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endParaRPr lang="ru-RU" sz="3200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2500306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endParaRPr lang="en-US" b="1" baseline="-250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371475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</a:p>
        </p:txBody>
      </p:sp>
      <p:cxnSp>
        <p:nvCxnSpPr>
          <p:cNvPr id="24" name="Прямая со стрелкой 23"/>
          <p:cNvCxnSpPr>
            <a:endCxn id="16" idx="1"/>
          </p:cNvCxnSpPr>
          <p:nvPr/>
        </p:nvCxnSpPr>
        <p:spPr>
          <a:xfrm flipV="1">
            <a:off x="6715140" y="3547108"/>
            <a:ext cx="1143008" cy="247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14282" y="94320"/>
            <a:ext cx="8786874" cy="11430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Indication subcircuit structure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19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57290" y="1285860"/>
            <a:ext cx="928694" cy="4929222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A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AB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B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BB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C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CB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D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DB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1" name="Рисунок 10" descr="Fig1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285860"/>
            <a:ext cx="4655820" cy="480822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000892" y="3429000"/>
            <a:ext cx="714380" cy="10715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GB" sz="4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8286780" cy="4786312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Bef>
                <a:spcPts val="11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Synchronous and Self-Timed circuits</a:t>
            </a:r>
            <a:endParaRPr lang="ru-RU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11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Self-Timed circuit’s soft-error tolerance</a:t>
            </a:r>
            <a:endParaRPr lang="ru-RU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ts val="11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Indication subcircuit implementation</a:t>
            </a:r>
          </a:p>
          <a:p>
            <a:pPr marL="548640" indent="-411480" eaLnBrk="1" fontAlgn="auto" hangingPunct="1">
              <a:spcBef>
                <a:spcPts val="1136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to increase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indication subcircuit</a:t>
            </a:r>
            <a:r>
              <a:rPr lang="en-GB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immunity to soft-errors?</a:t>
            </a:r>
          </a:p>
          <a:p>
            <a:pPr marL="548640" indent="-411480" eaLnBrk="1" fontAlgn="auto" hangingPunct="1">
              <a:spcBef>
                <a:spcPts val="1136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ru-RU" sz="3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2 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143000"/>
            <a:ext cx="8501062" cy="50419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Soft error tolerance of the indication subcircuit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largetly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determines entire self-timed circuit’s tolerance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XOR or XNOR cells at the first stage of the indication subcircuit prevent the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errors caused by anti-spacer state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Four-transistor output cascade makes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DICE-like C-element entirely immune to single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soft errors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 its internal and input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nodes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proposed indication subcircuit building technique doubles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its hardware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complexity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ensures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absolute immunity to the short-term soft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errors</a:t>
            </a:r>
            <a:endParaRPr lang="en-GB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20 of 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2071688"/>
            <a:ext cx="8712200" cy="4254500"/>
          </a:xfrm>
        </p:spPr>
        <p:txBody>
          <a:bodyPr>
            <a:normAutofit/>
          </a:bodyPr>
          <a:lstStyle/>
          <a:p>
            <a:pPr marL="482600" lvl="1" indent="-48260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9600" dirty="0" smtClean="0">
                <a:solidFill>
                  <a:srgbClr val="0033CC"/>
                </a:solidFill>
                <a:latin typeface="+mj-lt"/>
              </a:rPr>
              <a:t>Thank You!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21 of 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33CC"/>
                </a:solidFill>
              </a:rPr>
              <a:t>Contacts</a:t>
            </a:r>
            <a:endParaRPr lang="en-GB" sz="4400" b="1" dirty="0" smtClean="0">
              <a:solidFill>
                <a:srgbClr val="0033CC"/>
              </a:solidFill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071563"/>
            <a:ext cx="8712200" cy="4968875"/>
          </a:xfrm>
        </p:spPr>
        <p:txBody>
          <a:bodyPr>
            <a:normAutofit fontScale="92500" lnSpcReduction="10000"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rgbClr val="000099"/>
                </a:solidFill>
              </a:rPr>
              <a:t>Director: academician </a:t>
            </a:r>
            <a:r>
              <a:rPr lang="en-US" sz="3200" dirty="0" err="1" smtClean="0">
                <a:solidFill>
                  <a:srgbClr val="000099"/>
                </a:solidFill>
              </a:rPr>
              <a:t>Sokolov</a:t>
            </a:r>
            <a:r>
              <a:rPr lang="en-US" sz="3200" dirty="0" smtClean="0">
                <a:solidFill>
                  <a:srgbClr val="000099"/>
                </a:solidFill>
              </a:rPr>
              <a:t> I.A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  <a:endParaRPr lang="en-US" sz="3000" dirty="0" smtClean="0">
              <a:solidFill>
                <a:srgbClr val="000099"/>
              </a:solidFill>
            </a:endParaRP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0099"/>
                </a:solidFill>
              </a:rPr>
              <a:t>Address: Institute of Informatics Problems of the Federal Research Center "Computer Science and Control" of the Russian Academy of Sciences (IPI RAS), Moscow, Russian Federation</a:t>
            </a:r>
            <a:r>
              <a:rPr lang="ru-RU" dirty="0" smtClean="0">
                <a:solidFill>
                  <a:srgbClr val="000099"/>
                </a:solidFill>
              </a:rPr>
              <a:t>,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119333,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err="1" smtClean="0">
                <a:solidFill>
                  <a:srgbClr val="000099"/>
                </a:solidFill>
              </a:rPr>
              <a:t>Vavilova</a:t>
            </a:r>
            <a:r>
              <a:rPr lang="en-US" dirty="0" smtClean="0">
                <a:solidFill>
                  <a:srgbClr val="000099"/>
                </a:solidFill>
              </a:rPr>
              <a:t> str.</a:t>
            </a:r>
            <a:r>
              <a:rPr lang="ru-RU" dirty="0" smtClean="0">
                <a:solidFill>
                  <a:srgbClr val="000099"/>
                </a:solidFill>
              </a:rPr>
              <a:t>, 44, </a:t>
            </a:r>
            <a:r>
              <a:rPr lang="en-US" dirty="0" smtClean="0">
                <a:solidFill>
                  <a:srgbClr val="000099"/>
                </a:solidFill>
              </a:rPr>
              <a:t>b.</a:t>
            </a:r>
            <a:r>
              <a:rPr lang="ru-RU" dirty="0" smtClean="0">
                <a:solidFill>
                  <a:srgbClr val="000099"/>
                </a:solidFill>
              </a:rPr>
              <a:t>2</a:t>
            </a:r>
            <a:endParaRPr lang="en-US" dirty="0" smtClean="0">
              <a:solidFill>
                <a:srgbClr val="000099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0099"/>
                </a:solidFill>
              </a:rPr>
              <a:t>Tel: +7 (495) 137 34 94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0099"/>
                </a:solidFill>
              </a:rPr>
              <a:t>Fax: +7 (495) 930 45 05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0099"/>
                </a:solidFill>
              </a:rPr>
              <a:t>E-mail: </a:t>
            </a:r>
            <a:r>
              <a:rPr lang="en-US" dirty="0" smtClean="0">
                <a:solidFill>
                  <a:srgbClr val="000099"/>
                </a:solidFill>
                <a:hlinkClick r:id="rId2"/>
              </a:rPr>
              <a:t>ISokolov@ipiran.ru</a:t>
            </a:r>
            <a:endParaRPr lang="en-US" dirty="0" smtClean="0">
              <a:solidFill>
                <a:srgbClr val="000099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000099"/>
                </a:solidFill>
              </a:rPr>
              <a:t>Stepchenkov Y.A.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en-US" dirty="0" smtClean="0">
                <a:solidFill>
                  <a:srgbClr val="000099"/>
                </a:solidFill>
              </a:rPr>
              <a:t>tel. +7 (495) 671 15 20,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Ystepchenkov@ipiran.ru	</a:t>
            </a:r>
            <a:endParaRPr lang="en-US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 22 of 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Circuits classification</a:t>
            </a:r>
            <a:endParaRPr lang="ru-RU" sz="4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Схема 53"/>
          <p:cNvGraphicFramePr/>
          <p:nvPr/>
        </p:nvGraphicFramePr>
        <p:xfrm>
          <a:off x="357158" y="1142984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 flipV="1">
            <a:off x="357158" y="5214938"/>
            <a:ext cx="1785950" cy="928706"/>
          </a:xfrm>
          <a:prstGeom prst="wedgeRoundRectCallout">
            <a:avLst>
              <a:gd name="adj1" fmla="val -5205"/>
              <a:gd name="adj2" fmla="val 10775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28596" y="5286375"/>
            <a:ext cx="1714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</a:rPr>
              <a:t>Full switching completion indication</a:t>
            </a:r>
            <a:endParaRPr lang="ru-RU" sz="1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3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Self-timed </a:t>
            </a: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principles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85720" y="1357313"/>
            <a:ext cx="850109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Two operation phase: </a:t>
            </a:r>
          </a:p>
          <a:p>
            <a:pPr marL="948690" lvl="1" indent="-411480" fontAlgn="auto"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00099"/>
                </a:solidFill>
                <a:latin typeface="Arial" pitchFamily="34" charset="0"/>
              </a:rPr>
              <a:t>work phase (data processing)</a:t>
            </a:r>
          </a:p>
          <a:p>
            <a:pPr marL="948690" lvl="1" indent="-411480" fontAlgn="auto"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000099"/>
                </a:solidFill>
                <a:latin typeface="Arial" pitchFamily="34" charset="0"/>
              </a:rPr>
              <a:t>spacer (pause)</a:t>
            </a:r>
          </a:p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Dual-rail information 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signal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coding in combinational circuits</a:t>
            </a:r>
            <a:endParaRPr lang="en-US" sz="3600" b="1" dirty="0">
              <a:solidFill>
                <a:srgbClr val="000099"/>
              </a:solidFill>
              <a:latin typeface="Arial" pitchFamily="34" charset="0"/>
            </a:endParaRPr>
          </a:p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Full indication of all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circuit’s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cells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in 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each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</a:rPr>
              <a:t>operation phase</a:t>
            </a:r>
            <a:endParaRPr lang="en-US" sz="36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4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ST circuit’s </a:t>
            </a:r>
            <a:r>
              <a:rPr lang="en-US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ru-RU" sz="4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8786842" cy="309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fontAlgn="auto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</a:rPr>
              <a:t>Advantages:</a:t>
            </a: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Their 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workability does not depend on delay of their cells and wires</a:t>
            </a: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Extremely 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wide workability range on supply voltage and ambient temperature, </a:t>
            </a: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</a:rPr>
              <a:t>Constant failure detection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and localization</a:t>
            </a: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High soft error immunity</a:t>
            </a:r>
            <a:endParaRPr lang="en-US" sz="2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5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256"/>
            <a:ext cx="8358218" cy="182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fontAlgn="auto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</a:rPr>
              <a:t>Draw-backs:</a:t>
            </a: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Increased hardware complexity</a:t>
            </a:r>
            <a:endParaRPr lang="en-US" sz="2800" b="1" dirty="0">
              <a:solidFill>
                <a:srgbClr val="000099"/>
              </a:solidFill>
              <a:latin typeface="Arial" pitchFamily="34" charset="0"/>
            </a:endParaRPr>
          </a:p>
          <a:p>
            <a:pPr marL="548640" indent="-411480" fontAlgn="auto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Lower performance in multi-bit data processing</a:t>
            </a:r>
            <a:endParaRPr lang="en-US" sz="2800" b="1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6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/>
        </p:nvSpPr>
        <p:spPr>
          <a:xfrm>
            <a:off x="285720" y="21429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Soft error sources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/>
        </p:nvSpPr>
        <p:spPr bwMode="auto">
          <a:xfrm>
            <a:off x="85740" y="1607355"/>
            <a:ext cx="43561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Nuclear particles and cosmic rays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External electro-magnetic pulse</a:t>
            </a:r>
            <a:endParaRPr lang="en-GB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Cross-talks on signal wires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Noise on power stripes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Substrate noises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67228" y="1518455"/>
            <a:ext cx="4537075" cy="4699000"/>
            <a:chOff x="4281488" y="1125538"/>
            <a:chExt cx="4537075" cy="46990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6100" y="1125538"/>
              <a:ext cx="2436813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Куб 13"/>
            <p:cNvSpPr/>
            <p:nvPr/>
          </p:nvSpPr>
          <p:spPr>
            <a:xfrm>
              <a:off x="4887913" y="3376613"/>
              <a:ext cx="2592387" cy="2447925"/>
            </a:xfrm>
            <a:prstGeom prst="cube">
              <a:avLst>
                <a:gd name="adj" fmla="val 24788"/>
              </a:avLst>
            </a:prstGeom>
            <a:solidFill>
              <a:srgbClr val="90E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5" name="Куб 14"/>
            <p:cNvSpPr/>
            <p:nvPr/>
          </p:nvSpPr>
          <p:spPr>
            <a:xfrm>
              <a:off x="4887913" y="3808413"/>
              <a:ext cx="2087562" cy="144462"/>
            </a:xfrm>
            <a:prstGeom prst="cube">
              <a:avLst>
                <a:gd name="adj" fmla="val 646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6" name="Куб 15"/>
            <p:cNvSpPr/>
            <p:nvPr/>
          </p:nvSpPr>
          <p:spPr>
            <a:xfrm>
              <a:off x="5391150" y="3305175"/>
              <a:ext cx="2089150" cy="142875"/>
            </a:xfrm>
            <a:prstGeom prst="cube">
              <a:avLst>
                <a:gd name="adj" fmla="val 646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7" name="Куб 16"/>
            <p:cNvSpPr/>
            <p:nvPr/>
          </p:nvSpPr>
          <p:spPr>
            <a:xfrm>
              <a:off x="5281613" y="3486150"/>
              <a:ext cx="2054225" cy="100013"/>
            </a:xfrm>
            <a:prstGeom prst="cube">
              <a:avLst>
                <a:gd name="adj" fmla="val 646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5138738" y="3617913"/>
              <a:ext cx="2052637" cy="100012"/>
            </a:xfrm>
            <a:prstGeom prst="cube">
              <a:avLst>
                <a:gd name="adj" fmla="val 646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7215206" y="3160713"/>
              <a:ext cx="7207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b="1" i="1"/>
                <a:t>VDD</a:t>
              </a:r>
              <a:endParaRPr lang="ru-RU" sz="1600" b="1" i="1"/>
            </a:p>
          </p:txBody>
        </p: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6746894" y="3717925"/>
              <a:ext cx="7191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b="1" i="1" dirty="0"/>
                <a:t>VSS</a:t>
              </a:r>
              <a:endParaRPr lang="ru-RU" sz="1600" b="1" i="1" dirty="0"/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4926013" y="3317875"/>
              <a:ext cx="355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b="1" i="1"/>
                <a:t>A</a:t>
              </a:r>
              <a:endParaRPr lang="ru-RU" sz="1600" b="1" i="1"/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4781550" y="3486150"/>
              <a:ext cx="355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r>
                <a:rPr lang="en-US" sz="1600" b="1" i="1"/>
                <a:t>B</a:t>
              </a:r>
              <a:endParaRPr lang="ru-RU" sz="1600" b="1" i="1"/>
            </a:p>
          </p:txBody>
        </p: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5534027" y="2717803"/>
              <a:ext cx="1079498" cy="1069977"/>
              <a:chOff x="3851921" y="4159301"/>
              <a:chExt cx="1080118" cy="1069899"/>
            </a:xfrm>
          </p:grpSpPr>
          <p:cxnSp>
            <p:nvCxnSpPr>
              <p:cNvPr id="37" name="Скругленная соединительная линия 36"/>
              <p:cNvCxnSpPr/>
              <p:nvPr/>
            </p:nvCxnSpPr>
            <p:spPr>
              <a:xfrm rot="16200000" flipV="1">
                <a:off x="4571587" y="4868747"/>
                <a:ext cx="360336" cy="360569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Скругленная соединительная линия 37"/>
              <p:cNvCxnSpPr/>
              <p:nvPr/>
            </p:nvCxnSpPr>
            <p:spPr>
              <a:xfrm rot="16200000" flipV="1">
                <a:off x="4207050" y="4504442"/>
                <a:ext cx="369861" cy="35898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Скругленная соединительная линия 38"/>
              <p:cNvCxnSpPr/>
              <p:nvPr/>
            </p:nvCxnSpPr>
            <p:spPr>
              <a:xfrm rot="16200000" flipV="1">
                <a:off x="3847275" y="4163947"/>
                <a:ext cx="369861" cy="36057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>
              <a:grpSpLocks/>
            </p:cNvGrpSpPr>
            <p:nvPr/>
          </p:nvGrpSpPr>
          <p:grpSpPr bwMode="auto">
            <a:xfrm>
              <a:off x="5457826" y="2811467"/>
              <a:ext cx="1079499" cy="1068389"/>
              <a:chOff x="3851920" y="4159302"/>
              <a:chExt cx="1080119" cy="1069899"/>
            </a:xfrm>
          </p:grpSpPr>
          <p:cxnSp>
            <p:nvCxnSpPr>
              <p:cNvPr id="34" name="Скругленная соединительная линия 33"/>
              <p:cNvCxnSpPr/>
              <p:nvPr/>
            </p:nvCxnSpPr>
            <p:spPr>
              <a:xfrm rot="16200000" flipV="1">
                <a:off x="4572114" y="4869275"/>
                <a:ext cx="359282" cy="360569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Скругленная соединительная линия 34"/>
              <p:cNvCxnSpPr/>
              <p:nvPr/>
            </p:nvCxnSpPr>
            <p:spPr>
              <a:xfrm rot="16200000" flipV="1">
                <a:off x="4206775" y="4505222"/>
                <a:ext cx="370410" cy="35898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Скругленная соединительная линия 35"/>
              <p:cNvCxnSpPr/>
              <p:nvPr/>
            </p:nvCxnSpPr>
            <p:spPr>
              <a:xfrm rot="16200000" flipV="1">
                <a:off x="3847000" y="4164222"/>
                <a:ext cx="370410" cy="36057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>
              <a:grpSpLocks/>
            </p:cNvGrpSpPr>
            <p:nvPr/>
          </p:nvGrpSpPr>
          <p:grpSpPr bwMode="auto">
            <a:xfrm>
              <a:off x="5360984" y="2901954"/>
              <a:ext cx="1081086" cy="1069976"/>
              <a:chOff x="3851920" y="4159302"/>
              <a:chExt cx="1080120" cy="1069898"/>
            </a:xfrm>
          </p:grpSpPr>
          <p:cxnSp>
            <p:nvCxnSpPr>
              <p:cNvPr id="31" name="Скругленная соединительная линия 30"/>
              <p:cNvCxnSpPr/>
              <p:nvPr/>
            </p:nvCxnSpPr>
            <p:spPr>
              <a:xfrm rot="16200000" flipV="1">
                <a:off x="4571852" y="4869012"/>
                <a:ext cx="360336" cy="36004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Скругленная соединительная линия 31"/>
              <p:cNvCxnSpPr/>
              <p:nvPr/>
            </p:nvCxnSpPr>
            <p:spPr>
              <a:xfrm rot="16200000" flipV="1">
                <a:off x="4207050" y="4503912"/>
                <a:ext cx="369861" cy="36004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Скругленная соединительная линия 32"/>
              <p:cNvCxnSpPr/>
              <p:nvPr/>
            </p:nvCxnSpPr>
            <p:spPr>
              <a:xfrm rot="16200000" flipV="1">
                <a:off x="3847009" y="4164213"/>
                <a:ext cx="369861" cy="36004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олилиния 25"/>
            <p:cNvSpPr/>
            <p:nvPr/>
          </p:nvSpPr>
          <p:spPr>
            <a:xfrm>
              <a:off x="8026400" y="2805113"/>
              <a:ext cx="436563" cy="993775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989513" y="4356100"/>
              <a:ext cx="647700" cy="1125538"/>
            </a:xfrm>
            <a:custGeom>
              <a:avLst/>
              <a:gdLst>
                <a:gd name="connsiteX0" fmla="*/ 0 w 1656080"/>
                <a:gd name="connsiteY0" fmla="*/ 728130 h 1125271"/>
                <a:gd name="connsiteX1" fmla="*/ 223520 w 1656080"/>
                <a:gd name="connsiteY1" fmla="*/ 16930 h 1125271"/>
                <a:gd name="connsiteX2" fmla="*/ 416560 w 1656080"/>
                <a:gd name="connsiteY2" fmla="*/ 250610 h 1125271"/>
                <a:gd name="connsiteX3" fmla="*/ 518160 w 1656080"/>
                <a:gd name="connsiteY3" fmla="*/ 565570 h 1125271"/>
                <a:gd name="connsiteX4" fmla="*/ 599440 w 1656080"/>
                <a:gd name="connsiteY4" fmla="*/ 992290 h 1125271"/>
                <a:gd name="connsiteX5" fmla="*/ 792480 w 1656080"/>
                <a:gd name="connsiteY5" fmla="*/ 1114210 h 1125271"/>
                <a:gd name="connsiteX6" fmla="*/ 894080 w 1656080"/>
                <a:gd name="connsiteY6" fmla="*/ 758610 h 1125271"/>
                <a:gd name="connsiteX7" fmla="*/ 1016000 w 1656080"/>
                <a:gd name="connsiteY7" fmla="*/ 352210 h 1125271"/>
                <a:gd name="connsiteX8" fmla="*/ 1229360 w 1656080"/>
                <a:gd name="connsiteY8" fmla="*/ 423330 h 1125271"/>
                <a:gd name="connsiteX9" fmla="*/ 1330960 w 1656080"/>
                <a:gd name="connsiteY9" fmla="*/ 626530 h 1125271"/>
                <a:gd name="connsiteX10" fmla="*/ 1351280 w 1656080"/>
                <a:gd name="connsiteY10" fmla="*/ 677330 h 1125271"/>
                <a:gd name="connsiteX11" fmla="*/ 1544320 w 1656080"/>
                <a:gd name="connsiteY11" fmla="*/ 738290 h 1125271"/>
                <a:gd name="connsiteX12" fmla="*/ 1656080 w 1656080"/>
                <a:gd name="connsiteY12" fmla="*/ 738290 h 112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6080" h="1125271">
                  <a:moveTo>
                    <a:pt x="0" y="728130"/>
                  </a:moveTo>
                  <a:cubicBezTo>
                    <a:pt x="77046" y="412323"/>
                    <a:pt x="154093" y="96517"/>
                    <a:pt x="223520" y="16930"/>
                  </a:cubicBezTo>
                  <a:cubicBezTo>
                    <a:pt x="292947" y="-62657"/>
                    <a:pt x="367453" y="159170"/>
                    <a:pt x="416560" y="250610"/>
                  </a:cubicBezTo>
                  <a:cubicBezTo>
                    <a:pt x="465667" y="342050"/>
                    <a:pt x="487680" y="441957"/>
                    <a:pt x="518160" y="565570"/>
                  </a:cubicBezTo>
                  <a:cubicBezTo>
                    <a:pt x="548640" y="689183"/>
                    <a:pt x="553720" y="900850"/>
                    <a:pt x="599440" y="992290"/>
                  </a:cubicBezTo>
                  <a:cubicBezTo>
                    <a:pt x="645160" y="1083730"/>
                    <a:pt x="743373" y="1153157"/>
                    <a:pt x="792480" y="1114210"/>
                  </a:cubicBezTo>
                  <a:cubicBezTo>
                    <a:pt x="841587" y="1075263"/>
                    <a:pt x="856827" y="885610"/>
                    <a:pt x="894080" y="758610"/>
                  </a:cubicBezTo>
                  <a:cubicBezTo>
                    <a:pt x="931333" y="631610"/>
                    <a:pt x="960120" y="408090"/>
                    <a:pt x="1016000" y="352210"/>
                  </a:cubicBezTo>
                  <a:cubicBezTo>
                    <a:pt x="1071880" y="296330"/>
                    <a:pt x="1176867" y="377610"/>
                    <a:pt x="1229360" y="423330"/>
                  </a:cubicBezTo>
                  <a:cubicBezTo>
                    <a:pt x="1281853" y="469050"/>
                    <a:pt x="1310640" y="584197"/>
                    <a:pt x="1330960" y="626530"/>
                  </a:cubicBezTo>
                  <a:cubicBezTo>
                    <a:pt x="1351280" y="668863"/>
                    <a:pt x="1315720" y="658703"/>
                    <a:pt x="1351280" y="677330"/>
                  </a:cubicBezTo>
                  <a:cubicBezTo>
                    <a:pt x="1386840" y="695957"/>
                    <a:pt x="1493520" y="728130"/>
                    <a:pt x="1544320" y="738290"/>
                  </a:cubicBezTo>
                  <a:cubicBezTo>
                    <a:pt x="1595120" y="748450"/>
                    <a:pt x="1625600" y="743370"/>
                    <a:pt x="1656080" y="7382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589838" y="3536950"/>
              <a:ext cx="366712" cy="992188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950075" y="1319213"/>
              <a:ext cx="1868488" cy="1079500"/>
            </a:xfrm>
            <a:custGeom>
              <a:avLst/>
              <a:gdLst>
                <a:gd name="connsiteX0" fmla="*/ 0 w 1869440"/>
                <a:gd name="connsiteY0" fmla="*/ 1048040 h 1079024"/>
                <a:gd name="connsiteX1" fmla="*/ 203200 w 1869440"/>
                <a:gd name="connsiteY1" fmla="*/ 1037880 h 1079024"/>
                <a:gd name="connsiteX2" fmla="*/ 284480 w 1869440"/>
                <a:gd name="connsiteY2" fmla="*/ 651800 h 1079024"/>
                <a:gd name="connsiteX3" fmla="*/ 436880 w 1869440"/>
                <a:gd name="connsiteY3" fmla="*/ 153960 h 1079024"/>
                <a:gd name="connsiteX4" fmla="*/ 680720 w 1869440"/>
                <a:gd name="connsiteY4" fmla="*/ 21880 h 1079024"/>
                <a:gd name="connsiteX5" fmla="*/ 1188720 w 1869440"/>
                <a:gd name="connsiteY5" fmla="*/ 21880 h 1079024"/>
                <a:gd name="connsiteX6" fmla="*/ 1290320 w 1869440"/>
                <a:gd name="connsiteY6" fmla="*/ 235240 h 1079024"/>
                <a:gd name="connsiteX7" fmla="*/ 1361440 w 1869440"/>
                <a:gd name="connsiteY7" fmla="*/ 631480 h 1079024"/>
                <a:gd name="connsiteX8" fmla="*/ 1544320 w 1869440"/>
                <a:gd name="connsiteY8" fmla="*/ 1007400 h 1079024"/>
                <a:gd name="connsiteX9" fmla="*/ 1869440 w 1869440"/>
                <a:gd name="connsiteY9" fmla="*/ 1078520 h 107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440" h="1079024">
                  <a:moveTo>
                    <a:pt x="0" y="1048040"/>
                  </a:moveTo>
                  <a:cubicBezTo>
                    <a:pt x="77893" y="1075980"/>
                    <a:pt x="155787" y="1103920"/>
                    <a:pt x="203200" y="1037880"/>
                  </a:cubicBezTo>
                  <a:cubicBezTo>
                    <a:pt x="250613" y="971840"/>
                    <a:pt x="245533" y="799120"/>
                    <a:pt x="284480" y="651800"/>
                  </a:cubicBezTo>
                  <a:cubicBezTo>
                    <a:pt x="323427" y="504480"/>
                    <a:pt x="370840" y="258947"/>
                    <a:pt x="436880" y="153960"/>
                  </a:cubicBezTo>
                  <a:cubicBezTo>
                    <a:pt x="502920" y="48973"/>
                    <a:pt x="555413" y="43893"/>
                    <a:pt x="680720" y="21880"/>
                  </a:cubicBezTo>
                  <a:cubicBezTo>
                    <a:pt x="806027" y="-133"/>
                    <a:pt x="1087120" y="-13680"/>
                    <a:pt x="1188720" y="21880"/>
                  </a:cubicBezTo>
                  <a:cubicBezTo>
                    <a:pt x="1290320" y="57440"/>
                    <a:pt x="1261533" y="133640"/>
                    <a:pt x="1290320" y="235240"/>
                  </a:cubicBezTo>
                  <a:cubicBezTo>
                    <a:pt x="1319107" y="336840"/>
                    <a:pt x="1319107" y="502787"/>
                    <a:pt x="1361440" y="631480"/>
                  </a:cubicBezTo>
                  <a:cubicBezTo>
                    <a:pt x="1403773" y="760173"/>
                    <a:pt x="1459653" y="932893"/>
                    <a:pt x="1544320" y="1007400"/>
                  </a:cubicBezTo>
                  <a:cubicBezTo>
                    <a:pt x="1628987" y="1081907"/>
                    <a:pt x="1749213" y="1080213"/>
                    <a:pt x="1869440" y="10785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281488" y="3302000"/>
              <a:ext cx="438150" cy="552450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500826" y="1142984"/>
            <a:ext cx="2500298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  <a:latin typeface="Arial" pitchFamily="34" charset="0"/>
              </a:rPr>
              <a:t>Ionization current</a:t>
            </a:r>
            <a:endParaRPr lang="ru-RU" sz="22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60" y="4857760"/>
            <a:ext cx="135732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  <a:latin typeface="Arial" pitchFamily="34" charset="0"/>
              </a:rPr>
              <a:t>Noises</a:t>
            </a:r>
            <a:endParaRPr lang="ru-RU" sz="22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/>
        </p:nvSpPr>
        <p:spPr>
          <a:xfrm>
            <a:off x="142860" y="142852"/>
            <a:ext cx="8686800" cy="101679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Dual-rail coding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214414" y="1071546"/>
            <a:ext cx="6858048" cy="7143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1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Two work states and one spacer</a:t>
            </a:r>
            <a:endParaRPr lang="ru-RU" sz="1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571472" y="5072074"/>
            <a:ext cx="7929618" cy="8572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Anti-spacer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is a state</a:t>
            </a:r>
            <a:r>
              <a:rPr lang="ru-RU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inverse to spacer. It is usually prohibited </a:t>
            </a:r>
            <a:endParaRPr lang="ru-RU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14348" y="1857364"/>
          <a:ext cx="77153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476253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Dual-rail value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Spacer type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625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Null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Work state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Work state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Work state</a:t>
                      </a:r>
                      <a:endParaRPr lang="ru-RU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Work state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Spacer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Anti-spacer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Anti-spacer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Spacer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7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Indication </a:t>
            </a: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Subcircuit BASIS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8001000" cy="1071563"/>
          </a:xfrm>
          <a:solidFill>
            <a:srgbClr val="33CC33">
              <a:alpha val="75000"/>
            </a:srgbClr>
          </a:solidFill>
          <a:ln w="31750">
            <a:solidFill>
              <a:srgbClr val="008000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Solution: </a:t>
            </a:r>
            <a: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Let’s </a:t>
            </a:r>
            <a: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indicate </a:t>
            </a:r>
            <a: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anti-spacer </a:t>
            </a:r>
            <a: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as the</a:t>
            </a:r>
            <a:b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second spacer by XOR / XNOR cell</a:t>
            </a:r>
            <a:r>
              <a:rPr lang="en-US" sz="3100" b="1" dirty="0" smtClean="0">
                <a:solidFill>
                  <a:srgbClr val="0033CC"/>
                </a:solidFill>
                <a:latin typeface="+mj-lt"/>
              </a:rPr>
              <a:t/>
            </a:r>
            <a:br>
              <a:rPr lang="en-US" sz="3100" b="1" dirty="0" smtClean="0">
                <a:solidFill>
                  <a:srgbClr val="0033CC"/>
                </a:solidFill>
                <a:latin typeface="+mj-lt"/>
              </a:rPr>
            </a:br>
            <a:endParaRPr lang="en-US" sz="3100" b="1" dirty="0" smtClean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0" name="Рисунок 9" descr="Fig1a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928662" y="3286124"/>
            <a:ext cx="3738170" cy="206921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00232" y="2571744"/>
            <a:ext cx="4214842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XOR circuitry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14348" y="5498216"/>
            <a:ext cx="3786214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Standard cell basis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6" name="Рисунок 15" descr="XOR_PassT_v1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12" y="2786058"/>
            <a:ext cx="1785950" cy="2714644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714876" y="5498216"/>
            <a:ext cx="4143404" cy="71438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</a:rPr>
              <a:t>CMOS transistors basis</a:t>
            </a:r>
            <a:endParaRPr lang="ru-RU" sz="28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643438" y="4000504"/>
            <a:ext cx="7143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Y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57158" y="3214686"/>
            <a:ext cx="714380" cy="192882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B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643570" y="3786190"/>
            <a:ext cx="714380" cy="135732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A</a:t>
            </a:r>
            <a:endParaRPr lang="en-US" sz="3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B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8001024" y="3214686"/>
            <a:ext cx="7143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Y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8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Indication </a:t>
            </a:r>
            <a:r>
              <a:rPr lang="en-US" sz="4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circuitRY</a:t>
            </a:r>
            <a:endParaRPr lang="ru-RU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214414" y="1214422"/>
            <a:ext cx="6929486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sz="3200" b="1" baseline="30000" dirty="0" smtClean="0">
                <a:solidFill>
                  <a:srgbClr val="000099"/>
                </a:solidFill>
                <a:latin typeface="Arial" pitchFamily="34" charset="0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=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…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O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(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 +…+ </a:t>
            </a:r>
            <a:r>
              <a:rPr lang="en-US" sz="3200" b="1" i="1" dirty="0" smtClean="0">
                <a:solidFill>
                  <a:srgbClr val="000099"/>
                </a:solidFill>
                <a:latin typeface="Arial" pitchFamily="34" charset="0"/>
              </a:rPr>
              <a:t>I</a:t>
            </a:r>
            <a:r>
              <a:rPr lang="en-US" sz="3200" b="1" baseline="-25000" dirty="0" smtClean="0">
                <a:solidFill>
                  <a:srgbClr val="000099"/>
                </a:solidFill>
                <a:latin typeface="Arial" pitchFamily="34" charset="0"/>
              </a:rPr>
              <a:t>N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)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28596" y="2143116"/>
            <a:ext cx="4071966" cy="12144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Semi-static Muller’s </a:t>
            </a:r>
            <a:b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</a:rPr>
              <a:t>C-element: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FRC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CSC RAS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      	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EWDTS-2020</a:t>
            </a:r>
            <a:r>
              <a:rPr lang="ru-RU" sz="2000" dirty="0">
                <a:solidFill>
                  <a:srgbClr val="0033CC"/>
                </a:solidFill>
                <a:latin typeface="Arial" pitchFamily="34" charset="0"/>
              </a:rPr>
              <a:t>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9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22</a:t>
            </a:r>
            <a:endParaRPr lang="ru-RU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57158" y="3643314"/>
            <a:ext cx="4143404" cy="100013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</a:rPr>
              <a:t>Short-circuit current</a:t>
            </a:r>
            <a:br>
              <a:rPr lang="en-US" sz="35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</a:rPr>
              <a:t>    when switching </a:t>
            </a:r>
            <a:endParaRPr lang="ru-RU" sz="35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28596" y="4643446"/>
            <a:ext cx="4071966" cy="71438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 dirty="0" smtClean="0">
                <a:solidFill>
                  <a:srgbClr val="008000"/>
                </a:solidFill>
                <a:latin typeface="Arial" pitchFamily="34" charset="0"/>
                <a:sym typeface="Symbol"/>
              </a:rPr>
              <a:t>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</a:rPr>
              <a:t>Minimal complexity</a:t>
            </a:r>
            <a:endParaRPr lang="ru-RU" sz="3200" b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926667" y="2499360"/>
            <a:ext cx="457200" cy="2946400"/>
          </a:xfrm>
          <a:custGeom>
            <a:avLst/>
            <a:gdLst>
              <a:gd name="connsiteX0" fmla="*/ 37253 w 457200"/>
              <a:gd name="connsiteY0" fmla="*/ 0 h 2946400"/>
              <a:gd name="connsiteX1" fmla="*/ 47413 w 457200"/>
              <a:gd name="connsiteY1" fmla="*/ 1290320 h 2946400"/>
              <a:gd name="connsiteX2" fmla="*/ 321733 w 457200"/>
              <a:gd name="connsiteY2" fmla="*/ 1524000 h 2946400"/>
              <a:gd name="connsiteX3" fmla="*/ 433493 w 457200"/>
              <a:gd name="connsiteY3" fmla="*/ 1605280 h 2946400"/>
              <a:gd name="connsiteX4" fmla="*/ 453813 w 457200"/>
              <a:gd name="connsiteY4" fmla="*/ 1808480 h 2946400"/>
              <a:gd name="connsiteX5" fmla="*/ 453813 w 457200"/>
              <a:gd name="connsiteY5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46400">
                <a:moveTo>
                  <a:pt x="37253" y="0"/>
                </a:moveTo>
                <a:cubicBezTo>
                  <a:pt x="18626" y="518160"/>
                  <a:pt x="0" y="1036320"/>
                  <a:pt x="47413" y="1290320"/>
                </a:cubicBezTo>
                <a:cubicBezTo>
                  <a:pt x="94826" y="1544320"/>
                  <a:pt x="257386" y="1471507"/>
                  <a:pt x="321733" y="1524000"/>
                </a:cubicBezTo>
                <a:cubicBezTo>
                  <a:pt x="386080" y="1576493"/>
                  <a:pt x="411480" y="1557867"/>
                  <a:pt x="433493" y="1605280"/>
                </a:cubicBezTo>
                <a:cubicBezTo>
                  <a:pt x="455506" y="1652693"/>
                  <a:pt x="450426" y="1584960"/>
                  <a:pt x="453813" y="1808480"/>
                </a:cubicBezTo>
                <a:cubicBezTo>
                  <a:pt x="457200" y="2032000"/>
                  <a:pt x="455506" y="2489200"/>
                  <a:pt x="453813" y="2946400"/>
                </a:cubicBezTo>
              </a:path>
            </a:pathLst>
          </a:cu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5929322" y="2357430"/>
            <a:ext cx="457200" cy="2946400"/>
          </a:xfrm>
          <a:custGeom>
            <a:avLst/>
            <a:gdLst>
              <a:gd name="connsiteX0" fmla="*/ 37253 w 457200"/>
              <a:gd name="connsiteY0" fmla="*/ 0 h 2946400"/>
              <a:gd name="connsiteX1" fmla="*/ 47413 w 457200"/>
              <a:gd name="connsiteY1" fmla="*/ 1290320 h 2946400"/>
              <a:gd name="connsiteX2" fmla="*/ 321733 w 457200"/>
              <a:gd name="connsiteY2" fmla="*/ 1524000 h 2946400"/>
              <a:gd name="connsiteX3" fmla="*/ 433493 w 457200"/>
              <a:gd name="connsiteY3" fmla="*/ 1605280 h 2946400"/>
              <a:gd name="connsiteX4" fmla="*/ 453813 w 457200"/>
              <a:gd name="connsiteY4" fmla="*/ 1808480 h 2946400"/>
              <a:gd name="connsiteX5" fmla="*/ 453813 w 457200"/>
              <a:gd name="connsiteY5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46400">
                <a:moveTo>
                  <a:pt x="37253" y="0"/>
                </a:moveTo>
                <a:cubicBezTo>
                  <a:pt x="18626" y="518160"/>
                  <a:pt x="0" y="1036320"/>
                  <a:pt x="47413" y="1290320"/>
                </a:cubicBezTo>
                <a:cubicBezTo>
                  <a:pt x="94826" y="1544320"/>
                  <a:pt x="257386" y="1471507"/>
                  <a:pt x="321733" y="1524000"/>
                </a:cubicBezTo>
                <a:cubicBezTo>
                  <a:pt x="386080" y="1576493"/>
                  <a:pt x="411480" y="1557867"/>
                  <a:pt x="433493" y="1605280"/>
                </a:cubicBezTo>
                <a:cubicBezTo>
                  <a:pt x="455506" y="1652693"/>
                  <a:pt x="450426" y="1584960"/>
                  <a:pt x="453813" y="1808480"/>
                </a:cubicBezTo>
                <a:cubicBezTo>
                  <a:pt x="457200" y="2032000"/>
                  <a:pt x="455506" y="2489200"/>
                  <a:pt x="453813" y="2946400"/>
                </a:cubicBezTo>
              </a:path>
            </a:pathLst>
          </a:custGeom>
          <a:ln w="28575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6" idx="3"/>
          </p:cNvCxnSpPr>
          <p:nvPr/>
        </p:nvCxnSpPr>
        <p:spPr>
          <a:xfrm flipV="1">
            <a:off x="4500562" y="3357562"/>
            <a:ext cx="1428760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6" idx="3"/>
          </p:cNvCxnSpPr>
          <p:nvPr/>
        </p:nvCxnSpPr>
        <p:spPr>
          <a:xfrm>
            <a:off x="4500562" y="4143380"/>
            <a:ext cx="142876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18074</TotalTime>
  <Words>691</Words>
  <Application>Microsoft Office PowerPoint</Application>
  <PresentationFormat>Экран (4:3)</PresentationFormat>
  <Paragraphs>204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Increasing Self-Timed Circuit Soft Error Tolerance</vt:lpstr>
      <vt:lpstr>Outline</vt:lpstr>
      <vt:lpstr>Circuits classification</vt:lpstr>
      <vt:lpstr>Self-timed principles</vt:lpstr>
      <vt:lpstr>ST circuit’s Features</vt:lpstr>
      <vt:lpstr>Слайд 6</vt:lpstr>
      <vt:lpstr>Слайд 7</vt:lpstr>
      <vt:lpstr>Indication Subcircuit BASIS</vt:lpstr>
      <vt:lpstr>Indication circuitRY</vt:lpstr>
      <vt:lpstr>Indication circuitRY</vt:lpstr>
      <vt:lpstr>DICE-like semi-static C-element</vt:lpstr>
      <vt:lpstr>DICE-like static C-element</vt:lpstr>
      <vt:lpstr>DICE-like semi-static C-element</vt:lpstr>
      <vt:lpstr>DICE-like static C-element</vt:lpstr>
      <vt:lpstr>Слайд 15</vt:lpstr>
      <vt:lpstr>Слайд 16</vt:lpstr>
      <vt:lpstr>Слайд 17</vt:lpstr>
      <vt:lpstr>Слайд 18</vt:lpstr>
      <vt:lpstr>Слайд 19</vt:lpstr>
      <vt:lpstr>Summary</vt:lpstr>
      <vt:lpstr>Слайд 21</vt:lpstr>
      <vt:lpstr>Contacts</vt:lpstr>
    </vt:vector>
  </TitlesOfParts>
  <Company>IPPM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Дьяченко</cp:lastModifiedBy>
  <cp:revision>491</cp:revision>
  <dcterms:created xsi:type="dcterms:W3CDTF">2000-11-06T16:35:25Z</dcterms:created>
  <dcterms:modified xsi:type="dcterms:W3CDTF">2020-06-05T17:14:27Z</dcterms:modified>
</cp:coreProperties>
</file>