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67" r:id="rId5"/>
    <p:sldId id="276" r:id="rId6"/>
    <p:sldId id="274" r:id="rId7"/>
    <p:sldId id="259" r:id="rId8"/>
    <p:sldId id="258" r:id="rId9"/>
    <p:sldId id="275" r:id="rId10"/>
    <p:sldId id="260" r:id="rId11"/>
    <p:sldId id="268" r:id="rId12"/>
    <p:sldId id="269" r:id="rId13"/>
    <p:sldId id="270" r:id="rId14"/>
    <p:sldId id="277" r:id="rId15"/>
    <p:sldId id="271" r:id="rId16"/>
    <p:sldId id="278" r:id="rId17"/>
    <p:sldId id="279" r:id="rId18"/>
    <p:sldId id="280" r:id="rId19"/>
    <p:sldId id="265" r:id="rId20"/>
    <p:sldId id="262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52" autoAdjust="0"/>
  </p:normalViewPr>
  <p:slideViewPr>
    <p:cSldViewPr>
      <p:cViewPr>
        <p:scale>
          <a:sx n="70" d="100"/>
          <a:sy n="70" d="100"/>
        </p:scale>
        <p:origin x="-69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2D41-7604-4007-B405-709336D0FD0C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1924-1ABB-4729-BFDD-8E67B7FB72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2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1924-1ABB-4729-BFDD-8E67B7FB72C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69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010" y="620688"/>
            <a:ext cx="8299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Energy Efficient Speed-Independent 64-bit Fused Multiply-Add Unit</a:t>
            </a:r>
            <a:endParaRPr lang="ru-RU" sz="4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11188" y="5013325"/>
            <a:ext cx="1223962" cy="1296988"/>
            <a:chOff x="12" y="12"/>
            <a:chExt cx="331" cy="330"/>
          </a:xfrm>
        </p:grpSpPr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4 w 475"/>
                <a:gd name="T1" fmla="*/ 15 h 313"/>
                <a:gd name="T2" fmla="*/ 14 w 475"/>
                <a:gd name="T3" fmla="*/ 17 h 313"/>
                <a:gd name="T4" fmla="*/ 39 w 475"/>
                <a:gd name="T5" fmla="*/ 17 h 313"/>
                <a:gd name="T6" fmla="*/ 55 w 475"/>
                <a:gd name="T7" fmla="*/ 0 h 313"/>
                <a:gd name="T8" fmla="*/ 71 w 475"/>
                <a:gd name="T9" fmla="*/ 0 h 313"/>
                <a:gd name="T10" fmla="*/ 77 w 475"/>
                <a:gd name="T11" fmla="*/ 0 h 313"/>
                <a:gd name="T12" fmla="*/ 77 w 475"/>
                <a:gd name="T13" fmla="*/ 15 h 313"/>
                <a:gd name="T14" fmla="*/ 55 w 475"/>
                <a:gd name="T15" fmla="*/ 15 h 313"/>
                <a:gd name="T16" fmla="*/ 39 w 475"/>
                <a:gd name="T17" fmla="*/ 31 h 313"/>
                <a:gd name="T18" fmla="*/ 14 w 475"/>
                <a:gd name="T19" fmla="*/ 31 h 313"/>
                <a:gd name="T20" fmla="*/ 14 w 475"/>
                <a:gd name="T21" fmla="*/ 32 h 313"/>
                <a:gd name="T22" fmla="*/ 0 w 475"/>
                <a:gd name="T23" fmla="*/ 24 h 313"/>
                <a:gd name="T24" fmla="*/ 14 w 475"/>
                <a:gd name="T25" fmla="*/ 15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dirty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ru-RU" dirty="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4 h 297"/>
                <a:gd name="T2" fmla="*/ 4 w 374"/>
                <a:gd name="T3" fmla="*/ 14 h 297"/>
                <a:gd name="T4" fmla="*/ 27 w 374"/>
                <a:gd name="T5" fmla="*/ 14 h 297"/>
                <a:gd name="T6" fmla="*/ 46 w 374"/>
                <a:gd name="T7" fmla="*/ 1 h 297"/>
                <a:gd name="T8" fmla="*/ 64 w 374"/>
                <a:gd name="T9" fmla="*/ 1 h 297"/>
                <a:gd name="T10" fmla="*/ 70 w 374"/>
                <a:gd name="T11" fmla="*/ 0 h 297"/>
                <a:gd name="T12" fmla="*/ 70 w 374"/>
                <a:gd name="T13" fmla="*/ 12 h 297"/>
                <a:gd name="T14" fmla="*/ 47 w 374"/>
                <a:gd name="T15" fmla="*/ 12 h 297"/>
                <a:gd name="T16" fmla="*/ 27 w 374"/>
                <a:gd name="T17" fmla="*/ 27 h 297"/>
                <a:gd name="T18" fmla="*/ 4 w 374"/>
                <a:gd name="T19" fmla="*/ 27 h 297"/>
                <a:gd name="T20" fmla="*/ 0 w 374"/>
                <a:gd name="T21" fmla="*/ 27 h 297"/>
                <a:gd name="T22" fmla="*/ 0 w 374"/>
                <a:gd name="T23" fmla="*/ 21 h 297"/>
                <a:gd name="T24" fmla="*/ 0 w 374"/>
                <a:gd name="T25" fmla="*/ 14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ru-RU" dirty="0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785918" y="5000636"/>
            <a:ext cx="6643688" cy="15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algn="ctr"/>
            <a:r>
              <a:rPr lang="en-US" sz="2400" b="1" dirty="0" smtClean="0">
                <a:solidFill>
                  <a:srgbClr val="5C5C5C"/>
                </a:solidFill>
              </a:rPr>
              <a:t>Institute of Informatics Problems,</a:t>
            </a:r>
            <a:br>
              <a:rPr lang="en-US" sz="2400" b="1" dirty="0" smtClean="0">
                <a:solidFill>
                  <a:srgbClr val="5C5C5C"/>
                </a:solidFill>
              </a:rPr>
            </a:br>
            <a:r>
              <a:rPr lang="en-US" sz="2400" b="1" dirty="0" smtClean="0">
                <a:solidFill>
                  <a:srgbClr val="5C5C5C"/>
                </a:solidFill>
              </a:rPr>
              <a:t>Federal </a:t>
            </a:r>
            <a:r>
              <a:rPr lang="en-US" sz="2400" b="1" dirty="0">
                <a:solidFill>
                  <a:srgbClr val="5C5C5C"/>
                </a:solidFill>
              </a:rPr>
              <a:t>Research Center </a:t>
            </a:r>
            <a:endParaRPr lang="en-US" sz="2400" b="1" dirty="0" smtClean="0">
              <a:solidFill>
                <a:srgbClr val="5C5C5C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5C5C5C"/>
                </a:solidFill>
              </a:rPr>
              <a:t>"</a:t>
            </a:r>
            <a:r>
              <a:rPr lang="en-US" sz="2400" b="1" dirty="0">
                <a:solidFill>
                  <a:srgbClr val="5C5C5C"/>
                </a:solidFill>
              </a:rPr>
              <a:t>Computer Science and Control" of </a:t>
            </a:r>
            <a:r>
              <a:rPr lang="en-US" sz="2400" b="1" dirty="0" smtClean="0">
                <a:solidFill>
                  <a:srgbClr val="5C5C5C"/>
                </a:solidFill>
              </a:rPr>
              <a:t>Russian </a:t>
            </a:r>
            <a:r>
              <a:rPr lang="en-US" sz="2400" b="1" dirty="0">
                <a:solidFill>
                  <a:srgbClr val="5C5C5C"/>
                </a:solidFill>
              </a:rPr>
              <a:t>Academy of </a:t>
            </a:r>
            <a:r>
              <a:rPr lang="en-US" sz="2400" b="1" dirty="0" smtClean="0">
                <a:solidFill>
                  <a:srgbClr val="5C5C5C"/>
                </a:solidFill>
              </a:rPr>
              <a:t>Sciences</a:t>
            </a:r>
            <a:endParaRPr lang="en-GB" sz="2400" b="1" kern="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3071810"/>
            <a:ext cx="6000792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Y</a:t>
            </a:r>
            <a:r>
              <a:rPr lang="ru-RU" sz="2400" b="1" u="sng" dirty="0" smtClean="0">
                <a:solidFill>
                  <a:schemeClr val="tx1"/>
                </a:solidFill>
              </a:rPr>
              <a:t>. </a:t>
            </a:r>
            <a:r>
              <a:rPr lang="en-US" sz="2400" b="1" u="sng" dirty="0" smtClean="0">
                <a:solidFill>
                  <a:schemeClr val="tx1"/>
                </a:solidFill>
              </a:rPr>
              <a:t>Shikunov</a:t>
            </a:r>
            <a:r>
              <a:rPr lang="ru-RU" sz="2400" b="1" u="sng" dirty="0" smtClean="0">
                <a:solidFill>
                  <a:schemeClr val="tx1"/>
                </a:solidFill>
              </a:rPr>
              <a:t>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Y. Stepchenkov, Y. Rogdestvenski, Y. Diachenko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D. Stepchenkov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3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1015" y="188640"/>
            <a:ext cx="8229600" cy="143985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Dual-rail SI implementation of the Wallace tree: 7 Stages</a:t>
            </a:r>
            <a:endParaRPr lang="en-US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TX360\Desktop\IPIRAN\Конференция\document-page-01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7931" y="-207089"/>
            <a:ext cx="4223020" cy="80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62150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10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80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85068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Quaternary </a:t>
            </a:r>
            <a:r>
              <a:rPr lang="ru-RU" sz="49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49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49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9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implementation</a:t>
            </a:r>
            <a:r>
              <a:rPr lang="ru-RU" sz="49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9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the Wallace tree: 4 Stages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GTX360\Desktop\IPIRAN\Конференция\document-page-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928802"/>
            <a:ext cx="7333380" cy="35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11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Acceleration techniques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1428736"/>
            <a:ext cx="80724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Forced </a:t>
            </a:r>
            <a:r>
              <a:rPr lang="en-US" sz="3200" b="1" dirty="0" smtClean="0"/>
              <a:t>transition of the Wallace tree adders into spacer phase.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Providing </a:t>
            </a:r>
            <a:r>
              <a:rPr lang="en-US" sz="3200" b="1" dirty="0" smtClean="0"/>
              <a:t>simultaneous switching Booth encoder together with some part of the Wallace tree layers into spacer phase and executing complete work cycle by remaining Wallace tree layers.</a:t>
            </a:r>
            <a:endParaRPr lang="ru-RU" sz="32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1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5400000">
            <a:off x="4712617" y="-2743187"/>
            <a:ext cx="861774" cy="671517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Forced transition to spacer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71546"/>
            <a:ext cx="3429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28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5400000">
            <a:off x="4498303" y="-2957501"/>
            <a:ext cx="861774" cy="714380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Variants of SIFMA multiplier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08" y="1397001"/>
          <a:ext cx="800106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5"/>
                <a:gridCol w="2000265"/>
                <a:gridCol w="2000265"/>
                <a:gridCol w="2000265"/>
              </a:tblGrid>
              <a:tr h="6064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Variant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Pipeline stages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Latency, ns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Complexity, CMOS transistors</a:t>
                      </a:r>
                      <a:endParaRPr lang="ru-RU" sz="2400" dirty="0"/>
                    </a:p>
                  </a:txBody>
                  <a:tcPr/>
                </a:tc>
              </a:tr>
              <a:tr h="606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Maximum performance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410 000</a:t>
                      </a:r>
                      <a:endParaRPr lang="ru-RU" sz="2400" dirty="0"/>
                    </a:p>
                  </a:txBody>
                  <a:tcPr/>
                </a:tc>
              </a:tr>
              <a:tr h="606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Minimum complexity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190 000</a:t>
                      </a:r>
                      <a:endParaRPr lang="ru-RU" sz="2400" dirty="0"/>
                    </a:p>
                  </a:txBody>
                  <a:tcPr/>
                </a:tc>
              </a:tr>
              <a:tr h="606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Combined features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320 000</a:t>
                      </a:r>
                      <a:endParaRPr lang="ru-RU" sz="2400" dirty="0"/>
                    </a:p>
                  </a:txBody>
                  <a:tcPr/>
                </a:tc>
              </a:tr>
              <a:tr h="6064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Synchronous base unit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125 300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8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4282" y="62150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605460" y="-2564592"/>
            <a:ext cx="861774" cy="664373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 FIFO: Semi-Dense Unit</a:t>
            </a:r>
            <a:endParaRPr lang="ru-RU" sz="4400" dirty="0"/>
          </a:p>
        </p:txBody>
      </p:sp>
      <p:pic>
        <p:nvPicPr>
          <p:cNvPr id="7170" name="Picture 2" descr="Fig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33730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52" y="3929066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Features per one </a:t>
            </a:r>
            <a:r>
              <a:rPr lang="en-US" sz="3200" b="1" dirty="0" smtClean="0"/>
              <a:t>bit for 4 words capacity :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 88 Interconnections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 258 CMOS transistors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328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4282" y="62150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534022" y="-2993221"/>
            <a:ext cx="861774" cy="750099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Semi-Dense SI FIFO: Schematic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14298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Input Head	   Internal Cell	Output Head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72" y="1785926"/>
            <a:ext cx="34585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00240"/>
            <a:ext cx="2286016" cy="366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2643206" cy="39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28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4282" y="62150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784055" y="-2171679"/>
            <a:ext cx="861774" cy="585791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 FIFO: Dense Unit</a:t>
            </a:r>
            <a:endParaRPr lang="ru-RU" sz="4400" dirty="0"/>
          </a:p>
        </p:txBody>
      </p:sp>
      <p:pic>
        <p:nvPicPr>
          <p:cNvPr id="7171" name="Picture 3" descr="Fig_5_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715040" cy="21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8662" y="3929066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Features per one </a:t>
            </a:r>
            <a:r>
              <a:rPr lang="en-US" sz="3200" b="1" dirty="0" smtClean="0"/>
              <a:t>bit for 4 words capacity: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 38 Interconnections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 140 CMOS transistors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328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4282" y="62150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605459" y="-2707467"/>
            <a:ext cx="861774" cy="692948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Dense SI FIFO: Schematic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Input Head		   Other Cells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00" y="2285992"/>
            <a:ext cx="44383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92"/>
            <a:ext cx="38840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28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Dense FIFO: Control Unit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62150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19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72" y="1643050"/>
            <a:ext cx="8303540" cy="28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67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418625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Features of the Speed-Independent circuits</a:t>
            </a:r>
          </a:p>
          <a:p>
            <a:r>
              <a:rPr lang="en-US" sz="3600" b="1" dirty="0" smtClean="0"/>
              <a:t>Flowchart of the Speed-Independent FMA</a:t>
            </a:r>
          </a:p>
          <a:p>
            <a:r>
              <a:rPr lang="en-US" sz="3600" b="1" dirty="0" smtClean="0"/>
              <a:t>Ways for increasing FMA performance</a:t>
            </a:r>
          </a:p>
          <a:p>
            <a:r>
              <a:rPr lang="en-US" sz="3600" b="1" dirty="0" smtClean="0"/>
              <a:t>Pipelining multiplier</a:t>
            </a:r>
          </a:p>
          <a:p>
            <a:r>
              <a:rPr lang="en-US" sz="3600" b="1" dirty="0" smtClean="0"/>
              <a:t>Input and output FIFO implementation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5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054617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Development of the SI circuits is always a compromise between their performance and complexity. The necessity of an indication of all cells in the designed SI circuit significantly affects this compromise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Three-stage pipeline implementation of SI multiplier provides 3 Gflops performance of the SI FMA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Single-stage multiplier release provides the best "performance/complexity" ratio and the highest energy-efficiency</a:t>
            </a:r>
            <a:endParaRPr lang="ru-RU" sz="2800" b="1" dirty="0" smtClean="0"/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Proposed few-stage SI FIFO on basis of SI </a:t>
            </a:r>
            <a:r>
              <a:rPr lang="en-US" sz="2800" b="1" dirty="0" smtClean="0"/>
              <a:t>dense shift </a:t>
            </a:r>
            <a:r>
              <a:rPr lang="en-US" sz="2800" b="1" dirty="0" smtClean="0"/>
              <a:t>register provides the best characteristics and higher energy-efficiency </a:t>
            </a:r>
            <a:endParaRPr lang="ru-RU" sz="28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21508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20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7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Contacts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457200" lvl="1" indent="-457200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3900" b="1" dirty="0" smtClean="0">
                <a:latin typeface="Arial" pitchFamily="34" charset="0"/>
                <a:cs typeface="Arial" pitchFamily="34" charset="0"/>
              </a:rPr>
              <a:t>Director: </a:t>
            </a:r>
            <a:r>
              <a:rPr lang="en-US" sz="3900" dirty="0"/>
              <a:t>Academician </a:t>
            </a:r>
            <a:r>
              <a:rPr lang="en-US" sz="3900" i="1" dirty="0"/>
              <a:t>Igor </a:t>
            </a:r>
            <a:r>
              <a:rPr lang="en-US" sz="3900" i="1" dirty="0" smtClean="0"/>
              <a:t>Sokolov</a:t>
            </a:r>
          </a:p>
          <a:p>
            <a:pPr marL="457200" lvl="1" indent="-457200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3900" b="1" dirty="0" smtClean="0">
                <a:latin typeface="Arial" pitchFamily="34" charset="0"/>
                <a:cs typeface="Arial" pitchFamily="34" charset="0"/>
              </a:rPr>
              <a:t>Address: </a:t>
            </a:r>
            <a:r>
              <a:rPr lang="en-US" sz="3900" dirty="0" smtClean="0"/>
              <a:t>Institute </a:t>
            </a:r>
            <a:r>
              <a:rPr lang="en-US" sz="3900" dirty="0"/>
              <a:t>of Informatics </a:t>
            </a:r>
            <a:r>
              <a:rPr lang="en-US" sz="3900" dirty="0" smtClean="0"/>
              <a:t>Problems, Federal Research Center “Computer Science and Control" of </a:t>
            </a:r>
            <a:r>
              <a:rPr lang="en-US" sz="3900" dirty="0"/>
              <a:t>the Russian Academy of </a:t>
            </a:r>
            <a:r>
              <a:rPr lang="en-US" sz="3900" dirty="0" smtClean="0"/>
              <a:t>Sciences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chemeClr val="accent1"/>
              </a:buClr>
              <a:buNone/>
              <a:defRPr/>
            </a:pPr>
            <a:r>
              <a:rPr lang="en-US" sz="39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3900" i="1" dirty="0" smtClean="0">
                <a:latin typeface="Arial" pitchFamily="34" charset="0"/>
                <a:cs typeface="Arial" pitchFamily="34" charset="0"/>
              </a:rPr>
              <a:t>44</a:t>
            </a:r>
            <a:r>
              <a:rPr lang="en-US" sz="3900" i="1" dirty="0" smtClean="0">
                <a:latin typeface="Arial" pitchFamily="34" charset="0"/>
                <a:cs typeface="Arial" pitchFamily="34" charset="0"/>
              </a:rPr>
              <a:t> b.2</a:t>
            </a:r>
            <a:r>
              <a:rPr lang="ru-RU" sz="3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i="1" dirty="0" smtClean="0">
                <a:latin typeface="Arial" pitchFamily="34" charset="0"/>
                <a:cs typeface="Arial" pitchFamily="34" charset="0"/>
              </a:rPr>
              <a:t>Vavilova str.</a:t>
            </a:r>
            <a:r>
              <a:rPr lang="ru-RU" sz="39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900" i="1" dirty="0" smtClean="0">
                <a:latin typeface="Arial" pitchFamily="34" charset="0"/>
                <a:cs typeface="Arial" pitchFamily="34" charset="0"/>
              </a:rPr>
              <a:t>Moscow, </a:t>
            </a:r>
            <a:r>
              <a:rPr lang="ru-RU" sz="3900" i="1" dirty="0" smtClean="0">
                <a:latin typeface="Arial" pitchFamily="34" charset="0"/>
                <a:cs typeface="Arial" pitchFamily="34" charset="0"/>
              </a:rPr>
              <a:t>119333</a:t>
            </a:r>
            <a:endParaRPr lang="en-US" sz="3900" i="1" dirty="0">
              <a:latin typeface="Arial" pitchFamily="34" charset="0"/>
              <a:cs typeface="Arial" pitchFamily="34" charset="0"/>
            </a:endParaRP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3900" b="1" dirty="0" smtClean="0">
                <a:latin typeface="Arial" pitchFamily="34" charset="0"/>
                <a:cs typeface="Arial" pitchFamily="34" charset="0"/>
              </a:rPr>
              <a:t>Phone: +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(495) 137 34 94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3900" b="1" dirty="0">
                <a:latin typeface="Arial" pitchFamily="34" charset="0"/>
                <a:cs typeface="Arial" pitchFamily="34" charset="0"/>
              </a:rPr>
              <a:t>Fax: </a:t>
            </a:r>
            <a:r>
              <a:rPr lang="en-US" sz="39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(495) 930 45 05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3900" b="1" dirty="0">
                <a:latin typeface="Arial" pitchFamily="34" charset="0"/>
                <a:cs typeface="Arial" pitchFamily="34" charset="0"/>
              </a:rPr>
              <a:t>E-mail: 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okolov@ipiran.ru</a:t>
            </a:r>
            <a:endParaRPr lang="en-US" sz="3900" dirty="0">
              <a:latin typeface="Arial" pitchFamily="34" charset="0"/>
              <a:cs typeface="Arial" pitchFamily="34" charset="0"/>
            </a:endParaRP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Speaker</a:t>
            </a:r>
            <a:r>
              <a:rPr lang="en-US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:  Shikunov </a:t>
            </a:r>
            <a:r>
              <a:rPr lang="en-US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Yury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	   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rial" pitchFamily="34" charset="0"/>
              </a:rPr>
              <a:t>yishikunov@gmail.com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itchFamily="34" charset="-122"/>
              <a:ea typeface="Microsoft YaHei UI" pitchFamily="34" charset="-122"/>
              <a:cs typeface="Arial" pitchFamily="34" charset="0"/>
            </a:endParaRPr>
          </a:p>
          <a:p>
            <a:endParaRPr lang="ru-RU" dirty="0">
              <a:solidFill>
                <a:srgbClr val="0070C0"/>
              </a:solidFill>
              <a:latin typeface="Microsoft YaHei UI" pitchFamily="34" charset="-122"/>
              <a:ea typeface="Microsoft YaHei UI" pitchFamily="34" charset="-122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9622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7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Speed-independent</a:t>
            </a:r>
            <a:r>
              <a:rPr lang="ru-R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</a:t>
            </a:r>
            <a:r>
              <a:rPr lang="ru-R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circuits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en-US" b="1" dirty="0" smtClean="0"/>
              <a:t>Advantages</a:t>
            </a:r>
            <a:r>
              <a:rPr lang="en-US" sz="3200" b="1" dirty="0" smtClean="0"/>
              <a:t>:</a:t>
            </a:r>
            <a:r>
              <a:rPr lang="ru-RU" sz="3200" b="1" dirty="0" smtClean="0"/>
              <a:t> </a:t>
            </a:r>
            <a:endParaRPr lang="en-US" sz="3200" b="1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 lack</a:t>
            </a:r>
            <a:r>
              <a:rPr lang="en-US" dirty="0" smtClean="0"/>
              <a:t> of hazards</a:t>
            </a:r>
            <a:r>
              <a:rPr lang="ru-RU" dirty="0" smtClean="0"/>
              <a:t>,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self-testing</a:t>
            </a:r>
            <a:r>
              <a:rPr lang="ru-RU" dirty="0" smtClean="0"/>
              <a:t>,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real performance,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wide workability range</a:t>
            </a:r>
            <a:r>
              <a:rPr lang="ru-RU" dirty="0" smtClean="0"/>
              <a:t>.</a:t>
            </a:r>
          </a:p>
          <a:p>
            <a:r>
              <a:rPr lang="en-US" b="1" dirty="0" smtClean="0"/>
              <a:t>Disadvantages </a:t>
            </a:r>
            <a:r>
              <a:rPr lang="en-US" b="1" dirty="0"/>
              <a:t>:</a:t>
            </a:r>
            <a:r>
              <a:rPr lang="ru-RU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 design difficulty</a:t>
            </a:r>
            <a:r>
              <a:rPr lang="ru-RU" dirty="0" smtClean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higher </a:t>
            </a:r>
            <a:r>
              <a:rPr lang="en-US" dirty="0"/>
              <a:t>hardware </a:t>
            </a:r>
            <a:r>
              <a:rPr lang="en-US" dirty="0" smtClean="0"/>
              <a:t>costs,</a:t>
            </a:r>
          </a:p>
          <a:p>
            <a:pPr>
              <a:buNone/>
            </a:pPr>
            <a:r>
              <a:rPr lang="en-US" dirty="0" smtClean="0"/>
              <a:t>     increased number of signals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8652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Flow-chart of previous SI FMA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ig1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768856" cy="460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24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Flow-chart of new SI FMA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ig2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65400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24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Quaternary encoding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642910" y="1928802"/>
          <a:ext cx="792962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03"/>
                <a:gridCol w="1132803"/>
                <a:gridCol w="1132803"/>
                <a:gridCol w="1132803"/>
                <a:gridCol w="1132803"/>
                <a:gridCol w="1132803"/>
                <a:gridCol w="1132803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2400" dirty="0" smtClean="0"/>
                        <a:t>Number</a:t>
                      </a:r>
                      <a:endParaRPr lang="ru-RU" sz="2400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Binary redundant code</a:t>
                      </a:r>
                      <a:endParaRPr lang="ru-RU" sz="2400" dirty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6000" marR="3600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 smtClean="0"/>
                        <a:t>Quaternary 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code</a:t>
                      </a:r>
                      <a:endParaRPr lang="ru-RU" sz="2400" dirty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6000" marR="36000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AP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AM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A0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A0N</a:t>
                      </a:r>
                      <a:endParaRPr lang="ru-RU" sz="2400" b="1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</a:t>
                      </a:r>
                      <a:r>
                        <a:rPr lang="en-US" sz="2400" b="1" dirty="0" smtClean="0"/>
                        <a:t>1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ym typeface="Symbol"/>
                        </a:rPr>
                        <a:t>1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36000" marR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spacer</a:t>
                      </a:r>
                      <a:endParaRPr lang="ru-RU" sz="2400" b="1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ym typeface="Symbol"/>
                        </a:rPr>
                        <a:t>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ym typeface="Symbol"/>
                        </a:rPr>
                        <a:t>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36000" marR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24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Dual-rail SI adder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7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143668" cy="37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521495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  68 CMOS transistors,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  3:2 Compression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652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15370" cy="939784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Quaternary SI adder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1643050"/>
            <a:ext cx="462892" cy="9515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00B0F0"/>
                </a:solidFill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  <a:p>
            <a:pPr>
              <a:lnSpc>
                <a:spcPts val="1600"/>
              </a:lnSpc>
              <a:spcBef>
                <a:spcPts val="300"/>
              </a:spcBef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n0+1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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72" y="1428736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3834" y="2000240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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710" y="22145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2571744"/>
            <a:ext cx="462892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00B0F0"/>
                </a:solidFill>
              </a:rPr>
              <a:t>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n0</a:t>
            </a:r>
          </a:p>
          <a:p>
            <a:pPr>
              <a:lnSpc>
                <a:spcPts val="1600"/>
              </a:lnSpc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</a:p>
          <a:p>
            <a:pPr>
              <a:lnSpc>
                <a:spcPts val="1200"/>
              </a:lnSpc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pPr>
              <a:lnSpc>
                <a:spcPts val="1200"/>
              </a:lnSpc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pPr>
              <a:lnSpc>
                <a:spcPts val="1600"/>
              </a:lnSpc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pPr>
              <a:lnSpc>
                <a:spcPts val="1200"/>
              </a:lnSpc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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15272" y="2928934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n0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214422"/>
            <a:ext cx="60722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715008" y="1357298"/>
            <a:ext cx="1643074" cy="4214842"/>
          </a:xfrm>
          <a:prstGeom prst="ellipse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57224" y="571501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  </a:t>
            </a:r>
            <a:r>
              <a:rPr lang="en-US" sz="2800" b="1" dirty="0" smtClean="0"/>
              <a:t>180 CMOS transistors;    2:1 Compression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335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15370" cy="1154098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Dual-Rails to Quaternary converter</a:t>
            </a:r>
            <a:endParaRPr lang="ru-RU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2865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ElConRus2019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340" y="2428868"/>
            <a:ext cx="5539583" cy="32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928794" y="171765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{A,AB} – {B,BB} = {AP,AM,A0,A0N}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571501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48 CMOS transistors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335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6217</TotalTime>
  <Words>487</Words>
  <Application>Microsoft Office PowerPoint</Application>
  <PresentationFormat>Экран (4:3)</PresentationFormat>
  <Paragraphs>161</Paragraphs>
  <Slides>21</Slides>
  <Notes>1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Content</vt:lpstr>
      <vt:lpstr>Speed-independent (SI) circuits</vt:lpstr>
      <vt:lpstr>Flow-chart of previous SI FMA</vt:lpstr>
      <vt:lpstr>Flow-chart of new SI FMA</vt:lpstr>
      <vt:lpstr>Quaternary encoding</vt:lpstr>
      <vt:lpstr>Dual-rail SI adder</vt:lpstr>
      <vt:lpstr>Quaternary SI adder</vt:lpstr>
      <vt:lpstr>Two Dual-Rails to Quaternary converter</vt:lpstr>
      <vt:lpstr>Dual-rail SI implementation of the Wallace tree: 7 Stages</vt:lpstr>
      <vt:lpstr>Quaternary SI implementation of the Wallace tree: 4 Stages </vt:lpstr>
      <vt:lpstr>Acceleration techniques</vt:lpstr>
      <vt:lpstr>Слайд 13</vt:lpstr>
      <vt:lpstr>Слайд 14</vt:lpstr>
      <vt:lpstr>Слайд 15</vt:lpstr>
      <vt:lpstr>Слайд 16</vt:lpstr>
      <vt:lpstr>Слайд 17</vt:lpstr>
      <vt:lpstr>Слайд 18</vt:lpstr>
      <vt:lpstr>Dense FIFO: Control Unit</vt:lpstr>
      <vt:lpstr>Conclusions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GTX360</dc:creator>
  <cp:lastModifiedBy>Дьяченко</cp:lastModifiedBy>
  <cp:revision>174</cp:revision>
  <dcterms:created xsi:type="dcterms:W3CDTF">2015-09-09T16:48:29Z</dcterms:created>
  <dcterms:modified xsi:type="dcterms:W3CDTF">2019-01-10T17:01:47Z</dcterms:modified>
</cp:coreProperties>
</file>