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3" r:id="rId1"/>
  </p:sldMasterIdLst>
  <p:notesMasterIdLst>
    <p:notesMasterId r:id="rId32"/>
  </p:notesMasterIdLst>
  <p:sldIdLst>
    <p:sldId id="267" r:id="rId2"/>
    <p:sldId id="258" r:id="rId3"/>
    <p:sldId id="331" r:id="rId4"/>
    <p:sldId id="332" r:id="rId5"/>
    <p:sldId id="333" r:id="rId6"/>
    <p:sldId id="335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298" r:id="rId22"/>
    <p:sldId id="349" r:id="rId23"/>
    <p:sldId id="350" r:id="rId24"/>
    <p:sldId id="351" r:id="rId25"/>
    <p:sldId id="352" r:id="rId26"/>
    <p:sldId id="353" r:id="rId27"/>
    <p:sldId id="354" r:id="rId28"/>
    <p:sldId id="274" r:id="rId29"/>
    <p:sldId id="355" r:id="rId30"/>
    <p:sldId id="305" r:id="rId31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  <a:srgbClr val="007E39"/>
    <a:srgbClr val="009900"/>
    <a:srgbClr val="F98007"/>
    <a:srgbClr val="33CC33"/>
    <a:srgbClr val="0033CC"/>
    <a:srgbClr val="FFFF00"/>
    <a:srgbClr val="90E294"/>
    <a:srgbClr val="57D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8757" autoAdjust="0"/>
  </p:normalViewPr>
  <p:slideViewPr>
    <p:cSldViewPr>
      <p:cViewPr varScale="1">
        <p:scale>
          <a:sx n="88" d="100"/>
          <a:sy n="88" d="100"/>
        </p:scale>
        <p:origin x="-104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91"/>
      </p:cViewPr>
      <p:guideLst>
        <p:guide orient="horz" pos="307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9903CE7-55D1-4AED-BF6D-F5FFA9EF9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C4819-CD0A-40C2-9A77-AFCE611D15AC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8D132-B345-41D8-BDA2-48EBEF922241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8D132-B345-41D8-BDA2-48EBEF922241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7385F-2747-4D66-9B2A-F8630558FBA0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2A59-8755-4E22-B5E1-0E257FA61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6EFD-FEA4-44BA-808A-0282223A3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8C60-9998-4F35-A6AA-57DDBD08A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CB38-5580-48B8-B03B-3D49D8C6A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962C-6A81-409A-AA30-64E23E8E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76EF-E3D7-4C8F-808C-D7DD0DFA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6135-B03E-4B93-A58D-2D80B286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FD5E-5EA1-410E-8B98-9F4E7A7C4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60A6-5E65-43D8-B23F-A88AF2459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0B87-1DD0-480C-8E88-F35C231D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F2B9-61BE-4470-95B9-B3C219CE8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ИПИ РАН</a:t>
            </a: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           ИПИ ФИЦ ИУ РАН           МЭС-2020                                              из 26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97086FA-9061-4733-87E8-A745E0F43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49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</p:sldLayoutIdLst>
  <p:transition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10" y="642918"/>
            <a:ext cx="8072494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Self-Timed Circuitry Retrospective</a:t>
            </a:r>
            <a:endParaRPr lang="en-GB" sz="4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28662" y="3071810"/>
            <a:ext cx="7478713" cy="12954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Victor </a:t>
            </a:r>
            <a:r>
              <a:rPr lang="en-US" sz="3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Zakharov</a:t>
            </a:r>
            <a:r>
              <a:rPr lang="ru-RU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Yury</a:t>
            </a:r>
            <a:r>
              <a:rPr lang="en-US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Stepchenkov, </a:t>
            </a:r>
            <a:br>
              <a:rPr lang="en-US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38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Yury</a:t>
            </a:r>
            <a:r>
              <a:rPr lang="en-US" sz="38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Diachenko</a:t>
            </a:r>
            <a:r>
              <a:rPr lang="en-US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Yury</a:t>
            </a:r>
            <a:r>
              <a:rPr lang="en-US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Rogdestvenski</a:t>
            </a:r>
            <a:r>
              <a:rPr lang="ru-RU" sz="3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0099"/>
                </a:solidFill>
                <a:latin typeface="+mj-lt"/>
              </a:rPr>
              <a:t/>
            </a:r>
            <a:br>
              <a:rPr lang="ru-RU" sz="3800" dirty="0" smtClean="0">
                <a:solidFill>
                  <a:srgbClr val="000099"/>
                </a:solidFill>
                <a:latin typeface="+mj-lt"/>
              </a:rPr>
            </a:br>
            <a:r>
              <a:rPr lang="ru-RU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+mj-lt"/>
              </a:rPr>
            </a:br>
            <a:endParaRPr lang="ru-RU" dirty="0" smtClean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611188" y="5429250"/>
            <a:ext cx="889000" cy="881063"/>
            <a:chOff x="12" y="12"/>
            <a:chExt cx="331" cy="330"/>
          </a:xfrm>
        </p:grpSpPr>
        <p:sp>
          <p:nvSpPr>
            <p:cNvPr id="13318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 w 475"/>
                <a:gd name="T1" fmla="*/ 1 h 313"/>
                <a:gd name="T2" fmla="*/ 1 w 475"/>
                <a:gd name="T3" fmla="*/ 1 h 313"/>
                <a:gd name="T4" fmla="*/ 1 w 475"/>
                <a:gd name="T5" fmla="*/ 1 h 313"/>
                <a:gd name="T6" fmla="*/ 1 w 475"/>
                <a:gd name="T7" fmla="*/ 0 h 313"/>
                <a:gd name="T8" fmla="*/ 1 w 475"/>
                <a:gd name="T9" fmla="*/ 0 h 313"/>
                <a:gd name="T10" fmla="*/ 1 w 475"/>
                <a:gd name="T11" fmla="*/ 0 h 313"/>
                <a:gd name="T12" fmla="*/ 1 w 475"/>
                <a:gd name="T13" fmla="*/ 1 h 313"/>
                <a:gd name="T14" fmla="*/ 1 w 475"/>
                <a:gd name="T15" fmla="*/ 1 h 313"/>
                <a:gd name="T16" fmla="*/ 1 w 475"/>
                <a:gd name="T17" fmla="*/ 1 h 313"/>
                <a:gd name="T18" fmla="*/ 1 w 475"/>
                <a:gd name="T19" fmla="*/ 1 h 313"/>
                <a:gd name="T20" fmla="*/ 1 w 475"/>
                <a:gd name="T21" fmla="*/ 1 h 313"/>
                <a:gd name="T22" fmla="*/ 0 w 475"/>
                <a:gd name="T23" fmla="*/ 1 h 313"/>
                <a:gd name="T24" fmla="*/ 1 w 475"/>
                <a:gd name="T25" fmla="*/ 1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3320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 h 297"/>
                <a:gd name="T2" fmla="*/ 1 w 374"/>
                <a:gd name="T3" fmla="*/ 1 h 297"/>
                <a:gd name="T4" fmla="*/ 1 w 374"/>
                <a:gd name="T5" fmla="*/ 1 h 297"/>
                <a:gd name="T6" fmla="*/ 1 w 374"/>
                <a:gd name="T7" fmla="*/ 1 h 297"/>
                <a:gd name="T8" fmla="*/ 1 w 374"/>
                <a:gd name="T9" fmla="*/ 1 h 297"/>
                <a:gd name="T10" fmla="*/ 1 w 374"/>
                <a:gd name="T11" fmla="*/ 0 h 297"/>
                <a:gd name="T12" fmla="*/ 1 w 374"/>
                <a:gd name="T13" fmla="*/ 1 h 297"/>
                <a:gd name="T14" fmla="*/ 1 w 374"/>
                <a:gd name="T15" fmla="*/ 1 h 297"/>
                <a:gd name="T16" fmla="*/ 1 w 374"/>
                <a:gd name="T17" fmla="*/ 1 h 297"/>
                <a:gd name="T18" fmla="*/ 1 w 374"/>
                <a:gd name="T19" fmla="*/ 1 h 297"/>
                <a:gd name="T20" fmla="*/ 0 w 374"/>
                <a:gd name="T21" fmla="*/ 1 h 297"/>
                <a:gd name="T22" fmla="*/ 0 w 374"/>
                <a:gd name="T23" fmla="*/ 1 h 297"/>
                <a:gd name="T24" fmla="*/ 0 w 374"/>
                <a:gd name="T25" fmla="*/ 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43063" y="5500688"/>
            <a:ext cx="66436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algn="ctr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defRPr/>
            </a:pPr>
            <a:r>
              <a:rPr lang="en-US" b="1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Federal Research Center </a:t>
            </a:r>
            <a:br>
              <a:rPr lang="en-US" b="1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b="1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“Computer Science and Control” </a:t>
            </a:r>
            <a:br>
              <a:rPr lang="en-US" b="1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b="1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of Russian Academy of Sciences</a:t>
            </a:r>
            <a:endParaRPr lang="ru-RU" b="1" kern="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Software for SI circuit design developed in FRC “CSC”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357298"/>
            <a:ext cx="821537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 algn="ctr">
              <a:spcBef>
                <a:spcPts val="6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Self-timing properties analysis: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Library cell level analysis (BTRAN, ASIAN)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Functional block level analysis (ASPECT)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VLSI level hierarchical analysis (LIMAN)</a:t>
            </a:r>
          </a:p>
          <a:p>
            <a:pPr marL="432000" indent="-457200" algn="ctr">
              <a:spcBef>
                <a:spcPts val="6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 circuit synthesis: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Custom and gate arrays base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Industrial standard cell libraries extended by self-timed combinational and sequential cells</a:t>
            </a: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10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examples: Micro core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1214422"/>
            <a:ext cx="3429024" cy="2816156"/>
          </a:xfrm>
          <a:prstGeom prst="rect">
            <a:avLst/>
          </a:prstGeom>
          <a:solidFill>
            <a:schemeClr val="accent1">
              <a:alpha val="57000"/>
            </a:schemeClr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Instruction Set: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MUL   – multiply 4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4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ROT   – cyclic shift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JUMP – unconditional</a:t>
            </a:r>
            <a:b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jump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NOP   – no operation</a:t>
            </a: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11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14422"/>
            <a:ext cx="4889514" cy="516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4214818"/>
            <a:ext cx="3500462" cy="1846659"/>
          </a:xfrm>
          <a:prstGeom prst="rect">
            <a:avLst/>
          </a:prstGeom>
          <a:solidFill>
            <a:srgbClr val="009900">
              <a:alpha val="57000"/>
            </a:srgbClr>
          </a:solidFill>
          <a:ln w="317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CMOS Process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1.6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m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1 metal, 1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polysilicon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Gate Array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examples: Micro core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12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000240"/>
          <a:ext cx="8072495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39"/>
                <a:gridCol w="2060192"/>
                <a:gridCol w="1381136"/>
                <a:gridCol w="1309696"/>
                <a:gridCol w="1345416"/>
                <a:gridCol w="13454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Operation set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Synch-</a:t>
                      </a: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ronous</a:t>
                      </a:r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, ns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Speed-independent, ns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typical</a:t>
                      </a:r>
                      <a:endParaRPr lang="ru-RU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worst</a:t>
                      </a:r>
                      <a:endParaRPr lang="ru-RU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typical</a:t>
                      </a:r>
                      <a:endParaRPr lang="ru-RU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best</a:t>
                      </a:r>
                      <a:endParaRPr lang="ru-RU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Cyclic MUL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Cyclic ROT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Cyclic NOP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Cyclic JUMP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MUL + JUMP + NOP + ROT</a:t>
                      </a:r>
                      <a:endParaRPr lang="ru-RU" sz="22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1248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516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135729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Operation cycle duration for command sets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28992" y="5357826"/>
            <a:ext cx="1000132" cy="64294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43636" y="5357826"/>
            <a:ext cx="1000132" cy="64294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examples: Micro core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13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000240"/>
          <a:ext cx="800105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64"/>
                <a:gridCol w="2582798"/>
                <a:gridCol w="2286016"/>
                <a:gridCol w="2214577"/>
              </a:tblGrid>
              <a:tr h="118872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Hardware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endParaRPr lang="en-US" sz="80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Synchronous, gates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Speed-independent, gates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Multiplier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444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Shifter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Counter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Command RAM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Control unit</a:t>
                      </a:r>
                      <a:endParaRPr lang="ru-RU" sz="22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423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2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ru-RU" sz="22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970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1389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135729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Hardware complexity on Gate Array basis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4876" y="5429264"/>
            <a:ext cx="1000132" cy="64294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00892" y="5429264"/>
            <a:ext cx="1000132" cy="64294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examples: Micro core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14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3572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DD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V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Slide_1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857364"/>
            <a:ext cx="5572164" cy="4165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7950" y="550070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T,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200024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Synchronous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121442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Workability region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271462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Speed-independent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143116"/>
            <a:ext cx="428628" cy="21431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2857496"/>
            <a:ext cx="428628" cy="214314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examples: coprocessor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15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8" name="Рисунок 17" descr="Fig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examples: coprocessor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16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928726" y="3714752"/>
            <a:ext cx="328614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4348" y="5357826"/>
            <a:ext cx="3071834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2500306"/>
            <a:ext cx="3000396" cy="46166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500438"/>
            <a:ext cx="2428892" cy="461665"/>
          </a:xfrm>
          <a:prstGeom prst="rect">
            <a:avLst/>
          </a:prstGeom>
          <a:gradFill flip="none" rotWithShape="1">
            <a:gsLst>
              <a:gs pos="0">
                <a:srgbClr val="F98007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500570"/>
            <a:ext cx="928694" cy="461665"/>
          </a:xfrm>
          <a:prstGeom prst="rect">
            <a:avLst/>
          </a:prstGeom>
          <a:gradFill flip="none" rotWithShape="1">
            <a:gsLst>
              <a:gs pos="0">
                <a:srgbClr val="00990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42886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QSI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342900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S-N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450057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S-SRT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857620" y="3714752"/>
            <a:ext cx="328614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0694" y="5357826"/>
            <a:ext cx="3071834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0694" y="2500306"/>
            <a:ext cx="2643206" cy="46166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0.35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0694" y="3500438"/>
            <a:ext cx="3000396" cy="461665"/>
          </a:xfrm>
          <a:prstGeom prst="rect">
            <a:avLst/>
          </a:prstGeom>
          <a:gradFill flip="none" rotWithShape="1">
            <a:gsLst>
              <a:gs pos="0">
                <a:srgbClr val="F98007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0.40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4500570"/>
            <a:ext cx="2214578" cy="461665"/>
          </a:xfrm>
          <a:prstGeom prst="rect">
            <a:avLst/>
          </a:prstGeom>
          <a:gradFill flip="none" rotWithShape="1">
            <a:gsLst>
              <a:gs pos="0">
                <a:srgbClr val="00990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0.30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5500702"/>
            <a:ext cx="40719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Performance, MOPS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5500702"/>
            <a:ext cx="32861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Die size, mm</a:t>
            </a:r>
            <a:r>
              <a:rPr lang="en-US" sz="3200" b="1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baseline="30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1285860"/>
            <a:ext cx="80010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Manufactured cases comparison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examples: coprocessor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17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1285860"/>
            <a:ext cx="80010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QSI and SI cases’ performance, ns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71472" y="2143116"/>
          <a:ext cx="821537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1214446"/>
                <a:gridCol w="1000132"/>
                <a:gridCol w="1357322"/>
                <a:gridCol w="1357322"/>
                <a:gridCol w="1357322"/>
                <a:gridCol w="135732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Conditions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QSI case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SI case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2400" b="1" baseline="-25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DD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, V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T, 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C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SQRT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SQRT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1.98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63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34.7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36.9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47.3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50.2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1.80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46.7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49.1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63.5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67.0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1.62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63.9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70.3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86.9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90.1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0.32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25 688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25 301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34 940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34 410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340 800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336 920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structure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18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1285860"/>
            <a:ext cx="800105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Factors limiting performance: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Two-phase operation discipline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An indication subcircuit acknowledging</a:t>
            </a:r>
            <a:b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switching completion into the current phase</a:t>
            </a:r>
            <a:endParaRPr lang="ru-RU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429000"/>
            <a:ext cx="2643206" cy="2428892"/>
          </a:xfrm>
          <a:prstGeom prst="rect">
            <a:avLst/>
          </a:prstGeom>
          <a:solidFill>
            <a:srgbClr val="00B0F0">
              <a:alpha val="48000"/>
            </a:srgbClr>
          </a:solidFill>
          <a:ln w="38100">
            <a:solidFill>
              <a:srgbClr val="002060"/>
            </a:solidFill>
          </a:ln>
          <a:effectLst>
            <a:outerShdw blurRad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127000">
            <a:bevelT h="88900"/>
            <a:bevelB w="50800"/>
          </a:sp3d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Indicated circuit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429132"/>
            <a:ext cx="2571768" cy="1357322"/>
          </a:xfrm>
          <a:prstGeom prst="rect">
            <a:avLst/>
          </a:prstGeom>
          <a:solidFill>
            <a:srgbClr val="FFC000">
              <a:alpha val="38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127000">
            <a:bevelT h="88900"/>
            <a:bevelB w="50800"/>
          </a:sp3d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Indication subcircuit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6248" y="3714752"/>
            <a:ext cx="3786214" cy="50006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143636" y="4000506"/>
            <a:ext cx="321469" cy="464347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86248" y="4643446"/>
            <a:ext cx="857256" cy="85725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715272" y="5072074"/>
            <a:ext cx="214314" cy="71438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85786" y="4143380"/>
            <a:ext cx="857256" cy="85725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43900" y="364331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24" y="485776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4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circuit pipeline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19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00034" y="2357430"/>
            <a:ext cx="8215370" cy="3195649"/>
            <a:chOff x="500034" y="2357430"/>
            <a:chExt cx="8215370" cy="3195649"/>
          </a:xfrm>
        </p:grpSpPr>
        <p:sp>
          <p:nvSpPr>
            <p:cNvPr id="53" name="AutoShape 220"/>
            <p:cNvSpPr>
              <a:spLocks noChangeArrowheads="1"/>
            </p:cNvSpPr>
            <p:nvPr/>
          </p:nvSpPr>
          <p:spPr bwMode="auto">
            <a:xfrm>
              <a:off x="714348" y="4786321"/>
              <a:ext cx="564957" cy="57150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" name="Text Box 247"/>
            <p:cNvSpPr txBox="1">
              <a:spLocks noChangeArrowheads="1"/>
            </p:cNvSpPr>
            <p:nvPr/>
          </p:nvSpPr>
          <p:spPr bwMode="auto">
            <a:xfrm>
              <a:off x="3569597" y="2357430"/>
              <a:ext cx="2395330" cy="2248188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317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Stage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 Box 247"/>
            <p:cNvSpPr txBox="1">
              <a:spLocks noChangeArrowheads="1"/>
            </p:cNvSpPr>
            <p:nvPr/>
          </p:nvSpPr>
          <p:spPr bwMode="auto">
            <a:xfrm>
              <a:off x="6079667" y="2357430"/>
              <a:ext cx="2395330" cy="2248188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317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Stage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247"/>
            <p:cNvSpPr txBox="1">
              <a:spLocks noChangeArrowheads="1"/>
            </p:cNvSpPr>
            <p:nvPr/>
          </p:nvSpPr>
          <p:spPr bwMode="auto">
            <a:xfrm>
              <a:off x="1078104" y="2357430"/>
              <a:ext cx="2395330" cy="2248188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317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Stage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rc 200"/>
            <p:cNvSpPr>
              <a:spLocks/>
            </p:cNvSpPr>
            <p:nvPr/>
          </p:nvSpPr>
          <p:spPr bwMode="auto">
            <a:xfrm flipV="1">
              <a:off x="3714744" y="4370600"/>
              <a:ext cx="523622" cy="630036"/>
            </a:xfrm>
            <a:custGeom>
              <a:avLst/>
              <a:gdLst>
                <a:gd name="T0" fmla="*/ 0 w 21600"/>
                <a:gd name="T1" fmla="*/ 0 h 21600"/>
                <a:gd name="T2" fmla="*/ 382 w 21600"/>
                <a:gd name="T3" fmla="*/ 364 h 21600"/>
                <a:gd name="T4" fmla="*/ 0 w 21600"/>
                <a:gd name="T5" fmla="*/ 36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med" len="lg"/>
              <a:tailEnd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3"/>
            <p:cNvSpPr>
              <a:spLocks/>
            </p:cNvSpPr>
            <p:nvPr/>
          </p:nvSpPr>
          <p:spPr bwMode="auto">
            <a:xfrm>
              <a:off x="1284636" y="2963450"/>
              <a:ext cx="935403" cy="1147004"/>
            </a:xfrm>
            <a:custGeom>
              <a:avLst/>
              <a:gdLst>
                <a:gd name="T0" fmla="*/ 177 w 510"/>
                <a:gd name="T1" fmla="*/ 92 h 433"/>
                <a:gd name="T2" fmla="*/ 76 w 510"/>
                <a:gd name="T3" fmla="*/ 118 h 433"/>
                <a:gd name="T4" fmla="*/ 56 w 510"/>
                <a:gd name="T5" fmla="*/ 237 h 433"/>
                <a:gd name="T6" fmla="*/ 25 w 510"/>
                <a:gd name="T7" fmla="*/ 282 h 433"/>
                <a:gd name="T8" fmla="*/ 0 w 510"/>
                <a:gd name="T9" fmla="*/ 372 h 433"/>
                <a:gd name="T10" fmla="*/ 56 w 510"/>
                <a:gd name="T11" fmla="*/ 508 h 433"/>
                <a:gd name="T12" fmla="*/ 107 w 510"/>
                <a:gd name="T13" fmla="*/ 679 h 433"/>
                <a:gd name="T14" fmla="*/ 202 w 510"/>
                <a:gd name="T15" fmla="*/ 759 h 433"/>
                <a:gd name="T16" fmla="*/ 303 w 510"/>
                <a:gd name="T17" fmla="*/ 733 h 433"/>
                <a:gd name="T18" fmla="*/ 365 w 510"/>
                <a:gd name="T19" fmla="*/ 759 h 433"/>
                <a:gd name="T20" fmla="*/ 402 w 510"/>
                <a:gd name="T21" fmla="*/ 795 h 433"/>
                <a:gd name="T22" fmla="*/ 422 w 510"/>
                <a:gd name="T23" fmla="*/ 814 h 433"/>
                <a:gd name="T24" fmla="*/ 534 w 510"/>
                <a:gd name="T25" fmla="*/ 759 h 433"/>
                <a:gd name="T26" fmla="*/ 604 w 510"/>
                <a:gd name="T27" fmla="*/ 714 h 433"/>
                <a:gd name="T28" fmla="*/ 635 w 510"/>
                <a:gd name="T29" fmla="*/ 624 h 433"/>
                <a:gd name="T30" fmla="*/ 654 w 510"/>
                <a:gd name="T31" fmla="*/ 408 h 433"/>
                <a:gd name="T32" fmla="*/ 667 w 510"/>
                <a:gd name="T33" fmla="*/ 337 h 433"/>
                <a:gd name="T34" fmla="*/ 635 w 510"/>
                <a:gd name="T35" fmla="*/ 282 h 433"/>
                <a:gd name="T36" fmla="*/ 566 w 510"/>
                <a:gd name="T37" fmla="*/ 192 h 433"/>
                <a:gd name="T38" fmla="*/ 491 w 510"/>
                <a:gd name="T39" fmla="*/ 118 h 433"/>
                <a:gd name="T40" fmla="*/ 440 w 510"/>
                <a:gd name="T41" fmla="*/ 47 h 433"/>
                <a:gd name="T42" fmla="*/ 365 w 510"/>
                <a:gd name="T43" fmla="*/ 2 h 433"/>
                <a:gd name="T44" fmla="*/ 251 w 510"/>
                <a:gd name="T45" fmla="*/ 11 h 433"/>
                <a:gd name="T46" fmla="*/ 213 w 510"/>
                <a:gd name="T47" fmla="*/ 47 h 433"/>
                <a:gd name="T48" fmla="*/ 195 w 510"/>
                <a:gd name="T49" fmla="*/ 66 h 433"/>
                <a:gd name="T50" fmla="*/ 151 w 510"/>
                <a:gd name="T51" fmla="*/ 83 h 433"/>
                <a:gd name="T52" fmla="*/ 177 w 510"/>
                <a:gd name="T53" fmla="*/ 92 h 4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10" h="433">
                  <a:moveTo>
                    <a:pt x="135" y="49"/>
                  </a:moveTo>
                  <a:cubicBezTo>
                    <a:pt x="103" y="52"/>
                    <a:pt x="86" y="55"/>
                    <a:pt x="58" y="63"/>
                  </a:cubicBezTo>
                  <a:cubicBezTo>
                    <a:pt x="28" y="83"/>
                    <a:pt x="38" y="93"/>
                    <a:pt x="43" y="126"/>
                  </a:cubicBezTo>
                  <a:cubicBezTo>
                    <a:pt x="37" y="136"/>
                    <a:pt x="25" y="140"/>
                    <a:pt x="19" y="150"/>
                  </a:cubicBezTo>
                  <a:cubicBezTo>
                    <a:pt x="10" y="165"/>
                    <a:pt x="0" y="198"/>
                    <a:pt x="0" y="198"/>
                  </a:cubicBezTo>
                  <a:cubicBezTo>
                    <a:pt x="10" y="227"/>
                    <a:pt x="27" y="243"/>
                    <a:pt x="43" y="270"/>
                  </a:cubicBezTo>
                  <a:cubicBezTo>
                    <a:pt x="33" y="303"/>
                    <a:pt x="47" y="349"/>
                    <a:pt x="82" y="361"/>
                  </a:cubicBezTo>
                  <a:cubicBezTo>
                    <a:pt x="105" y="378"/>
                    <a:pt x="130" y="389"/>
                    <a:pt x="154" y="404"/>
                  </a:cubicBezTo>
                  <a:cubicBezTo>
                    <a:pt x="181" y="400"/>
                    <a:pt x="205" y="396"/>
                    <a:pt x="231" y="390"/>
                  </a:cubicBezTo>
                  <a:cubicBezTo>
                    <a:pt x="265" y="395"/>
                    <a:pt x="257" y="390"/>
                    <a:pt x="279" y="404"/>
                  </a:cubicBezTo>
                  <a:cubicBezTo>
                    <a:pt x="288" y="410"/>
                    <a:pt x="298" y="417"/>
                    <a:pt x="307" y="423"/>
                  </a:cubicBezTo>
                  <a:cubicBezTo>
                    <a:pt x="312" y="426"/>
                    <a:pt x="322" y="433"/>
                    <a:pt x="322" y="433"/>
                  </a:cubicBezTo>
                  <a:cubicBezTo>
                    <a:pt x="355" y="427"/>
                    <a:pt x="377" y="412"/>
                    <a:pt x="408" y="404"/>
                  </a:cubicBezTo>
                  <a:cubicBezTo>
                    <a:pt x="425" y="394"/>
                    <a:pt x="442" y="387"/>
                    <a:pt x="461" y="380"/>
                  </a:cubicBezTo>
                  <a:cubicBezTo>
                    <a:pt x="495" y="346"/>
                    <a:pt x="493" y="364"/>
                    <a:pt x="485" y="332"/>
                  </a:cubicBezTo>
                  <a:cubicBezTo>
                    <a:pt x="481" y="296"/>
                    <a:pt x="465" y="241"/>
                    <a:pt x="499" y="217"/>
                  </a:cubicBezTo>
                  <a:cubicBezTo>
                    <a:pt x="502" y="207"/>
                    <a:pt x="510" y="188"/>
                    <a:pt x="509" y="179"/>
                  </a:cubicBezTo>
                  <a:cubicBezTo>
                    <a:pt x="508" y="170"/>
                    <a:pt x="489" y="155"/>
                    <a:pt x="485" y="150"/>
                  </a:cubicBezTo>
                  <a:cubicBezTo>
                    <a:pt x="468" y="130"/>
                    <a:pt x="457" y="110"/>
                    <a:pt x="432" y="102"/>
                  </a:cubicBezTo>
                  <a:cubicBezTo>
                    <a:pt x="413" y="89"/>
                    <a:pt x="394" y="76"/>
                    <a:pt x="375" y="63"/>
                  </a:cubicBezTo>
                  <a:cubicBezTo>
                    <a:pt x="361" y="53"/>
                    <a:pt x="352" y="35"/>
                    <a:pt x="336" y="25"/>
                  </a:cubicBezTo>
                  <a:cubicBezTo>
                    <a:pt x="322" y="3"/>
                    <a:pt x="304" y="5"/>
                    <a:pt x="279" y="1"/>
                  </a:cubicBezTo>
                  <a:cubicBezTo>
                    <a:pt x="250" y="3"/>
                    <a:pt x="220" y="0"/>
                    <a:pt x="192" y="6"/>
                  </a:cubicBezTo>
                  <a:cubicBezTo>
                    <a:pt x="181" y="8"/>
                    <a:pt x="173" y="19"/>
                    <a:pt x="163" y="25"/>
                  </a:cubicBezTo>
                  <a:cubicBezTo>
                    <a:pt x="158" y="28"/>
                    <a:pt x="155" y="34"/>
                    <a:pt x="149" y="35"/>
                  </a:cubicBezTo>
                  <a:cubicBezTo>
                    <a:pt x="129" y="39"/>
                    <a:pt x="114" y="42"/>
                    <a:pt x="115" y="44"/>
                  </a:cubicBezTo>
                  <a:cubicBezTo>
                    <a:pt x="118" y="50"/>
                    <a:pt x="128" y="47"/>
                    <a:pt x="135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204"/>
            <p:cNvSpPr>
              <a:spLocks noChangeArrowheads="1"/>
            </p:cNvSpPr>
            <p:nvPr/>
          </p:nvSpPr>
          <p:spPr bwMode="auto">
            <a:xfrm>
              <a:off x="898891" y="3325585"/>
              <a:ext cx="354054" cy="360656"/>
            </a:xfrm>
            <a:prstGeom prst="rightArrow">
              <a:avLst>
                <a:gd name="adj1" fmla="val 50000"/>
                <a:gd name="adj2" fmla="val 3319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05"/>
            <p:cNvSpPr>
              <a:spLocks noChangeArrowheads="1"/>
            </p:cNvSpPr>
            <p:nvPr/>
          </p:nvSpPr>
          <p:spPr bwMode="auto">
            <a:xfrm>
              <a:off x="2220038" y="3325585"/>
              <a:ext cx="325642" cy="360656"/>
            </a:xfrm>
            <a:prstGeom prst="rightArrow">
              <a:avLst>
                <a:gd name="adj1" fmla="val 50000"/>
                <a:gd name="adj2" fmla="val 305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206"/>
            <p:cNvSpPr txBox="1">
              <a:spLocks noChangeArrowheads="1"/>
            </p:cNvSpPr>
            <p:nvPr/>
          </p:nvSpPr>
          <p:spPr bwMode="auto">
            <a:xfrm>
              <a:off x="1202679" y="2963450"/>
              <a:ext cx="1017360" cy="103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Logic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08"/>
            <p:cNvSpPr>
              <a:spLocks/>
            </p:cNvSpPr>
            <p:nvPr/>
          </p:nvSpPr>
          <p:spPr bwMode="auto">
            <a:xfrm>
              <a:off x="3722583" y="2868852"/>
              <a:ext cx="993319" cy="1646602"/>
            </a:xfrm>
            <a:custGeom>
              <a:avLst/>
              <a:gdLst>
                <a:gd name="T0" fmla="*/ 188 w 510"/>
                <a:gd name="T1" fmla="*/ 142 h 433"/>
                <a:gd name="T2" fmla="*/ 81 w 510"/>
                <a:gd name="T3" fmla="*/ 182 h 433"/>
                <a:gd name="T4" fmla="*/ 60 w 510"/>
                <a:gd name="T5" fmla="*/ 364 h 433"/>
                <a:gd name="T6" fmla="*/ 26 w 510"/>
                <a:gd name="T7" fmla="*/ 434 h 433"/>
                <a:gd name="T8" fmla="*/ 0 w 510"/>
                <a:gd name="T9" fmla="*/ 573 h 433"/>
                <a:gd name="T10" fmla="*/ 60 w 510"/>
                <a:gd name="T11" fmla="*/ 781 h 433"/>
                <a:gd name="T12" fmla="*/ 114 w 510"/>
                <a:gd name="T13" fmla="*/ 1044 h 433"/>
                <a:gd name="T14" fmla="*/ 214 w 510"/>
                <a:gd name="T15" fmla="*/ 1168 h 433"/>
                <a:gd name="T16" fmla="*/ 322 w 510"/>
                <a:gd name="T17" fmla="*/ 1128 h 433"/>
                <a:gd name="T18" fmla="*/ 388 w 510"/>
                <a:gd name="T19" fmla="*/ 1168 h 433"/>
                <a:gd name="T20" fmla="*/ 427 w 510"/>
                <a:gd name="T21" fmla="*/ 1223 h 433"/>
                <a:gd name="T22" fmla="*/ 448 w 510"/>
                <a:gd name="T23" fmla="*/ 1252 h 433"/>
                <a:gd name="T24" fmla="*/ 568 w 510"/>
                <a:gd name="T25" fmla="*/ 1168 h 433"/>
                <a:gd name="T26" fmla="*/ 642 w 510"/>
                <a:gd name="T27" fmla="*/ 1099 h 433"/>
                <a:gd name="T28" fmla="*/ 675 w 510"/>
                <a:gd name="T29" fmla="*/ 960 h 433"/>
                <a:gd name="T30" fmla="*/ 695 w 510"/>
                <a:gd name="T31" fmla="*/ 627 h 433"/>
                <a:gd name="T32" fmla="*/ 709 w 510"/>
                <a:gd name="T33" fmla="*/ 518 h 433"/>
                <a:gd name="T34" fmla="*/ 675 w 510"/>
                <a:gd name="T35" fmla="*/ 434 h 433"/>
                <a:gd name="T36" fmla="*/ 601 w 510"/>
                <a:gd name="T37" fmla="*/ 295 h 433"/>
                <a:gd name="T38" fmla="*/ 522 w 510"/>
                <a:gd name="T39" fmla="*/ 182 h 433"/>
                <a:gd name="T40" fmla="*/ 468 w 510"/>
                <a:gd name="T41" fmla="*/ 72 h 433"/>
                <a:gd name="T42" fmla="*/ 388 w 510"/>
                <a:gd name="T43" fmla="*/ 3 h 433"/>
                <a:gd name="T44" fmla="*/ 267 w 510"/>
                <a:gd name="T45" fmla="*/ 17 h 433"/>
                <a:gd name="T46" fmla="*/ 227 w 510"/>
                <a:gd name="T47" fmla="*/ 72 h 433"/>
                <a:gd name="T48" fmla="*/ 207 w 510"/>
                <a:gd name="T49" fmla="*/ 101 h 433"/>
                <a:gd name="T50" fmla="*/ 160 w 510"/>
                <a:gd name="T51" fmla="*/ 127 h 433"/>
                <a:gd name="T52" fmla="*/ 188 w 510"/>
                <a:gd name="T53" fmla="*/ 142 h 4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10" h="433">
                  <a:moveTo>
                    <a:pt x="135" y="49"/>
                  </a:moveTo>
                  <a:cubicBezTo>
                    <a:pt x="103" y="52"/>
                    <a:pt x="86" y="55"/>
                    <a:pt x="58" y="63"/>
                  </a:cubicBezTo>
                  <a:cubicBezTo>
                    <a:pt x="28" y="83"/>
                    <a:pt x="38" y="93"/>
                    <a:pt x="43" y="126"/>
                  </a:cubicBezTo>
                  <a:cubicBezTo>
                    <a:pt x="37" y="136"/>
                    <a:pt x="25" y="140"/>
                    <a:pt x="19" y="150"/>
                  </a:cubicBezTo>
                  <a:cubicBezTo>
                    <a:pt x="10" y="165"/>
                    <a:pt x="0" y="198"/>
                    <a:pt x="0" y="198"/>
                  </a:cubicBezTo>
                  <a:cubicBezTo>
                    <a:pt x="10" y="227"/>
                    <a:pt x="27" y="243"/>
                    <a:pt x="43" y="270"/>
                  </a:cubicBezTo>
                  <a:cubicBezTo>
                    <a:pt x="33" y="303"/>
                    <a:pt x="47" y="349"/>
                    <a:pt x="82" y="361"/>
                  </a:cubicBezTo>
                  <a:cubicBezTo>
                    <a:pt x="105" y="378"/>
                    <a:pt x="130" y="389"/>
                    <a:pt x="154" y="404"/>
                  </a:cubicBezTo>
                  <a:cubicBezTo>
                    <a:pt x="181" y="400"/>
                    <a:pt x="205" y="396"/>
                    <a:pt x="231" y="390"/>
                  </a:cubicBezTo>
                  <a:cubicBezTo>
                    <a:pt x="265" y="395"/>
                    <a:pt x="257" y="390"/>
                    <a:pt x="279" y="404"/>
                  </a:cubicBezTo>
                  <a:cubicBezTo>
                    <a:pt x="288" y="410"/>
                    <a:pt x="298" y="417"/>
                    <a:pt x="307" y="423"/>
                  </a:cubicBezTo>
                  <a:cubicBezTo>
                    <a:pt x="312" y="426"/>
                    <a:pt x="322" y="433"/>
                    <a:pt x="322" y="433"/>
                  </a:cubicBezTo>
                  <a:cubicBezTo>
                    <a:pt x="355" y="427"/>
                    <a:pt x="377" y="412"/>
                    <a:pt x="408" y="404"/>
                  </a:cubicBezTo>
                  <a:cubicBezTo>
                    <a:pt x="425" y="394"/>
                    <a:pt x="442" y="387"/>
                    <a:pt x="461" y="380"/>
                  </a:cubicBezTo>
                  <a:cubicBezTo>
                    <a:pt x="495" y="346"/>
                    <a:pt x="493" y="364"/>
                    <a:pt x="485" y="332"/>
                  </a:cubicBezTo>
                  <a:cubicBezTo>
                    <a:pt x="481" y="296"/>
                    <a:pt x="465" y="241"/>
                    <a:pt x="499" y="217"/>
                  </a:cubicBezTo>
                  <a:cubicBezTo>
                    <a:pt x="502" y="207"/>
                    <a:pt x="510" y="188"/>
                    <a:pt x="509" y="179"/>
                  </a:cubicBezTo>
                  <a:cubicBezTo>
                    <a:pt x="508" y="170"/>
                    <a:pt x="489" y="155"/>
                    <a:pt x="485" y="150"/>
                  </a:cubicBezTo>
                  <a:cubicBezTo>
                    <a:pt x="468" y="130"/>
                    <a:pt x="457" y="110"/>
                    <a:pt x="432" y="102"/>
                  </a:cubicBezTo>
                  <a:cubicBezTo>
                    <a:pt x="413" y="89"/>
                    <a:pt x="394" y="76"/>
                    <a:pt x="375" y="63"/>
                  </a:cubicBezTo>
                  <a:cubicBezTo>
                    <a:pt x="361" y="53"/>
                    <a:pt x="352" y="35"/>
                    <a:pt x="336" y="25"/>
                  </a:cubicBezTo>
                  <a:cubicBezTo>
                    <a:pt x="322" y="3"/>
                    <a:pt x="304" y="5"/>
                    <a:pt x="279" y="1"/>
                  </a:cubicBezTo>
                  <a:cubicBezTo>
                    <a:pt x="250" y="3"/>
                    <a:pt x="220" y="0"/>
                    <a:pt x="192" y="6"/>
                  </a:cubicBezTo>
                  <a:cubicBezTo>
                    <a:pt x="181" y="8"/>
                    <a:pt x="173" y="19"/>
                    <a:pt x="163" y="25"/>
                  </a:cubicBezTo>
                  <a:cubicBezTo>
                    <a:pt x="158" y="28"/>
                    <a:pt x="155" y="34"/>
                    <a:pt x="149" y="35"/>
                  </a:cubicBezTo>
                  <a:cubicBezTo>
                    <a:pt x="129" y="39"/>
                    <a:pt x="114" y="42"/>
                    <a:pt x="115" y="44"/>
                  </a:cubicBezTo>
                  <a:cubicBezTo>
                    <a:pt x="118" y="50"/>
                    <a:pt x="128" y="47"/>
                    <a:pt x="135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09"/>
            <p:cNvSpPr>
              <a:spLocks noChangeArrowheads="1"/>
            </p:cNvSpPr>
            <p:nvPr/>
          </p:nvSpPr>
          <p:spPr bwMode="auto">
            <a:xfrm>
              <a:off x="3394755" y="3325585"/>
              <a:ext cx="327828" cy="360656"/>
            </a:xfrm>
            <a:prstGeom prst="rightArrow">
              <a:avLst>
                <a:gd name="adj1" fmla="val 50000"/>
                <a:gd name="adj2" fmla="val 307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210"/>
            <p:cNvSpPr>
              <a:spLocks noChangeArrowheads="1"/>
            </p:cNvSpPr>
            <p:nvPr/>
          </p:nvSpPr>
          <p:spPr bwMode="auto">
            <a:xfrm>
              <a:off x="4715902" y="3325585"/>
              <a:ext cx="326735" cy="360656"/>
            </a:xfrm>
            <a:prstGeom prst="rightArrow">
              <a:avLst>
                <a:gd name="adj1" fmla="val 50000"/>
                <a:gd name="adj2" fmla="val 306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211"/>
            <p:cNvSpPr txBox="1">
              <a:spLocks noChangeArrowheads="1"/>
            </p:cNvSpPr>
            <p:nvPr/>
          </p:nvSpPr>
          <p:spPr bwMode="auto">
            <a:xfrm>
              <a:off x="3699635" y="2963450"/>
              <a:ext cx="1016267" cy="103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Logic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12"/>
            <p:cNvSpPr txBox="1">
              <a:spLocks noChangeArrowheads="1"/>
            </p:cNvSpPr>
            <p:nvPr/>
          </p:nvSpPr>
          <p:spPr bwMode="auto">
            <a:xfrm>
              <a:off x="5042637" y="2963450"/>
              <a:ext cx="849075" cy="11470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Register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13"/>
            <p:cNvSpPr>
              <a:spLocks/>
            </p:cNvSpPr>
            <p:nvPr/>
          </p:nvSpPr>
          <p:spPr bwMode="auto">
            <a:xfrm>
              <a:off x="6195499" y="2868852"/>
              <a:ext cx="1017360" cy="1241603"/>
            </a:xfrm>
            <a:custGeom>
              <a:avLst/>
              <a:gdLst>
                <a:gd name="T0" fmla="*/ 192 w 510"/>
                <a:gd name="T1" fmla="*/ 109 h 433"/>
                <a:gd name="T2" fmla="*/ 83 w 510"/>
                <a:gd name="T3" fmla="*/ 140 h 433"/>
                <a:gd name="T4" fmla="*/ 61 w 510"/>
                <a:gd name="T5" fmla="*/ 281 h 433"/>
                <a:gd name="T6" fmla="*/ 27 w 510"/>
                <a:gd name="T7" fmla="*/ 334 h 433"/>
                <a:gd name="T8" fmla="*/ 0 w 510"/>
                <a:gd name="T9" fmla="*/ 441 h 433"/>
                <a:gd name="T10" fmla="*/ 61 w 510"/>
                <a:gd name="T11" fmla="*/ 601 h 433"/>
                <a:gd name="T12" fmla="*/ 117 w 510"/>
                <a:gd name="T13" fmla="*/ 804 h 433"/>
                <a:gd name="T14" fmla="*/ 220 w 510"/>
                <a:gd name="T15" fmla="*/ 899 h 433"/>
                <a:gd name="T16" fmla="*/ 329 w 510"/>
                <a:gd name="T17" fmla="*/ 868 h 433"/>
                <a:gd name="T18" fmla="*/ 398 w 510"/>
                <a:gd name="T19" fmla="*/ 899 h 433"/>
                <a:gd name="T20" fmla="*/ 438 w 510"/>
                <a:gd name="T21" fmla="*/ 942 h 433"/>
                <a:gd name="T22" fmla="*/ 459 w 510"/>
                <a:gd name="T23" fmla="*/ 964 h 433"/>
                <a:gd name="T24" fmla="*/ 582 w 510"/>
                <a:gd name="T25" fmla="*/ 899 h 433"/>
                <a:gd name="T26" fmla="*/ 657 w 510"/>
                <a:gd name="T27" fmla="*/ 846 h 433"/>
                <a:gd name="T28" fmla="*/ 691 w 510"/>
                <a:gd name="T29" fmla="*/ 739 h 433"/>
                <a:gd name="T30" fmla="*/ 711 w 510"/>
                <a:gd name="T31" fmla="*/ 483 h 433"/>
                <a:gd name="T32" fmla="*/ 726 w 510"/>
                <a:gd name="T33" fmla="*/ 399 h 433"/>
                <a:gd name="T34" fmla="*/ 691 w 510"/>
                <a:gd name="T35" fmla="*/ 334 h 433"/>
                <a:gd name="T36" fmla="*/ 616 w 510"/>
                <a:gd name="T37" fmla="*/ 227 h 433"/>
                <a:gd name="T38" fmla="*/ 535 w 510"/>
                <a:gd name="T39" fmla="*/ 140 h 433"/>
                <a:gd name="T40" fmla="*/ 479 w 510"/>
                <a:gd name="T41" fmla="*/ 56 h 433"/>
                <a:gd name="T42" fmla="*/ 398 w 510"/>
                <a:gd name="T43" fmla="*/ 2 h 433"/>
                <a:gd name="T44" fmla="*/ 274 w 510"/>
                <a:gd name="T45" fmla="*/ 13 h 433"/>
                <a:gd name="T46" fmla="*/ 232 w 510"/>
                <a:gd name="T47" fmla="*/ 56 h 433"/>
                <a:gd name="T48" fmla="*/ 212 w 510"/>
                <a:gd name="T49" fmla="*/ 78 h 433"/>
                <a:gd name="T50" fmla="*/ 164 w 510"/>
                <a:gd name="T51" fmla="*/ 98 h 433"/>
                <a:gd name="T52" fmla="*/ 192 w 510"/>
                <a:gd name="T53" fmla="*/ 109 h 4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10" h="433">
                  <a:moveTo>
                    <a:pt x="135" y="49"/>
                  </a:moveTo>
                  <a:cubicBezTo>
                    <a:pt x="103" y="52"/>
                    <a:pt x="86" y="55"/>
                    <a:pt x="58" y="63"/>
                  </a:cubicBezTo>
                  <a:cubicBezTo>
                    <a:pt x="28" y="83"/>
                    <a:pt x="38" y="93"/>
                    <a:pt x="43" y="126"/>
                  </a:cubicBezTo>
                  <a:cubicBezTo>
                    <a:pt x="37" y="136"/>
                    <a:pt x="25" y="140"/>
                    <a:pt x="19" y="150"/>
                  </a:cubicBezTo>
                  <a:cubicBezTo>
                    <a:pt x="10" y="165"/>
                    <a:pt x="0" y="198"/>
                    <a:pt x="0" y="198"/>
                  </a:cubicBezTo>
                  <a:cubicBezTo>
                    <a:pt x="10" y="227"/>
                    <a:pt x="27" y="243"/>
                    <a:pt x="43" y="270"/>
                  </a:cubicBezTo>
                  <a:cubicBezTo>
                    <a:pt x="33" y="303"/>
                    <a:pt x="47" y="349"/>
                    <a:pt x="82" y="361"/>
                  </a:cubicBezTo>
                  <a:cubicBezTo>
                    <a:pt x="105" y="378"/>
                    <a:pt x="130" y="389"/>
                    <a:pt x="154" y="404"/>
                  </a:cubicBezTo>
                  <a:cubicBezTo>
                    <a:pt x="181" y="400"/>
                    <a:pt x="205" y="396"/>
                    <a:pt x="231" y="390"/>
                  </a:cubicBezTo>
                  <a:cubicBezTo>
                    <a:pt x="265" y="395"/>
                    <a:pt x="257" y="390"/>
                    <a:pt x="279" y="404"/>
                  </a:cubicBezTo>
                  <a:cubicBezTo>
                    <a:pt x="288" y="410"/>
                    <a:pt x="298" y="417"/>
                    <a:pt x="307" y="423"/>
                  </a:cubicBezTo>
                  <a:cubicBezTo>
                    <a:pt x="312" y="426"/>
                    <a:pt x="322" y="433"/>
                    <a:pt x="322" y="433"/>
                  </a:cubicBezTo>
                  <a:cubicBezTo>
                    <a:pt x="355" y="427"/>
                    <a:pt x="377" y="412"/>
                    <a:pt x="408" y="404"/>
                  </a:cubicBezTo>
                  <a:cubicBezTo>
                    <a:pt x="425" y="394"/>
                    <a:pt x="442" y="387"/>
                    <a:pt x="461" y="380"/>
                  </a:cubicBezTo>
                  <a:cubicBezTo>
                    <a:pt x="495" y="346"/>
                    <a:pt x="493" y="364"/>
                    <a:pt x="485" y="332"/>
                  </a:cubicBezTo>
                  <a:cubicBezTo>
                    <a:pt x="481" y="296"/>
                    <a:pt x="465" y="241"/>
                    <a:pt x="499" y="217"/>
                  </a:cubicBezTo>
                  <a:cubicBezTo>
                    <a:pt x="502" y="207"/>
                    <a:pt x="510" y="188"/>
                    <a:pt x="509" y="179"/>
                  </a:cubicBezTo>
                  <a:cubicBezTo>
                    <a:pt x="508" y="170"/>
                    <a:pt x="489" y="155"/>
                    <a:pt x="485" y="150"/>
                  </a:cubicBezTo>
                  <a:cubicBezTo>
                    <a:pt x="468" y="130"/>
                    <a:pt x="457" y="110"/>
                    <a:pt x="432" y="102"/>
                  </a:cubicBezTo>
                  <a:cubicBezTo>
                    <a:pt x="413" y="89"/>
                    <a:pt x="394" y="76"/>
                    <a:pt x="375" y="63"/>
                  </a:cubicBezTo>
                  <a:cubicBezTo>
                    <a:pt x="361" y="53"/>
                    <a:pt x="352" y="35"/>
                    <a:pt x="336" y="25"/>
                  </a:cubicBezTo>
                  <a:cubicBezTo>
                    <a:pt x="322" y="3"/>
                    <a:pt x="304" y="5"/>
                    <a:pt x="279" y="1"/>
                  </a:cubicBezTo>
                  <a:cubicBezTo>
                    <a:pt x="250" y="3"/>
                    <a:pt x="220" y="0"/>
                    <a:pt x="192" y="6"/>
                  </a:cubicBezTo>
                  <a:cubicBezTo>
                    <a:pt x="181" y="8"/>
                    <a:pt x="173" y="19"/>
                    <a:pt x="163" y="25"/>
                  </a:cubicBezTo>
                  <a:cubicBezTo>
                    <a:pt x="158" y="28"/>
                    <a:pt x="155" y="34"/>
                    <a:pt x="149" y="35"/>
                  </a:cubicBezTo>
                  <a:cubicBezTo>
                    <a:pt x="129" y="39"/>
                    <a:pt x="114" y="42"/>
                    <a:pt x="115" y="44"/>
                  </a:cubicBezTo>
                  <a:cubicBezTo>
                    <a:pt x="118" y="50"/>
                    <a:pt x="128" y="47"/>
                    <a:pt x="135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214"/>
            <p:cNvSpPr>
              <a:spLocks noChangeArrowheads="1"/>
            </p:cNvSpPr>
            <p:nvPr/>
          </p:nvSpPr>
          <p:spPr bwMode="auto">
            <a:xfrm>
              <a:off x="5891712" y="3325585"/>
              <a:ext cx="326735" cy="360656"/>
            </a:xfrm>
            <a:prstGeom prst="rightArrow">
              <a:avLst>
                <a:gd name="adj1" fmla="val 50000"/>
                <a:gd name="adj2" fmla="val 306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215"/>
            <p:cNvSpPr>
              <a:spLocks noChangeArrowheads="1"/>
            </p:cNvSpPr>
            <p:nvPr/>
          </p:nvSpPr>
          <p:spPr bwMode="auto">
            <a:xfrm>
              <a:off x="7212859" y="3325585"/>
              <a:ext cx="327828" cy="360656"/>
            </a:xfrm>
            <a:prstGeom prst="rightArrow">
              <a:avLst>
                <a:gd name="adj1" fmla="val 50000"/>
                <a:gd name="adj2" fmla="val 307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Text Box 216"/>
            <p:cNvSpPr txBox="1">
              <a:spLocks noChangeArrowheads="1"/>
            </p:cNvSpPr>
            <p:nvPr/>
          </p:nvSpPr>
          <p:spPr bwMode="auto">
            <a:xfrm>
              <a:off x="6195499" y="2963450"/>
              <a:ext cx="1017360" cy="103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Logic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219"/>
            <p:cNvSpPr>
              <a:spLocks noChangeArrowheads="1"/>
            </p:cNvSpPr>
            <p:nvPr/>
          </p:nvSpPr>
          <p:spPr bwMode="auto">
            <a:xfrm>
              <a:off x="8387576" y="3325585"/>
              <a:ext cx="327828" cy="360656"/>
            </a:xfrm>
            <a:prstGeom prst="rightArrow">
              <a:avLst>
                <a:gd name="adj1" fmla="val 50000"/>
                <a:gd name="adj2" fmla="val 307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2" name="AutoShape 220"/>
            <p:cNvSpPr>
              <a:spLocks noChangeArrowheads="1"/>
            </p:cNvSpPr>
            <p:nvPr/>
          </p:nvSpPr>
          <p:spPr bwMode="auto">
            <a:xfrm>
              <a:off x="5690644" y="4786321"/>
              <a:ext cx="564957" cy="57150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3" name="Arc 221"/>
            <p:cNvSpPr>
              <a:spLocks/>
            </p:cNvSpPr>
            <p:nvPr/>
          </p:nvSpPr>
          <p:spPr bwMode="auto">
            <a:xfrm flipV="1">
              <a:off x="6255601" y="3970035"/>
              <a:ext cx="431640" cy="978501"/>
            </a:xfrm>
            <a:custGeom>
              <a:avLst/>
              <a:gdLst>
                <a:gd name="T0" fmla="*/ 0 w 21600"/>
                <a:gd name="T1" fmla="*/ 0 h 21600"/>
                <a:gd name="T2" fmla="*/ 308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med" len="lg"/>
              <a:tailEnd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4" name="Arc 223"/>
            <p:cNvSpPr>
              <a:spLocks/>
            </p:cNvSpPr>
            <p:nvPr/>
          </p:nvSpPr>
          <p:spPr bwMode="auto">
            <a:xfrm flipH="1" flipV="1">
              <a:off x="5470999" y="4110455"/>
              <a:ext cx="219645" cy="979979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696 h 21600"/>
                <a:gd name="T4" fmla="*/ 0 w 21600"/>
                <a:gd name="T5" fmla="*/ 6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5" name="Text Box 227"/>
            <p:cNvSpPr txBox="1">
              <a:spLocks noChangeArrowheads="1"/>
            </p:cNvSpPr>
            <p:nvPr/>
          </p:nvSpPr>
          <p:spPr bwMode="auto">
            <a:xfrm>
              <a:off x="5595574" y="4618921"/>
              <a:ext cx="768210" cy="93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7" name="Arc 228"/>
            <p:cNvSpPr>
              <a:spLocks/>
            </p:cNvSpPr>
            <p:nvPr/>
          </p:nvSpPr>
          <p:spPr bwMode="auto">
            <a:xfrm flipH="1" flipV="1">
              <a:off x="8034614" y="4001076"/>
              <a:ext cx="547473" cy="987370"/>
            </a:xfrm>
            <a:custGeom>
              <a:avLst/>
              <a:gdLst>
                <a:gd name="T0" fmla="*/ 0 w 21600"/>
                <a:gd name="T1" fmla="*/ 0 h 21600"/>
                <a:gd name="T2" fmla="*/ 392 w 21600"/>
                <a:gd name="T3" fmla="*/ 700 h 21600"/>
                <a:gd name="T4" fmla="*/ 0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Arc 233"/>
            <p:cNvSpPr>
              <a:spLocks/>
            </p:cNvSpPr>
            <p:nvPr/>
          </p:nvSpPr>
          <p:spPr bwMode="auto">
            <a:xfrm flipV="1">
              <a:off x="3714744" y="3919780"/>
              <a:ext cx="1591249" cy="1223732"/>
            </a:xfrm>
            <a:custGeom>
              <a:avLst/>
              <a:gdLst>
                <a:gd name="T0" fmla="*/ 0 w 21600"/>
                <a:gd name="T1" fmla="*/ 0 h 21600"/>
                <a:gd name="T2" fmla="*/ 1116 w 21600"/>
                <a:gd name="T3" fmla="*/ 716 h 21600"/>
                <a:gd name="T4" fmla="*/ 0 w 21600"/>
                <a:gd name="T5" fmla="*/ 85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0596" y="0"/>
                    <a:pt x="19628" y="7687"/>
                    <a:pt x="21322" y="18147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0596" y="0"/>
                    <a:pt x="19628" y="7687"/>
                    <a:pt x="21322" y="1814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med" len="lg"/>
              <a:tailEnd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rc 234"/>
            <p:cNvSpPr>
              <a:spLocks/>
            </p:cNvSpPr>
            <p:nvPr/>
          </p:nvSpPr>
          <p:spPr bwMode="auto">
            <a:xfrm flipH="1" flipV="1">
              <a:off x="2959837" y="3896131"/>
              <a:ext cx="219645" cy="1118921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794 h 21600"/>
                <a:gd name="T4" fmla="*/ 0 w 21600"/>
                <a:gd name="T5" fmla="*/ 7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Text Box 238"/>
            <p:cNvSpPr txBox="1">
              <a:spLocks noChangeArrowheads="1"/>
            </p:cNvSpPr>
            <p:nvPr/>
          </p:nvSpPr>
          <p:spPr bwMode="auto">
            <a:xfrm>
              <a:off x="3084412" y="4618921"/>
              <a:ext cx="768210" cy="93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rc 240"/>
            <p:cNvSpPr>
              <a:spLocks/>
            </p:cNvSpPr>
            <p:nvPr/>
          </p:nvSpPr>
          <p:spPr bwMode="auto">
            <a:xfrm flipV="1">
              <a:off x="1284636" y="4001076"/>
              <a:ext cx="768210" cy="987370"/>
            </a:xfrm>
            <a:custGeom>
              <a:avLst/>
              <a:gdLst>
                <a:gd name="T0" fmla="*/ 0 w 21600"/>
                <a:gd name="T1" fmla="*/ 0 h 21600"/>
                <a:gd name="T2" fmla="*/ 549 w 21600"/>
                <a:gd name="T3" fmla="*/ 700 h 21600"/>
                <a:gd name="T4" fmla="*/ 17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</a:path>
                <a:path w="21600" h="21600" stroke="0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  <a:lnTo>
                    <a:pt x="691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med" len="lg"/>
              <a:tailEnd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rc 241"/>
            <p:cNvSpPr>
              <a:spLocks/>
            </p:cNvSpPr>
            <p:nvPr/>
          </p:nvSpPr>
          <p:spPr bwMode="auto">
            <a:xfrm flipV="1">
              <a:off x="1285852" y="3656678"/>
              <a:ext cx="1560338" cy="1486833"/>
            </a:xfrm>
            <a:custGeom>
              <a:avLst/>
              <a:gdLst>
                <a:gd name="T0" fmla="*/ 0 w 21600"/>
                <a:gd name="T1" fmla="*/ 0 h 21600"/>
                <a:gd name="T2" fmla="*/ 1116 w 21600"/>
                <a:gd name="T3" fmla="*/ 925 h 21600"/>
                <a:gd name="T4" fmla="*/ 0 w 21600"/>
                <a:gd name="T5" fmla="*/ 11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0596" y="0"/>
                    <a:pt x="19628" y="7687"/>
                    <a:pt x="21322" y="18147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0596" y="0"/>
                    <a:pt x="19628" y="7687"/>
                    <a:pt x="21322" y="1814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med" len="lg"/>
              <a:tailEnd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rc 242"/>
            <p:cNvSpPr>
              <a:spLocks/>
            </p:cNvSpPr>
            <p:nvPr/>
          </p:nvSpPr>
          <p:spPr bwMode="auto">
            <a:xfrm flipH="1" flipV="1">
              <a:off x="500034" y="4051331"/>
              <a:ext cx="219645" cy="963720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684 h 21600"/>
                <a:gd name="T4" fmla="*/ 0 w 21600"/>
                <a:gd name="T5" fmla="*/ 6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Text Box 246"/>
            <p:cNvSpPr txBox="1">
              <a:spLocks noChangeArrowheads="1"/>
            </p:cNvSpPr>
            <p:nvPr/>
          </p:nvSpPr>
          <p:spPr bwMode="auto">
            <a:xfrm>
              <a:off x="624609" y="4618921"/>
              <a:ext cx="768210" cy="93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rc 250"/>
            <p:cNvSpPr>
              <a:spLocks/>
            </p:cNvSpPr>
            <p:nvPr/>
          </p:nvSpPr>
          <p:spPr bwMode="auto">
            <a:xfrm flipV="1">
              <a:off x="6255601" y="3792664"/>
              <a:ext cx="1561554" cy="1327332"/>
            </a:xfrm>
            <a:custGeom>
              <a:avLst/>
              <a:gdLst>
                <a:gd name="T0" fmla="*/ 0 w 21600"/>
                <a:gd name="T1" fmla="*/ 0 h 21600"/>
                <a:gd name="T2" fmla="*/ 1116 w 21600"/>
                <a:gd name="T3" fmla="*/ 791 h 21600"/>
                <a:gd name="T4" fmla="*/ 0 w 21600"/>
                <a:gd name="T5" fmla="*/ 94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0596" y="0"/>
                    <a:pt x="19628" y="7687"/>
                    <a:pt x="21322" y="18147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0596" y="0"/>
                    <a:pt x="19628" y="7687"/>
                    <a:pt x="21322" y="1814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med" len="lg"/>
              <a:tailEnd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9" name="Text Box 212"/>
            <p:cNvSpPr txBox="1">
              <a:spLocks noChangeArrowheads="1"/>
            </p:cNvSpPr>
            <p:nvPr/>
          </p:nvSpPr>
          <p:spPr bwMode="auto">
            <a:xfrm>
              <a:off x="2546774" y="3066917"/>
              <a:ext cx="849075" cy="829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Register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0" name="Text Box 212"/>
            <p:cNvSpPr txBox="1">
              <a:spLocks noChangeArrowheads="1"/>
            </p:cNvSpPr>
            <p:nvPr/>
          </p:nvSpPr>
          <p:spPr bwMode="auto">
            <a:xfrm>
              <a:off x="7540687" y="2963450"/>
              <a:ext cx="849075" cy="1037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Register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AutoShape 220"/>
            <p:cNvSpPr>
              <a:spLocks noChangeArrowheads="1"/>
            </p:cNvSpPr>
            <p:nvPr/>
          </p:nvSpPr>
          <p:spPr bwMode="auto">
            <a:xfrm>
              <a:off x="3143240" y="4786321"/>
              <a:ext cx="564957" cy="57150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Text Box 227"/>
            <p:cNvSpPr txBox="1">
              <a:spLocks noChangeArrowheads="1"/>
            </p:cNvSpPr>
            <p:nvPr/>
          </p:nvSpPr>
          <p:spPr bwMode="auto">
            <a:xfrm>
              <a:off x="3048170" y="4618921"/>
              <a:ext cx="768210" cy="93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ext Box 227"/>
          <p:cNvSpPr txBox="1">
            <a:spLocks noChangeArrowheads="1"/>
          </p:cNvSpPr>
          <p:nvPr/>
        </p:nvSpPr>
        <p:spPr bwMode="auto">
          <a:xfrm>
            <a:off x="714348" y="1357298"/>
            <a:ext cx="79296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Traditional indication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643063"/>
            <a:ext cx="8153400" cy="421481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circuit – what is it?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circuit features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Micro Core</a:t>
            </a: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Coprocessor</a:t>
            </a:r>
          </a:p>
          <a:p>
            <a:pPr marL="548640" indent="-411480" eaLnBrk="1" fontAlgn="auto" hangingPunct="1">
              <a:spcBef>
                <a:spcPts val="5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circuit optimization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536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2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19250"/>
            <a:ext cx="6407571" cy="429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Indication subcircuit structure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20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1928794" y="3857628"/>
            <a:ext cx="5715040" cy="1384620"/>
          </a:xfrm>
          <a:custGeom>
            <a:avLst/>
            <a:gdLst>
              <a:gd name="connsiteX0" fmla="*/ 0 w 5334000"/>
              <a:gd name="connsiteY0" fmla="*/ 1021080 h 1027430"/>
              <a:gd name="connsiteX1" fmla="*/ 556260 w 5334000"/>
              <a:gd name="connsiteY1" fmla="*/ 990600 h 1027430"/>
              <a:gd name="connsiteX2" fmla="*/ 1943100 w 5334000"/>
              <a:gd name="connsiteY2" fmla="*/ 800100 h 1027430"/>
              <a:gd name="connsiteX3" fmla="*/ 2987040 w 5334000"/>
              <a:gd name="connsiteY3" fmla="*/ 525780 h 1027430"/>
              <a:gd name="connsiteX4" fmla="*/ 3962400 w 5334000"/>
              <a:gd name="connsiteY4" fmla="*/ 99060 h 1027430"/>
              <a:gd name="connsiteX5" fmla="*/ 5334000 w 5334000"/>
              <a:gd name="connsiteY5" fmla="*/ 0 h 102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0" h="1027430">
                <a:moveTo>
                  <a:pt x="0" y="1021080"/>
                </a:moveTo>
                <a:cubicBezTo>
                  <a:pt x="116205" y="1024255"/>
                  <a:pt x="232410" y="1027430"/>
                  <a:pt x="556260" y="990600"/>
                </a:cubicBezTo>
                <a:cubicBezTo>
                  <a:pt x="880110" y="953770"/>
                  <a:pt x="1537970" y="877570"/>
                  <a:pt x="1943100" y="800100"/>
                </a:cubicBezTo>
                <a:cubicBezTo>
                  <a:pt x="2348230" y="722630"/>
                  <a:pt x="2650490" y="642620"/>
                  <a:pt x="2987040" y="525780"/>
                </a:cubicBezTo>
                <a:cubicBezTo>
                  <a:pt x="3323590" y="408940"/>
                  <a:pt x="3571240" y="186690"/>
                  <a:pt x="3962400" y="99060"/>
                </a:cubicBezTo>
                <a:cubicBezTo>
                  <a:pt x="4353560" y="11430"/>
                  <a:pt x="4843780" y="5715"/>
                  <a:pt x="5334000" y="0"/>
                </a:cubicBezTo>
              </a:path>
            </a:pathLst>
          </a:cu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714480" y="3357562"/>
            <a:ext cx="3929090" cy="523220"/>
          </a:xfrm>
          <a:prstGeom prst="rect">
            <a:avLst/>
          </a:prstGeom>
          <a:solidFill>
            <a:srgbClr val="00B0F0">
              <a:alpha val="71000"/>
            </a:srgb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i="1" baseline="-25000" dirty="0" err="1" smtClean="0">
                <a:latin typeface="Arial" pitchFamily="34" charset="0"/>
                <a:cs typeface="Arial" pitchFamily="34" charset="0"/>
              </a:rPr>
              <a:t>IC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= t</a:t>
            </a:r>
            <a:r>
              <a:rPr lang="en-US" sz="2800" b="1" i="1" baseline="-25000" dirty="0" smtClean="0">
                <a:latin typeface="Arial" pitchFamily="34" charset="0"/>
                <a:cs typeface="Arial" pitchFamily="34" charset="0"/>
              </a:rPr>
              <a:t>C3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 ]log</a:t>
            </a:r>
            <a:r>
              <a:rPr lang="en-US" sz="2800" b="1" i="1" baseline="-25000" dirty="0" smtClean="0"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M[ + t</a:t>
            </a:r>
            <a:r>
              <a:rPr lang="en-US" sz="2800" b="1" i="1" baseline="-25000" dirty="0" smtClean="0">
                <a:latin typeface="Arial" pitchFamily="34" charset="0"/>
                <a:cs typeface="Arial" pitchFamily="34" charset="0"/>
                <a:sym typeface="Symbol"/>
              </a:rPr>
              <a:t>C2</a:t>
            </a:r>
            <a:endParaRPr lang="ru-RU" sz="2800" b="1" i="1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CC"/>
                </a:solidFill>
              </a:rPr>
              <a:t>Indication subcircuit optimization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8596" y="1357313"/>
            <a:ext cx="85011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Bitwise indication of the Logic in the same</a:t>
            </a:r>
            <a:b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stage Register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-457200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Bitwise control of the previous stage Register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21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714348" y="3286124"/>
            <a:ext cx="7858180" cy="2714644"/>
            <a:chOff x="714348" y="3643314"/>
            <a:chExt cx="7858180" cy="2714644"/>
          </a:xfrm>
        </p:grpSpPr>
        <p:sp>
          <p:nvSpPr>
            <p:cNvPr id="3" name="Text Box 248"/>
            <p:cNvSpPr txBox="1">
              <a:spLocks noChangeArrowheads="1"/>
            </p:cNvSpPr>
            <p:nvPr/>
          </p:nvSpPr>
          <p:spPr bwMode="auto">
            <a:xfrm>
              <a:off x="3399290" y="3643314"/>
              <a:ext cx="2408099" cy="2094862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  <a:ln w="317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Stage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4" name="Text Box 249"/>
            <p:cNvSpPr txBox="1">
              <a:spLocks noChangeArrowheads="1"/>
            </p:cNvSpPr>
            <p:nvPr/>
          </p:nvSpPr>
          <p:spPr bwMode="auto">
            <a:xfrm>
              <a:off x="5922740" y="3643314"/>
              <a:ext cx="2408099" cy="2094862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  <a:ln w="317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Stage</a:t>
              </a:r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 3</a:t>
              </a:r>
            </a:p>
          </p:txBody>
        </p:sp>
        <p:sp>
          <p:nvSpPr>
            <p:cNvPr id="5" name="Text Box 247"/>
            <p:cNvSpPr txBox="1">
              <a:spLocks noChangeArrowheads="1"/>
            </p:cNvSpPr>
            <p:nvPr/>
          </p:nvSpPr>
          <p:spPr bwMode="auto">
            <a:xfrm>
              <a:off x="894516" y="3643314"/>
              <a:ext cx="2408099" cy="2094862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  <a:ln w="317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Stage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1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203"/>
            <p:cNvSpPr>
              <a:spLocks/>
            </p:cNvSpPr>
            <p:nvPr/>
          </p:nvSpPr>
          <p:spPr bwMode="auto">
            <a:xfrm>
              <a:off x="1102149" y="4208004"/>
              <a:ext cx="940389" cy="1068779"/>
            </a:xfrm>
            <a:custGeom>
              <a:avLst/>
              <a:gdLst>
                <a:gd name="T0" fmla="*/ 177 w 510"/>
                <a:gd name="T1" fmla="*/ 92 h 433"/>
                <a:gd name="T2" fmla="*/ 76 w 510"/>
                <a:gd name="T3" fmla="*/ 118 h 433"/>
                <a:gd name="T4" fmla="*/ 56 w 510"/>
                <a:gd name="T5" fmla="*/ 237 h 433"/>
                <a:gd name="T6" fmla="*/ 25 w 510"/>
                <a:gd name="T7" fmla="*/ 282 h 433"/>
                <a:gd name="T8" fmla="*/ 0 w 510"/>
                <a:gd name="T9" fmla="*/ 372 h 433"/>
                <a:gd name="T10" fmla="*/ 56 w 510"/>
                <a:gd name="T11" fmla="*/ 508 h 433"/>
                <a:gd name="T12" fmla="*/ 107 w 510"/>
                <a:gd name="T13" fmla="*/ 679 h 433"/>
                <a:gd name="T14" fmla="*/ 202 w 510"/>
                <a:gd name="T15" fmla="*/ 759 h 433"/>
                <a:gd name="T16" fmla="*/ 303 w 510"/>
                <a:gd name="T17" fmla="*/ 733 h 433"/>
                <a:gd name="T18" fmla="*/ 365 w 510"/>
                <a:gd name="T19" fmla="*/ 759 h 433"/>
                <a:gd name="T20" fmla="*/ 402 w 510"/>
                <a:gd name="T21" fmla="*/ 795 h 433"/>
                <a:gd name="T22" fmla="*/ 422 w 510"/>
                <a:gd name="T23" fmla="*/ 814 h 433"/>
                <a:gd name="T24" fmla="*/ 534 w 510"/>
                <a:gd name="T25" fmla="*/ 759 h 433"/>
                <a:gd name="T26" fmla="*/ 604 w 510"/>
                <a:gd name="T27" fmla="*/ 714 h 433"/>
                <a:gd name="T28" fmla="*/ 635 w 510"/>
                <a:gd name="T29" fmla="*/ 624 h 433"/>
                <a:gd name="T30" fmla="*/ 654 w 510"/>
                <a:gd name="T31" fmla="*/ 408 h 433"/>
                <a:gd name="T32" fmla="*/ 667 w 510"/>
                <a:gd name="T33" fmla="*/ 337 h 433"/>
                <a:gd name="T34" fmla="*/ 635 w 510"/>
                <a:gd name="T35" fmla="*/ 282 h 433"/>
                <a:gd name="T36" fmla="*/ 566 w 510"/>
                <a:gd name="T37" fmla="*/ 192 h 433"/>
                <a:gd name="T38" fmla="*/ 491 w 510"/>
                <a:gd name="T39" fmla="*/ 118 h 433"/>
                <a:gd name="T40" fmla="*/ 440 w 510"/>
                <a:gd name="T41" fmla="*/ 47 h 433"/>
                <a:gd name="T42" fmla="*/ 365 w 510"/>
                <a:gd name="T43" fmla="*/ 2 h 433"/>
                <a:gd name="T44" fmla="*/ 251 w 510"/>
                <a:gd name="T45" fmla="*/ 11 h 433"/>
                <a:gd name="T46" fmla="*/ 213 w 510"/>
                <a:gd name="T47" fmla="*/ 47 h 433"/>
                <a:gd name="T48" fmla="*/ 195 w 510"/>
                <a:gd name="T49" fmla="*/ 66 h 433"/>
                <a:gd name="T50" fmla="*/ 151 w 510"/>
                <a:gd name="T51" fmla="*/ 83 h 433"/>
                <a:gd name="T52" fmla="*/ 177 w 510"/>
                <a:gd name="T53" fmla="*/ 92 h 4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10" h="433">
                  <a:moveTo>
                    <a:pt x="135" y="49"/>
                  </a:moveTo>
                  <a:cubicBezTo>
                    <a:pt x="103" y="52"/>
                    <a:pt x="86" y="55"/>
                    <a:pt x="58" y="63"/>
                  </a:cubicBezTo>
                  <a:cubicBezTo>
                    <a:pt x="28" y="83"/>
                    <a:pt x="38" y="93"/>
                    <a:pt x="43" y="126"/>
                  </a:cubicBezTo>
                  <a:cubicBezTo>
                    <a:pt x="37" y="136"/>
                    <a:pt x="25" y="140"/>
                    <a:pt x="19" y="150"/>
                  </a:cubicBezTo>
                  <a:cubicBezTo>
                    <a:pt x="10" y="165"/>
                    <a:pt x="0" y="198"/>
                    <a:pt x="0" y="198"/>
                  </a:cubicBezTo>
                  <a:cubicBezTo>
                    <a:pt x="10" y="227"/>
                    <a:pt x="27" y="243"/>
                    <a:pt x="43" y="270"/>
                  </a:cubicBezTo>
                  <a:cubicBezTo>
                    <a:pt x="33" y="303"/>
                    <a:pt x="47" y="349"/>
                    <a:pt x="82" y="361"/>
                  </a:cubicBezTo>
                  <a:cubicBezTo>
                    <a:pt x="105" y="378"/>
                    <a:pt x="130" y="389"/>
                    <a:pt x="154" y="404"/>
                  </a:cubicBezTo>
                  <a:cubicBezTo>
                    <a:pt x="181" y="400"/>
                    <a:pt x="205" y="396"/>
                    <a:pt x="231" y="390"/>
                  </a:cubicBezTo>
                  <a:cubicBezTo>
                    <a:pt x="265" y="395"/>
                    <a:pt x="257" y="390"/>
                    <a:pt x="279" y="404"/>
                  </a:cubicBezTo>
                  <a:cubicBezTo>
                    <a:pt x="288" y="410"/>
                    <a:pt x="298" y="417"/>
                    <a:pt x="307" y="423"/>
                  </a:cubicBezTo>
                  <a:cubicBezTo>
                    <a:pt x="312" y="426"/>
                    <a:pt x="322" y="433"/>
                    <a:pt x="322" y="433"/>
                  </a:cubicBezTo>
                  <a:cubicBezTo>
                    <a:pt x="355" y="427"/>
                    <a:pt x="377" y="412"/>
                    <a:pt x="408" y="404"/>
                  </a:cubicBezTo>
                  <a:cubicBezTo>
                    <a:pt x="425" y="394"/>
                    <a:pt x="442" y="387"/>
                    <a:pt x="461" y="380"/>
                  </a:cubicBezTo>
                  <a:cubicBezTo>
                    <a:pt x="495" y="346"/>
                    <a:pt x="493" y="364"/>
                    <a:pt x="485" y="332"/>
                  </a:cubicBezTo>
                  <a:cubicBezTo>
                    <a:pt x="481" y="296"/>
                    <a:pt x="465" y="241"/>
                    <a:pt x="499" y="217"/>
                  </a:cubicBezTo>
                  <a:cubicBezTo>
                    <a:pt x="502" y="207"/>
                    <a:pt x="510" y="188"/>
                    <a:pt x="509" y="179"/>
                  </a:cubicBezTo>
                  <a:cubicBezTo>
                    <a:pt x="508" y="170"/>
                    <a:pt x="489" y="155"/>
                    <a:pt x="485" y="150"/>
                  </a:cubicBezTo>
                  <a:cubicBezTo>
                    <a:pt x="468" y="130"/>
                    <a:pt x="457" y="110"/>
                    <a:pt x="432" y="102"/>
                  </a:cubicBezTo>
                  <a:cubicBezTo>
                    <a:pt x="413" y="89"/>
                    <a:pt x="394" y="76"/>
                    <a:pt x="375" y="63"/>
                  </a:cubicBezTo>
                  <a:cubicBezTo>
                    <a:pt x="361" y="53"/>
                    <a:pt x="352" y="35"/>
                    <a:pt x="336" y="25"/>
                  </a:cubicBezTo>
                  <a:cubicBezTo>
                    <a:pt x="322" y="3"/>
                    <a:pt x="304" y="5"/>
                    <a:pt x="279" y="1"/>
                  </a:cubicBezTo>
                  <a:cubicBezTo>
                    <a:pt x="250" y="3"/>
                    <a:pt x="220" y="0"/>
                    <a:pt x="192" y="6"/>
                  </a:cubicBezTo>
                  <a:cubicBezTo>
                    <a:pt x="181" y="8"/>
                    <a:pt x="173" y="19"/>
                    <a:pt x="163" y="25"/>
                  </a:cubicBezTo>
                  <a:cubicBezTo>
                    <a:pt x="158" y="28"/>
                    <a:pt x="155" y="34"/>
                    <a:pt x="149" y="35"/>
                  </a:cubicBezTo>
                  <a:cubicBezTo>
                    <a:pt x="129" y="39"/>
                    <a:pt x="114" y="42"/>
                    <a:pt x="115" y="44"/>
                  </a:cubicBezTo>
                  <a:cubicBezTo>
                    <a:pt x="118" y="50"/>
                    <a:pt x="128" y="47"/>
                    <a:pt x="135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204"/>
            <p:cNvSpPr>
              <a:spLocks noChangeArrowheads="1"/>
            </p:cNvSpPr>
            <p:nvPr/>
          </p:nvSpPr>
          <p:spPr bwMode="auto">
            <a:xfrm>
              <a:off x="714348" y="4545441"/>
              <a:ext cx="355942" cy="336059"/>
            </a:xfrm>
            <a:prstGeom prst="rightArrow">
              <a:avLst>
                <a:gd name="adj1" fmla="val 50000"/>
                <a:gd name="adj2" fmla="val 3319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205"/>
            <p:cNvSpPr>
              <a:spLocks noChangeArrowheads="1"/>
            </p:cNvSpPr>
            <p:nvPr/>
          </p:nvSpPr>
          <p:spPr bwMode="auto">
            <a:xfrm>
              <a:off x="2042538" y="4370525"/>
              <a:ext cx="327378" cy="336059"/>
            </a:xfrm>
            <a:prstGeom prst="rightArrow">
              <a:avLst>
                <a:gd name="adj1" fmla="val 50000"/>
                <a:gd name="adj2" fmla="val 305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206"/>
            <p:cNvSpPr txBox="1">
              <a:spLocks noChangeArrowheads="1"/>
            </p:cNvSpPr>
            <p:nvPr/>
          </p:nvSpPr>
          <p:spPr bwMode="auto">
            <a:xfrm>
              <a:off x="1019755" y="4208004"/>
              <a:ext cx="1022783" cy="96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Logic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Text Box 207"/>
            <p:cNvSpPr txBox="1">
              <a:spLocks noChangeArrowheads="1"/>
            </p:cNvSpPr>
            <p:nvPr/>
          </p:nvSpPr>
          <p:spPr bwMode="auto">
            <a:xfrm>
              <a:off x="2369916" y="4304415"/>
              <a:ext cx="853601" cy="7726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Register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208"/>
            <p:cNvSpPr>
              <a:spLocks/>
            </p:cNvSpPr>
            <p:nvPr/>
          </p:nvSpPr>
          <p:spPr bwMode="auto">
            <a:xfrm>
              <a:off x="3553092" y="4119857"/>
              <a:ext cx="998614" cy="1534304"/>
            </a:xfrm>
            <a:custGeom>
              <a:avLst/>
              <a:gdLst>
                <a:gd name="T0" fmla="*/ 188 w 510"/>
                <a:gd name="T1" fmla="*/ 142 h 433"/>
                <a:gd name="T2" fmla="*/ 81 w 510"/>
                <a:gd name="T3" fmla="*/ 182 h 433"/>
                <a:gd name="T4" fmla="*/ 60 w 510"/>
                <a:gd name="T5" fmla="*/ 364 h 433"/>
                <a:gd name="T6" fmla="*/ 26 w 510"/>
                <a:gd name="T7" fmla="*/ 434 h 433"/>
                <a:gd name="T8" fmla="*/ 0 w 510"/>
                <a:gd name="T9" fmla="*/ 573 h 433"/>
                <a:gd name="T10" fmla="*/ 60 w 510"/>
                <a:gd name="T11" fmla="*/ 781 h 433"/>
                <a:gd name="T12" fmla="*/ 114 w 510"/>
                <a:gd name="T13" fmla="*/ 1044 h 433"/>
                <a:gd name="T14" fmla="*/ 214 w 510"/>
                <a:gd name="T15" fmla="*/ 1168 h 433"/>
                <a:gd name="T16" fmla="*/ 322 w 510"/>
                <a:gd name="T17" fmla="*/ 1128 h 433"/>
                <a:gd name="T18" fmla="*/ 388 w 510"/>
                <a:gd name="T19" fmla="*/ 1168 h 433"/>
                <a:gd name="T20" fmla="*/ 427 w 510"/>
                <a:gd name="T21" fmla="*/ 1223 h 433"/>
                <a:gd name="T22" fmla="*/ 448 w 510"/>
                <a:gd name="T23" fmla="*/ 1252 h 433"/>
                <a:gd name="T24" fmla="*/ 568 w 510"/>
                <a:gd name="T25" fmla="*/ 1168 h 433"/>
                <a:gd name="T26" fmla="*/ 642 w 510"/>
                <a:gd name="T27" fmla="*/ 1099 h 433"/>
                <a:gd name="T28" fmla="*/ 675 w 510"/>
                <a:gd name="T29" fmla="*/ 960 h 433"/>
                <a:gd name="T30" fmla="*/ 695 w 510"/>
                <a:gd name="T31" fmla="*/ 627 h 433"/>
                <a:gd name="T32" fmla="*/ 709 w 510"/>
                <a:gd name="T33" fmla="*/ 518 h 433"/>
                <a:gd name="T34" fmla="*/ 675 w 510"/>
                <a:gd name="T35" fmla="*/ 434 h 433"/>
                <a:gd name="T36" fmla="*/ 601 w 510"/>
                <a:gd name="T37" fmla="*/ 295 h 433"/>
                <a:gd name="T38" fmla="*/ 522 w 510"/>
                <a:gd name="T39" fmla="*/ 182 h 433"/>
                <a:gd name="T40" fmla="*/ 468 w 510"/>
                <a:gd name="T41" fmla="*/ 72 h 433"/>
                <a:gd name="T42" fmla="*/ 388 w 510"/>
                <a:gd name="T43" fmla="*/ 3 h 433"/>
                <a:gd name="T44" fmla="*/ 267 w 510"/>
                <a:gd name="T45" fmla="*/ 17 h 433"/>
                <a:gd name="T46" fmla="*/ 227 w 510"/>
                <a:gd name="T47" fmla="*/ 72 h 433"/>
                <a:gd name="T48" fmla="*/ 207 w 510"/>
                <a:gd name="T49" fmla="*/ 101 h 433"/>
                <a:gd name="T50" fmla="*/ 160 w 510"/>
                <a:gd name="T51" fmla="*/ 127 h 433"/>
                <a:gd name="T52" fmla="*/ 188 w 510"/>
                <a:gd name="T53" fmla="*/ 142 h 4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10" h="433">
                  <a:moveTo>
                    <a:pt x="135" y="49"/>
                  </a:moveTo>
                  <a:cubicBezTo>
                    <a:pt x="103" y="52"/>
                    <a:pt x="86" y="55"/>
                    <a:pt x="58" y="63"/>
                  </a:cubicBezTo>
                  <a:cubicBezTo>
                    <a:pt x="28" y="83"/>
                    <a:pt x="38" y="93"/>
                    <a:pt x="43" y="126"/>
                  </a:cubicBezTo>
                  <a:cubicBezTo>
                    <a:pt x="37" y="136"/>
                    <a:pt x="25" y="140"/>
                    <a:pt x="19" y="150"/>
                  </a:cubicBezTo>
                  <a:cubicBezTo>
                    <a:pt x="10" y="165"/>
                    <a:pt x="0" y="198"/>
                    <a:pt x="0" y="198"/>
                  </a:cubicBezTo>
                  <a:cubicBezTo>
                    <a:pt x="10" y="227"/>
                    <a:pt x="27" y="243"/>
                    <a:pt x="43" y="270"/>
                  </a:cubicBezTo>
                  <a:cubicBezTo>
                    <a:pt x="33" y="303"/>
                    <a:pt x="47" y="349"/>
                    <a:pt x="82" y="361"/>
                  </a:cubicBezTo>
                  <a:cubicBezTo>
                    <a:pt x="105" y="378"/>
                    <a:pt x="130" y="389"/>
                    <a:pt x="154" y="404"/>
                  </a:cubicBezTo>
                  <a:cubicBezTo>
                    <a:pt x="181" y="400"/>
                    <a:pt x="205" y="396"/>
                    <a:pt x="231" y="390"/>
                  </a:cubicBezTo>
                  <a:cubicBezTo>
                    <a:pt x="265" y="395"/>
                    <a:pt x="257" y="390"/>
                    <a:pt x="279" y="404"/>
                  </a:cubicBezTo>
                  <a:cubicBezTo>
                    <a:pt x="288" y="410"/>
                    <a:pt x="298" y="417"/>
                    <a:pt x="307" y="423"/>
                  </a:cubicBezTo>
                  <a:cubicBezTo>
                    <a:pt x="312" y="426"/>
                    <a:pt x="322" y="433"/>
                    <a:pt x="322" y="433"/>
                  </a:cubicBezTo>
                  <a:cubicBezTo>
                    <a:pt x="355" y="427"/>
                    <a:pt x="377" y="412"/>
                    <a:pt x="408" y="404"/>
                  </a:cubicBezTo>
                  <a:cubicBezTo>
                    <a:pt x="425" y="394"/>
                    <a:pt x="442" y="387"/>
                    <a:pt x="461" y="380"/>
                  </a:cubicBezTo>
                  <a:cubicBezTo>
                    <a:pt x="495" y="346"/>
                    <a:pt x="493" y="364"/>
                    <a:pt x="485" y="332"/>
                  </a:cubicBezTo>
                  <a:cubicBezTo>
                    <a:pt x="481" y="296"/>
                    <a:pt x="465" y="241"/>
                    <a:pt x="499" y="217"/>
                  </a:cubicBezTo>
                  <a:cubicBezTo>
                    <a:pt x="502" y="207"/>
                    <a:pt x="510" y="188"/>
                    <a:pt x="509" y="179"/>
                  </a:cubicBezTo>
                  <a:cubicBezTo>
                    <a:pt x="508" y="170"/>
                    <a:pt x="489" y="155"/>
                    <a:pt x="485" y="150"/>
                  </a:cubicBezTo>
                  <a:cubicBezTo>
                    <a:pt x="468" y="130"/>
                    <a:pt x="457" y="110"/>
                    <a:pt x="432" y="102"/>
                  </a:cubicBezTo>
                  <a:cubicBezTo>
                    <a:pt x="413" y="89"/>
                    <a:pt x="394" y="76"/>
                    <a:pt x="375" y="63"/>
                  </a:cubicBezTo>
                  <a:cubicBezTo>
                    <a:pt x="361" y="53"/>
                    <a:pt x="352" y="35"/>
                    <a:pt x="336" y="25"/>
                  </a:cubicBezTo>
                  <a:cubicBezTo>
                    <a:pt x="322" y="3"/>
                    <a:pt x="304" y="5"/>
                    <a:pt x="279" y="1"/>
                  </a:cubicBezTo>
                  <a:cubicBezTo>
                    <a:pt x="250" y="3"/>
                    <a:pt x="220" y="0"/>
                    <a:pt x="192" y="6"/>
                  </a:cubicBezTo>
                  <a:cubicBezTo>
                    <a:pt x="181" y="8"/>
                    <a:pt x="173" y="19"/>
                    <a:pt x="163" y="25"/>
                  </a:cubicBezTo>
                  <a:cubicBezTo>
                    <a:pt x="158" y="28"/>
                    <a:pt x="155" y="34"/>
                    <a:pt x="149" y="35"/>
                  </a:cubicBezTo>
                  <a:cubicBezTo>
                    <a:pt x="129" y="39"/>
                    <a:pt x="114" y="42"/>
                    <a:pt x="115" y="44"/>
                  </a:cubicBezTo>
                  <a:cubicBezTo>
                    <a:pt x="118" y="50"/>
                    <a:pt x="128" y="47"/>
                    <a:pt x="135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09"/>
            <p:cNvSpPr>
              <a:spLocks noChangeArrowheads="1"/>
            </p:cNvSpPr>
            <p:nvPr/>
          </p:nvSpPr>
          <p:spPr bwMode="auto">
            <a:xfrm>
              <a:off x="3223517" y="4545441"/>
              <a:ext cx="329576" cy="336059"/>
            </a:xfrm>
            <a:prstGeom prst="rightArrow">
              <a:avLst>
                <a:gd name="adj1" fmla="val 50000"/>
                <a:gd name="adj2" fmla="val 307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10"/>
            <p:cNvSpPr>
              <a:spLocks noChangeArrowheads="1"/>
            </p:cNvSpPr>
            <p:nvPr/>
          </p:nvSpPr>
          <p:spPr bwMode="auto">
            <a:xfrm>
              <a:off x="4551706" y="4545441"/>
              <a:ext cx="328477" cy="336059"/>
            </a:xfrm>
            <a:prstGeom prst="rightArrow">
              <a:avLst>
                <a:gd name="adj1" fmla="val 50000"/>
                <a:gd name="adj2" fmla="val 306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211"/>
            <p:cNvSpPr txBox="1">
              <a:spLocks noChangeArrowheads="1"/>
            </p:cNvSpPr>
            <p:nvPr/>
          </p:nvSpPr>
          <p:spPr bwMode="auto">
            <a:xfrm>
              <a:off x="3530022" y="4208004"/>
              <a:ext cx="1021684" cy="96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Logic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12"/>
            <p:cNvSpPr txBox="1">
              <a:spLocks noChangeArrowheads="1"/>
            </p:cNvSpPr>
            <p:nvPr/>
          </p:nvSpPr>
          <p:spPr bwMode="auto">
            <a:xfrm>
              <a:off x="4880183" y="4208004"/>
              <a:ext cx="853601" cy="10687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Register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213"/>
            <p:cNvSpPr>
              <a:spLocks/>
            </p:cNvSpPr>
            <p:nvPr/>
          </p:nvSpPr>
          <p:spPr bwMode="auto">
            <a:xfrm>
              <a:off x="6039191" y="4119857"/>
              <a:ext cx="1022783" cy="1156926"/>
            </a:xfrm>
            <a:custGeom>
              <a:avLst/>
              <a:gdLst>
                <a:gd name="T0" fmla="*/ 192 w 510"/>
                <a:gd name="T1" fmla="*/ 109 h 433"/>
                <a:gd name="T2" fmla="*/ 83 w 510"/>
                <a:gd name="T3" fmla="*/ 140 h 433"/>
                <a:gd name="T4" fmla="*/ 61 w 510"/>
                <a:gd name="T5" fmla="*/ 281 h 433"/>
                <a:gd name="T6" fmla="*/ 27 w 510"/>
                <a:gd name="T7" fmla="*/ 334 h 433"/>
                <a:gd name="T8" fmla="*/ 0 w 510"/>
                <a:gd name="T9" fmla="*/ 441 h 433"/>
                <a:gd name="T10" fmla="*/ 61 w 510"/>
                <a:gd name="T11" fmla="*/ 601 h 433"/>
                <a:gd name="T12" fmla="*/ 117 w 510"/>
                <a:gd name="T13" fmla="*/ 804 h 433"/>
                <a:gd name="T14" fmla="*/ 220 w 510"/>
                <a:gd name="T15" fmla="*/ 899 h 433"/>
                <a:gd name="T16" fmla="*/ 329 w 510"/>
                <a:gd name="T17" fmla="*/ 868 h 433"/>
                <a:gd name="T18" fmla="*/ 398 w 510"/>
                <a:gd name="T19" fmla="*/ 899 h 433"/>
                <a:gd name="T20" fmla="*/ 438 w 510"/>
                <a:gd name="T21" fmla="*/ 942 h 433"/>
                <a:gd name="T22" fmla="*/ 459 w 510"/>
                <a:gd name="T23" fmla="*/ 964 h 433"/>
                <a:gd name="T24" fmla="*/ 582 w 510"/>
                <a:gd name="T25" fmla="*/ 899 h 433"/>
                <a:gd name="T26" fmla="*/ 657 w 510"/>
                <a:gd name="T27" fmla="*/ 846 h 433"/>
                <a:gd name="T28" fmla="*/ 691 w 510"/>
                <a:gd name="T29" fmla="*/ 739 h 433"/>
                <a:gd name="T30" fmla="*/ 711 w 510"/>
                <a:gd name="T31" fmla="*/ 483 h 433"/>
                <a:gd name="T32" fmla="*/ 726 w 510"/>
                <a:gd name="T33" fmla="*/ 399 h 433"/>
                <a:gd name="T34" fmla="*/ 691 w 510"/>
                <a:gd name="T35" fmla="*/ 334 h 433"/>
                <a:gd name="T36" fmla="*/ 616 w 510"/>
                <a:gd name="T37" fmla="*/ 227 h 433"/>
                <a:gd name="T38" fmla="*/ 535 w 510"/>
                <a:gd name="T39" fmla="*/ 140 h 433"/>
                <a:gd name="T40" fmla="*/ 479 w 510"/>
                <a:gd name="T41" fmla="*/ 56 h 433"/>
                <a:gd name="T42" fmla="*/ 398 w 510"/>
                <a:gd name="T43" fmla="*/ 2 h 433"/>
                <a:gd name="T44" fmla="*/ 274 w 510"/>
                <a:gd name="T45" fmla="*/ 13 h 433"/>
                <a:gd name="T46" fmla="*/ 232 w 510"/>
                <a:gd name="T47" fmla="*/ 56 h 433"/>
                <a:gd name="T48" fmla="*/ 212 w 510"/>
                <a:gd name="T49" fmla="*/ 78 h 433"/>
                <a:gd name="T50" fmla="*/ 164 w 510"/>
                <a:gd name="T51" fmla="*/ 98 h 433"/>
                <a:gd name="T52" fmla="*/ 192 w 510"/>
                <a:gd name="T53" fmla="*/ 109 h 4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10" h="433">
                  <a:moveTo>
                    <a:pt x="135" y="49"/>
                  </a:moveTo>
                  <a:cubicBezTo>
                    <a:pt x="103" y="52"/>
                    <a:pt x="86" y="55"/>
                    <a:pt x="58" y="63"/>
                  </a:cubicBezTo>
                  <a:cubicBezTo>
                    <a:pt x="28" y="83"/>
                    <a:pt x="38" y="93"/>
                    <a:pt x="43" y="126"/>
                  </a:cubicBezTo>
                  <a:cubicBezTo>
                    <a:pt x="37" y="136"/>
                    <a:pt x="25" y="140"/>
                    <a:pt x="19" y="150"/>
                  </a:cubicBezTo>
                  <a:cubicBezTo>
                    <a:pt x="10" y="165"/>
                    <a:pt x="0" y="198"/>
                    <a:pt x="0" y="198"/>
                  </a:cubicBezTo>
                  <a:cubicBezTo>
                    <a:pt x="10" y="227"/>
                    <a:pt x="27" y="243"/>
                    <a:pt x="43" y="270"/>
                  </a:cubicBezTo>
                  <a:cubicBezTo>
                    <a:pt x="33" y="303"/>
                    <a:pt x="47" y="349"/>
                    <a:pt x="82" y="361"/>
                  </a:cubicBezTo>
                  <a:cubicBezTo>
                    <a:pt x="105" y="378"/>
                    <a:pt x="130" y="389"/>
                    <a:pt x="154" y="404"/>
                  </a:cubicBezTo>
                  <a:cubicBezTo>
                    <a:pt x="181" y="400"/>
                    <a:pt x="205" y="396"/>
                    <a:pt x="231" y="390"/>
                  </a:cubicBezTo>
                  <a:cubicBezTo>
                    <a:pt x="265" y="395"/>
                    <a:pt x="257" y="390"/>
                    <a:pt x="279" y="404"/>
                  </a:cubicBezTo>
                  <a:cubicBezTo>
                    <a:pt x="288" y="410"/>
                    <a:pt x="298" y="417"/>
                    <a:pt x="307" y="423"/>
                  </a:cubicBezTo>
                  <a:cubicBezTo>
                    <a:pt x="312" y="426"/>
                    <a:pt x="322" y="433"/>
                    <a:pt x="322" y="433"/>
                  </a:cubicBezTo>
                  <a:cubicBezTo>
                    <a:pt x="355" y="427"/>
                    <a:pt x="377" y="412"/>
                    <a:pt x="408" y="404"/>
                  </a:cubicBezTo>
                  <a:cubicBezTo>
                    <a:pt x="425" y="394"/>
                    <a:pt x="442" y="387"/>
                    <a:pt x="461" y="380"/>
                  </a:cubicBezTo>
                  <a:cubicBezTo>
                    <a:pt x="495" y="346"/>
                    <a:pt x="493" y="364"/>
                    <a:pt x="485" y="332"/>
                  </a:cubicBezTo>
                  <a:cubicBezTo>
                    <a:pt x="481" y="296"/>
                    <a:pt x="465" y="241"/>
                    <a:pt x="499" y="217"/>
                  </a:cubicBezTo>
                  <a:cubicBezTo>
                    <a:pt x="502" y="207"/>
                    <a:pt x="510" y="188"/>
                    <a:pt x="509" y="179"/>
                  </a:cubicBezTo>
                  <a:cubicBezTo>
                    <a:pt x="508" y="170"/>
                    <a:pt x="489" y="155"/>
                    <a:pt x="485" y="150"/>
                  </a:cubicBezTo>
                  <a:cubicBezTo>
                    <a:pt x="468" y="130"/>
                    <a:pt x="457" y="110"/>
                    <a:pt x="432" y="102"/>
                  </a:cubicBezTo>
                  <a:cubicBezTo>
                    <a:pt x="413" y="89"/>
                    <a:pt x="394" y="76"/>
                    <a:pt x="375" y="63"/>
                  </a:cubicBezTo>
                  <a:cubicBezTo>
                    <a:pt x="361" y="53"/>
                    <a:pt x="352" y="35"/>
                    <a:pt x="336" y="25"/>
                  </a:cubicBezTo>
                  <a:cubicBezTo>
                    <a:pt x="322" y="3"/>
                    <a:pt x="304" y="5"/>
                    <a:pt x="279" y="1"/>
                  </a:cubicBezTo>
                  <a:cubicBezTo>
                    <a:pt x="250" y="3"/>
                    <a:pt x="220" y="0"/>
                    <a:pt x="192" y="6"/>
                  </a:cubicBezTo>
                  <a:cubicBezTo>
                    <a:pt x="181" y="8"/>
                    <a:pt x="173" y="19"/>
                    <a:pt x="163" y="25"/>
                  </a:cubicBezTo>
                  <a:cubicBezTo>
                    <a:pt x="158" y="28"/>
                    <a:pt x="155" y="34"/>
                    <a:pt x="149" y="35"/>
                  </a:cubicBezTo>
                  <a:cubicBezTo>
                    <a:pt x="129" y="39"/>
                    <a:pt x="114" y="42"/>
                    <a:pt x="115" y="44"/>
                  </a:cubicBezTo>
                  <a:cubicBezTo>
                    <a:pt x="118" y="50"/>
                    <a:pt x="128" y="47"/>
                    <a:pt x="135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14"/>
            <p:cNvSpPr>
              <a:spLocks noChangeArrowheads="1"/>
            </p:cNvSpPr>
            <p:nvPr/>
          </p:nvSpPr>
          <p:spPr bwMode="auto">
            <a:xfrm>
              <a:off x="5733784" y="4545441"/>
              <a:ext cx="328477" cy="336059"/>
            </a:xfrm>
            <a:prstGeom prst="rightArrow">
              <a:avLst>
                <a:gd name="adj1" fmla="val 50000"/>
                <a:gd name="adj2" fmla="val 306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15"/>
            <p:cNvSpPr>
              <a:spLocks noChangeArrowheads="1"/>
            </p:cNvSpPr>
            <p:nvPr/>
          </p:nvSpPr>
          <p:spPr bwMode="auto">
            <a:xfrm>
              <a:off x="7061973" y="4370525"/>
              <a:ext cx="329576" cy="336059"/>
            </a:xfrm>
            <a:prstGeom prst="rightArrow">
              <a:avLst>
                <a:gd name="adj1" fmla="val 50000"/>
                <a:gd name="adj2" fmla="val 307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 Box 216"/>
            <p:cNvSpPr txBox="1">
              <a:spLocks noChangeArrowheads="1"/>
            </p:cNvSpPr>
            <p:nvPr/>
          </p:nvSpPr>
          <p:spPr bwMode="auto">
            <a:xfrm>
              <a:off x="6039191" y="4208004"/>
              <a:ext cx="1022783" cy="96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Logic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17"/>
            <p:cNvSpPr txBox="1">
              <a:spLocks noChangeArrowheads="1"/>
            </p:cNvSpPr>
            <p:nvPr/>
          </p:nvSpPr>
          <p:spPr bwMode="auto">
            <a:xfrm>
              <a:off x="7391549" y="4304415"/>
              <a:ext cx="851404" cy="8704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Register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219"/>
            <p:cNvSpPr>
              <a:spLocks noChangeArrowheads="1"/>
            </p:cNvSpPr>
            <p:nvPr/>
          </p:nvSpPr>
          <p:spPr bwMode="auto">
            <a:xfrm>
              <a:off x="8242952" y="4545441"/>
              <a:ext cx="329576" cy="336059"/>
            </a:xfrm>
            <a:prstGeom prst="rightArrow">
              <a:avLst>
                <a:gd name="adj1" fmla="val 50000"/>
                <a:gd name="adj2" fmla="val 307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7000892" y="4786322"/>
              <a:ext cx="373519" cy="220367"/>
              <a:chOff x="642910" y="6000768"/>
              <a:chExt cx="373519" cy="220367"/>
            </a:xfrm>
          </p:grpSpPr>
          <p:cxnSp>
            <p:nvCxnSpPr>
              <p:cNvPr id="3095" name="AutoShape 23"/>
              <p:cNvCxnSpPr>
                <a:cxnSpLocks noChangeShapeType="1"/>
              </p:cNvCxnSpPr>
              <p:nvPr/>
            </p:nvCxnSpPr>
            <p:spPr bwMode="auto">
              <a:xfrm>
                <a:off x="642910" y="6000768"/>
                <a:ext cx="37351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cxnSp>
            <p:nvCxnSpPr>
              <p:cNvPr id="3096" name="AutoShape 24"/>
              <p:cNvCxnSpPr>
                <a:cxnSpLocks noChangeShapeType="1"/>
              </p:cNvCxnSpPr>
              <p:nvPr/>
            </p:nvCxnSpPr>
            <p:spPr bwMode="auto">
              <a:xfrm>
                <a:off x="642910" y="6221135"/>
                <a:ext cx="37351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sp>
            <p:nvSpPr>
              <p:cNvPr id="39" name="Text Box 238"/>
              <p:cNvSpPr txBox="1">
                <a:spLocks noChangeArrowheads="1"/>
              </p:cNvSpPr>
              <p:nvPr/>
            </p:nvSpPr>
            <p:spPr bwMode="auto">
              <a:xfrm>
                <a:off x="642910" y="6000768"/>
                <a:ext cx="326048" cy="220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" wrap="square" lIns="18000" tIns="10800" rIns="18000" bIns="108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...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Arc 234"/>
            <p:cNvSpPr>
              <a:spLocks/>
            </p:cNvSpPr>
            <p:nvPr/>
          </p:nvSpPr>
          <p:spPr bwMode="auto">
            <a:xfrm flipH="1" flipV="1">
              <a:off x="2802758" y="5077076"/>
              <a:ext cx="220816" cy="1218904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794 h 21600"/>
                <a:gd name="T4" fmla="*/ 0 w 21600"/>
                <a:gd name="T5" fmla="*/ 7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rc 240"/>
            <p:cNvSpPr>
              <a:spLocks/>
            </p:cNvSpPr>
            <p:nvPr/>
          </p:nvSpPr>
          <p:spPr bwMode="auto">
            <a:xfrm flipV="1">
              <a:off x="4528636" y="5271274"/>
              <a:ext cx="432843" cy="823621"/>
            </a:xfrm>
            <a:custGeom>
              <a:avLst/>
              <a:gdLst>
                <a:gd name="T0" fmla="*/ 0 w 21600"/>
                <a:gd name="T1" fmla="*/ 0 h 21600"/>
                <a:gd name="T2" fmla="*/ 549 w 21600"/>
                <a:gd name="T3" fmla="*/ 700 h 21600"/>
                <a:gd name="T4" fmla="*/ 17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</a:path>
                <a:path w="21600" h="21600" stroke="0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  <a:lnTo>
                    <a:pt x="691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rc 240"/>
            <p:cNvSpPr>
              <a:spLocks/>
            </p:cNvSpPr>
            <p:nvPr/>
          </p:nvSpPr>
          <p:spPr bwMode="auto">
            <a:xfrm flipV="1">
              <a:off x="4726381" y="5271274"/>
              <a:ext cx="432843" cy="1024706"/>
            </a:xfrm>
            <a:custGeom>
              <a:avLst/>
              <a:gdLst>
                <a:gd name="T0" fmla="*/ 0 w 21600"/>
                <a:gd name="T1" fmla="*/ 0 h 21600"/>
                <a:gd name="T2" fmla="*/ 549 w 21600"/>
                <a:gd name="T3" fmla="*/ 700 h 21600"/>
                <a:gd name="T4" fmla="*/ 17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</a:path>
                <a:path w="21600" h="21600" stroke="0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  <a:lnTo>
                    <a:pt x="691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rc 234"/>
            <p:cNvSpPr>
              <a:spLocks/>
            </p:cNvSpPr>
            <p:nvPr/>
          </p:nvSpPr>
          <p:spPr bwMode="auto">
            <a:xfrm flipH="1" flipV="1">
              <a:off x="2979631" y="5077076"/>
              <a:ext cx="220816" cy="1017819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794 h 21600"/>
                <a:gd name="T4" fmla="*/ 0 w 21600"/>
                <a:gd name="T5" fmla="*/ 7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10" name="AutoShape 38"/>
            <p:cNvCxnSpPr>
              <a:cxnSpLocks noChangeShapeType="1"/>
            </p:cNvCxnSpPr>
            <p:nvPr/>
          </p:nvCxnSpPr>
          <p:spPr bwMode="auto">
            <a:xfrm flipH="1" flipV="1">
              <a:off x="3200446" y="6094895"/>
              <a:ext cx="1328190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11" name="AutoShape 39"/>
            <p:cNvCxnSpPr>
              <a:cxnSpLocks noChangeShapeType="1"/>
            </p:cNvCxnSpPr>
            <p:nvPr/>
          </p:nvCxnSpPr>
          <p:spPr bwMode="auto">
            <a:xfrm flipH="1" flipV="1">
              <a:off x="3023574" y="6295980"/>
              <a:ext cx="1702807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" name="Text Box 238"/>
            <p:cNvSpPr txBox="1">
              <a:spLocks noChangeArrowheads="1"/>
            </p:cNvSpPr>
            <p:nvPr/>
          </p:nvSpPr>
          <p:spPr bwMode="auto">
            <a:xfrm>
              <a:off x="3821147" y="6046690"/>
              <a:ext cx="286731" cy="31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...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rc 234"/>
            <p:cNvSpPr>
              <a:spLocks/>
            </p:cNvSpPr>
            <p:nvPr/>
          </p:nvSpPr>
          <p:spPr bwMode="auto">
            <a:xfrm flipH="1" flipV="1">
              <a:off x="5380039" y="5276783"/>
              <a:ext cx="220816" cy="1019197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794 h 21600"/>
                <a:gd name="T4" fmla="*/ 0 w 21600"/>
                <a:gd name="T5" fmla="*/ 7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rc 240"/>
            <p:cNvSpPr>
              <a:spLocks/>
            </p:cNvSpPr>
            <p:nvPr/>
          </p:nvSpPr>
          <p:spPr bwMode="auto">
            <a:xfrm flipV="1">
              <a:off x="7105917" y="5174864"/>
              <a:ext cx="432843" cy="920032"/>
            </a:xfrm>
            <a:custGeom>
              <a:avLst/>
              <a:gdLst>
                <a:gd name="T0" fmla="*/ 0 w 21600"/>
                <a:gd name="T1" fmla="*/ 0 h 21600"/>
                <a:gd name="T2" fmla="*/ 549 w 21600"/>
                <a:gd name="T3" fmla="*/ 700 h 21600"/>
                <a:gd name="T4" fmla="*/ 17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</a:path>
                <a:path w="21600" h="21600" stroke="0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  <a:lnTo>
                    <a:pt x="691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rc 240"/>
            <p:cNvSpPr>
              <a:spLocks/>
            </p:cNvSpPr>
            <p:nvPr/>
          </p:nvSpPr>
          <p:spPr bwMode="auto">
            <a:xfrm flipV="1">
              <a:off x="7303662" y="5174864"/>
              <a:ext cx="432843" cy="1121116"/>
            </a:xfrm>
            <a:custGeom>
              <a:avLst/>
              <a:gdLst>
                <a:gd name="T0" fmla="*/ 0 w 21600"/>
                <a:gd name="T1" fmla="*/ 0 h 21600"/>
                <a:gd name="T2" fmla="*/ 549 w 21600"/>
                <a:gd name="T3" fmla="*/ 700 h 21600"/>
                <a:gd name="T4" fmla="*/ 17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</a:path>
                <a:path w="21600" h="21600" stroke="0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  <a:lnTo>
                    <a:pt x="691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sm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rc 234"/>
            <p:cNvSpPr>
              <a:spLocks/>
            </p:cNvSpPr>
            <p:nvPr/>
          </p:nvSpPr>
          <p:spPr bwMode="auto">
            <a:xfrm flipH="1" flipV="1">
              <a:off x="5556912" y="5276783"/>
              <a:ext cx="220816" cy="818112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794 h 21600"/>
                <a:gd name="T4" fmla="*/ 0 w 21600"/>
                <a:gd name="T5" fmla="*/ 7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17" name="AutoShape 45"/>
            <p:cNvCxnSpPr>
              <a:cxnSpLocks noChangeShapeType="1"/>
            </p:cNvCxnSpPr>
            <p:nvPr/>
          </p:nvCxnSpPr>
          <p:spPr bwMode="auto">
            <a:xfrm flipH="1" flipV="1">
              <a:off x="5777727" y="6094895"/>
              <a:ext cx="1328190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18" name="AutoShape 46"/>
            <p:cNvCxnSpPr>
              <a:cxnSpLocks noChangeShapeType="1"/>
            </p:cNvCxnSpPr>
            <p:nvPr/>
          </p:nvCxnSpPr>
          <p:spPr bwMode="auto">
            <a:xfrm flipH="1" flipV="1">
              <a:off x="5600855" y="6295980"/>
              <a:ext cx="1702807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" name="Text Box 238"/>
            <p:cNvSpPr txBox="1">
              <a:spLocks noChangeArrowheads="1"/>
            </p:cNvSpPr>
            <p:nvPr/>
          </p:nvSpPr>
          <p:spPr bwMode="auto">
            <a:xfrm>
              <a:off x="6398428" y="6046690"/>
              <a:ext cx="286731" cy="31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...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rc 234"/>
            <p:cNvSpPr>
              <a:spLocks/>
            </p:cNvSpPr>
            <p:nvPr/>
          </p:nvSpPr>
          <p:spPr bwMode="auto">
            <a:xfrm flipH="1" flipV="1">
              <a:off x="7933151" y="5174864"/>
              <a:ext cx="220816" cy="1121116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794 h 21600"/>
                <a:gd name="T4" fmla="*/ 0 w 21600"/>
                <a:gd name="T5" fmla="*/ 7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rc 234"/>
            <p:cNvSpPr>
              <a:spLocks/>
            </p:cNvSpPr>
            <p:nvPr/>
          </p:nvSpPr>
          <p:spPr bwMode="auto">
            <a:xfrm flipH="1" flipV="1">
              <a:off x="8110024" y="5195523"/>
              <a:ext cx="220816" cy="899372"/>
            </a:xfrm>
            <a:custGeom>
              <a:avLst/>
              <a:gdLst>
                <a:gd name="T0" fmla="*/ 0 w 21600"/>
                <a:gd name="T1" fmla="*/ 0 h 21600"/>
                <a:gd name="T2" fmla="*/ 157 w 21600"/>
                <a:gd name="T3" fmla="*/ 794 h 21600"/>
                <a:gd name="T4" fmla="*/ 0 w 21600"/>
                <a:gd name="T5" fmla="*/ 7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Arc 240"/>
            <p:cNvSpPr>
              <a:spLocks/>
            </p:cNvSpPr>
            <p:nvPr/>
          </p:nvSpPr>
          <p:spPr bwMode="auto">
            <a:xfrm flipV="1">
              <a:off x="1997496" y="5077076"/>
              <a:ext cx="432843" cy="1017819"/>
            </a:xfrm>
            <a:custGeom>
              <a:avLst/>
              <a:gdLst>
                <a:gd name="T0" fmla="*/ 0 w 21600"/>
                <a:gd name="T1" fmla="*/ 0 h 21600"/>
                <a:gd name="T2" fmla="*/ 549 w 21600"/>
                <a:gd name="T3" fmla="*/ 700 h 21600"/>
                <a:gd name="T4" fmla="*/ 17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</a:path>
                <a:path w="21600" h="21600" stroke="0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  <a:lnTo>
                    <a:pt x="691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sm" len="med"/>
              <a:tailEnd type="non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rc 240"/>
            <p:cNvSpPr>
              <a:spLocks/>
            </p:cNvSpPr>
            <p:nvPr/>
          </p:nvSpPr>
          <p:spPr bwMode="auto">
            <a:xfrm flipV="1">
              <a:off x="2195241" y="5072073"/>
              <a:ext cx="432843" cy="1223906"/>
            </a:xfrm>
            <a:custGeom>
              <a:avLst/>
              <a:gdLst>
                <a:gd name="T0" fmla="*/ 0 w 21600"/>
                <a:gd name="T1" fmla="*/ 0 h 21600"/>
                <a:gd name="T2" fmla="*/ 549 w 21600"/>
                <a:gd name="T3" fmla="*/ 700 h 21600"/>
                <a:gd name="T4" fmla="*/ 17 w 21600"/>
                <a:gd name="T5" fmla="*/ 7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</a:path>
                <a:path w="21600" h="21600" stroke="0" extrusionOk="0">
                  <a:moveTo>
                    <a:pt x="0" y="11"/>
                  </a:moveTo>
                  <a:cubicBezTo>
                    <a:pt x="230" y="3"/>
                    <a:pt x="460" y="-1"/>
                    <a:pt x="691" y="0"/>
                  </a:cubicBezTo>
                  <a:cubicBezTo>
                    <a:pt x="12620" y="0"/>
                    <a:pt x="22291" y="9670"/>
                    <a:pt x="22291" y="21600"/>
                  </a:cubicBezTo>
                  <a:lnTo>
                    <a:pt x="691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triangle" w="sm" len="med"/>
              <a:tailEnd type="non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2000232" y="4786322"/>
              <a:ext cx="373519" cy="220367"/>
              <a:chOff x="642910" y="6000768"/>
              <a:chExt cx="373519" cy="220367"/>
            </a:xfrm>
          </p:grpSpPr>
          <p:cxnSp>
            <p:nvCxnSpPr>
              <p:cNvPr id="61" name="AutoShape 23"/>
              <p:cNvCxnSpPr>
                <a:cxnSpLocks noChangeShapeType="1"/>
              </p:cNvCxnSpPr>
              <p:nvPr/>
            </p:nvCxnSpPr>
            <p:spPr bwMode="auto">
              <a:xfrm>
                <a:off x="642910" y="6000768"/>
                <a:ext cx="37351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cxnSp>
            <p:nvCxnSpPr>
              <p:cNvPr id="62" name="AutoShape 24"/>
              <p:cNvCxnSpPr>
                <a:cxnSpLocks noChangeShapeType="1"/>
              </p:cNvCxnSpPr>
              <p:nvPr/>
            </p:nvCxnSpPr>
            <p:spPr bwMode="auto">
              <a:xfrm>
                <a:off x="642910" y="6221135"/>
                <a:ext cx="37351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sp>
            <p:nvSpPr>
              <p:cNvPr id="63" name="Text Box 238"/>
              <p:cNvSpPr txBox="1">
                <a:spLocks noChangeArrowheads="1"/>
              </p:cNvSpPr>
              <p:nvPr/>
            </p:nvSpPr>
            <p:spPr bwMode="auto">
              <a:xfrm>
                <a:off x="642910" y="6000768"/>
                <a:ext cx="326048" cy="220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" wrap="square" lIns="18000" tIns="10800" rIns="18000" bIns="108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...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500562" y="4929198"/>
              <a:ext cx="373519" cy="220367"/>
              <a:chOff x="642910" y="6000768"/>
              <a:chExt cx="373519" cy="220367"/>
            </a:xfrm>
          </p:grpSpPr>
          <p:cxnSp>
            <p:nvCxnSpPr>
              <p:cNvPr id="65" name="AutoShape 23"/>
              <p:cNvCxnSpPr>
                <a:cxnSpLocks noChangeShapeType="1"/>
              </p:cNvCxnSpPr>
              <p:nvPr/>
            </p:nvCxnSpPr>
            <p:spPr bwMode="auto">
              <a:xfrm>
                <a:off x="642910" y="6000768"/>
                <a:ext cx="37351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cxnSp>
            <p:nvCxnSpPr>
              <p:cNvPr id="66" name="AutoShape 24"/>
              <p:cNvCxnSpPr>
                <a:cxnSpLocks noChangeShapeType="1"/>
              </p:cNvCxnSpPr>
              <p:nvPr/>
            </p:nvCxnSpPr>
            <p:spPr bwMode="auto">
              <a:xfrm>
                <a:off x="642910" y="6221135"/>
                <a:ext cx="37351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</p:cxnSp>
          <p:sp>
            <p:nvSpPr>
              <p:cNvPr id="67" name="Text Box 238"/>
              <p:cNvSpPr txBox="1">
                <a:spLocks noChangeArrowheads="1"/>
              </p:cNvSpPr>
              <p:nvPr/>
            </p:nvSpPr>
            <p:spPr bwMode="auto">
              <a:xfrm>
                <a:off x="642910" y="6000768"/>
                <a:ext cx="326048" cy="220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" wrap="square" lIns="18000" tIns="10800" rIns="18000" bIns="108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...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CC"/>
                </a:solidFill>
              </a:rPr>
              <a:t>Indication subcircuit optimization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1214422"/>
            <a:ext cx="83582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is a bitwise indication output of the Logic 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-457200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is a bitwise indication output of the Logic </a:t>
            </a:r>
            <a:endParaRPr lang="ru-RU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80010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642910" y="4786322"/>
            <a:ext cx="41434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delay is bigger than others input delays </a:t>
            </a:r>
            <a:endParaRPr lang="ru-RU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3143240" y="4214818"/>
            <a:ext cx="342902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00596" y="4786322"/>
            <a:ext cx="41434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delay is close to others input delays </a:t>
            </a:r>
            <a:endParaRPr lang="ru-RU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CC"/>
                </a:solidFill>
              </a:rPr>
              <a:t>Bitwise Indication rule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1214422"/>
            <a:ext cx="8001056" cy="1077218"/>
          </a:xfrm>
          <a:prstGeom prst="rect">
            <a:avLst/>
          </a:prstGeom>
          <a:solidFill>
            <a:schemeClr val="accent1">
              <a:alpha val="64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Each output controls only those inputs, which  it depends on.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23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4324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X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X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1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  X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N2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       …             X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  X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  X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7214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1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M2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         …     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6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 Y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7072330" y="4500570"/>
            <a:ext cx="1928826" cy="214314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822297" y="4464851"/>
            <a:ext cx="1928826" cy="285752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179355" y="4536289"/>
            <a:ext cx="1928826" cy="142876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5750727" y="4321975"/>
            <a:ext cx="1928826" cy="571504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500694" y="4572008"/>
            <a:ext cx="1928826" cy="7143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286380" y="4429132"/>
            <a:ext cx="1928826" cy="35719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714480" y="4429132"/>
            <a:ext cx="2000264" cy="42862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357290" y="4000504"/>
            <a:ext cx="1928826" cy="1214446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785786" y="4572008"/>
            <a:ext cx="1857388" cy="142876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64315" y="4250537"/>
            <a:ext cx="1857388" cy="785818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35687" y="4607727"/>
            <a:ext cx="1857388" cy="71438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7358082" y="5572140"/>
            <a:ext cx="1071570" cy="642942"/>
          </a:xfrm>
          <a:prstGeom prst="ellipse">
            <a:avLst/>
          </a:prstGeom>
          <a:noFill/>
          <a:ln w="31750"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8072462" y="3643314"/>
            <a:ext cx="525198" cy="2076813"/>
          </a:xfrm>
          <a:custGeom>
            <a:avLst/>
            <a:gdLst>
              <a:gd name="connsiteX0" fmla="*/ 163902 w 445698"/>
              <a:gd name="connsiteY0" fmla="*/ 2631056 h 2631056"/>
              <a:gd name="connsiteX1" fmla="*/ 327804 w 445698"/>
              <a:gd name="connsiteY1" fmla="*/ 2277373 h 2631056"/>
              <a:gd name="connsiteX2" fmla="*/ 439947 w 445698"/>
              <a:gd name="connsiteY2" fmla="*/ 1388853 h 2631056"/>
              <a:gd name="connsiteX3" fmla="*/ 293298 w 445698"/>
              <a:gd name="connsiteY3" fmla="*/ 483079 h 2631056"/>
              <a:gd name="connsiteX4" fmla="*/ 0 w 445698"/>
              <a:gd name="connsiteY4" fmla="*/ 0 h 26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98" h="2631056">
                <a:moveTo>
                  <a:pt x="163902" y="2631056"/>
                </a:moveTo>
                <a:cubicBezTo>
                  <a:pt x="222849" y="2557731"/>
                  <a:pt x="281797" y="2484407"/>
                  <a:pt x="327804" y="2277373"/>
                </a:cubicBezTo>
                <a:cubicBezTo>
                  <a:pt x="373811" y="2070339"/>
                  <a:pt x="445698" y="1687902"/>
                  <a:pt x="439947" y="1388853"/>
                </a:cubicBezTo>
                <a:cubicBezTo>
                  <a:pt x="434196" y="1089804"/>
                  <a:pt x="366622" y="714554"/>
                  <a:pt x="293298" y="483079"/>
                </a:cubicBezTo>
                <a:cubicBezTo>
                  <a:pt x="219974" y="251604"/>
                  <a:pt x="109987" y="125802"/>
                  <a:pt x="0" y="0"/>
                </a:cubicBezTo>
              </a:path>
            </a:pathLst>
          </a:custGeom>
          <a:ln w="31750">
            <a:solidFill>
              <a:srgbClr val="000099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786446" y="5572140"/>
            <a:ext cx="1500198" cy="64294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6500826" y="3643314"/>
            <a:ext cx="428628" cy="1928826"/>
          </a:xfrm>
          <a:custGeom>
            <a:avLst/>
            <a:gdLst>
              <a:gd name="connsiteX0" fmla="*/ 163902 w 445698"/>
              <a:gd name="connsiteY0" fmla="*/ 2631056 h 2631056"/>
              <a:gd name="connsiteX1" fmla="*/ 327804 w 445698"/>
              <a:gd name="connsiteY1" fmla="*/ 2277373 h 2631056"/>
              <a:gd name="connsiteX2" fmla="*/ 439947 w 445698"/>
              <a:gd name="connsiteY2" fmla="*/ 1388853 h 2631056"/>
              <a:gd name="connsiteX3" fmla="*/ 293298 w 445698"/>
              <a:gd name="connsiteY3" fmla="*/ 483079 h 2631056"/>
              <a:gd name="connsiteX4" fmla="*/ 0 w 445698"/>
              <a:gd name="connsiteY4" fmla="*/ 0 h 26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98" h="2631056">
                <a:moveTo>
                  <a:pt x="163902" y="2631056"/>
                </a:moveTo>
                <a:cubicBezTo>
                  <a:pt x="222849" y="2557731"/>
                  <a:pt x="281797" y="2484407"/>
                  <a:pt x="327804" y="2277373"/>
                </a:cubicBezTo>
                <a:cubicBezTo>
                  <a:pt x="373811" y="2070339"/>
                  <a:pt x="445698" y="1687902"/>
                  <a:pt x="439947" y="1388853"/>
                </a:cubicBezTo>
                <a:cubicBezTo>
                  <a:pt x="434196" y="1089804"/>
                  <a:pt x="366622" y="714554"/>
                  <a:pt x="293298" y="483079"/>
                </a:cubicBezTo>
                <a:cubicBezTo>
                  <a:pt x="219974" y="251604"/>
                  <a:pt x="109987" y="125802"/>
                  <a:pt x="0" y="0"/>
                </a:cubicBezTo>
              </a:path>
            </a:pathLst>
          </a:custGeom>
          <a:ln w="31750">
            <a:solidFill>
              <a:srgbClr val="FF000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858016" y="5572140"/>
            <a:ext cx="571504" cy="642942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 rot="254231">
            <a:off x="7214348" y="3730879"/>
            <a:ext cx="507935" cy="1929366"/>
          </a:xfrm>
          <a:custGeom>
            <a:avLst/>
            <a:gdLst>
              <a:gd name="connsiteX0" fmla="*/ 163902 w 445698"/>
              <a:gd name="connsiteY0" fmla="*/ 2631056 h 2631056"/>
              <a:gd name="connsiteX1" fmla="*/ 327804 w 445698"/>
              <a:gd name="connsiteY1" fmla="*/ 2277373 h 2631056"/>
              <a:gd name="connsiteX2" fmla="*/ 439947 w 445698"/>
              <a:gd name="connsiteY2" fmla="*/ 1388853 h 2631056"/>
              <a:gd name="connsiteX3" fmla="*/ 293298 w 445698"/>
              <a:gd name="connsiteY3" fmla="*/ 483079 h 2631056"/>
              <a:gd name="connsiteX4" fmla="*/ 0 w 445698"/>
              <a:gd name="connsiteY4" fmla="*/ 0 h 26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98" h="2631056">
                <a:moveTo>
                  <a:pt x="163902" y="2631056"/>
                </a:moveTo>
                <a:cubicBezTo>
                  <a:pt x="222849" y="2557731"/>
                  <a:pt x="281797" y="2484407"/>
                  <a:pt x="327804" y="2277373"/>
                </a:cubicBezTo>
                <a:cubicBezTo>
                  <a:pt x="373811" y="2070339"/>
                  <a:pt x="445698" y="1687902"/>
                  <a:pt x="439947" y="1388853"/>
                </a:cubicBezTo>
                <a:cubicBezTo>
                  <a:pt x="434196" y="1089804"/>
                  <a:pt x="366622" y="714554"/>
                  <a:pt x="293298" y="483079"/>
                </a:cubicBezTo>
                <a:cubicBezTo>
                  <a:pt x="219974" y="251604"/>
                  <a:pt x="109987" y="125802"/>
                  <a:pt x="0" y="0"/>
                </a:cubicBezTo>
              </a:path>
            </a:pathLst>
          </a:custGeom>
          <a:ln w="31750">
            <a:solidFill>
              <a:srgbClr val="00B05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14348" y="5572140"/>
            <a:ext cx="2286016" cy="64294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 rot="840599">
            <a:off x="2736993" y="3666996"/>
            <a:ext cx="442600" cy="2009806"/>
          </a:xfrm>
          <a:custGeom>
            <a:avLst/>
            <a:gdLst>
              <a:gd name="connsiteX0" fmla="*/ 163902 w 445698"/>
              <a:gd name="connsiteY0" fmla="*/ 2631056 h 2631056"/>
              <a:gd name="connsiteX1" fmla="*/ 327804 w 445698"/>
              <a:gd name="connsiteY1" fmla="*/ 2277373 h 2631056"/>
              <a:gd name="connsiteX2" fmla="*/ 439947 w 445698"/>
              <a:gd name="connsiteY2" fmla="*/ 1388853 h 2631056"/>
              <a:gd name="connsiteX3" fmla="*/ 293298 w 445698"/>
              <a:gd name="connsiteY3" fmla="*/ 483079 h 2631056"/>
              <a:gd name="connsiteX4" fmla="*/ 0 w 445698"/>
              <a:gd name="connsiteY4" fmla="*/ 0 h 26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98" h="2631056">
                <a:moveTo>
                  <a:pt x="163902" y="2631056"/>
                </a:moveTo>
                <a:cubicBezTo>
                  <a:pt x="222849" y="2557731"/>
                  <a:pt x="281797" y="2484407"/>
                  <a:pt x="327804" y="2277373"/>
                </a:cubicBezTo>
                <a:cubicBezTo>
                  <a:pt x="373811" y="2070339"/>
                  <a:pt x="445698" y="1687902"/>
                  <a:pt x="439947" y="1388853"/>
                </a:cubicBezTo>
                <a:cubicBezTo>
                  <a:pt x="434196" y="1089804"/>
                  <a:pt x="366622" y="714554"/>
                  <a:pt x="293298" y="483079"/>
                </a:cubicBezTo>
                <a:cubicBezTo>
                  <a:pt x="219974" y="251604"/>
                  <a:pt x="109987" y="125802"/>
                  <a:pt x="0" y="0"/>
                </a:cubicBezTo>
              </a:path>
            </a:pathLst>
          </a:custGeom>
          <a:ln w="31750">
            <a:solidFill>
              <a:srgbClr val="FF000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143372" y="3857628"/>
            <a:ext cx="1500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K1 = 2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43372" y="4429132"/>
            <a:ext cx="1500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K2 = 1</a:t>
            </a:r>
            <a:endParaRPr lang="ru-RU" sz="3200" b="1" baseline="-25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43372" y="5000636"/>
            <a:ext cx="1500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K3 = 3</a:t>
            </a:r>
            <a:endParaRPr lang="ru-RU" sz="32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1472" y="2428868"/>
            <a:ext cx="8286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Connectivity coefficient “K”: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rot="5400000">
            <a:off x="1071538" y="3714752"/>
            <a:ext cx="1928826" cy="178595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CC"/>
                </a:solidFill>
              </a:rPr>
              <a:t>Wallace tree Bitwise Indication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4348" y="1357298"/>
            <a:ext cx="7786742" cy="584775"/>
          </a:xfrm>
          <a:prstGeom prst="rect">
            <a:avLst/>
          </a:prstGeom>
          <a:solidFill>
            <a:schemeClr val="accent1">
              <a:alpha val="64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 algn="ctr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 one-stage 54-bit Wallace tree, K = 7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24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00958" y="2571744"/>
            <a:ext cx="1500187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3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69" y="2285992"/>
            <a:ext cx="70278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CC"/>
                </a:solidFill>
              </a:rPr>
              <a:t>Wallace tree Bitwise Indication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7224" y="1214422"/>
            <a:ext cx="7429552" cy="1077218"/>
          </a:xfrm>
          <a:prstGeom prst="rect">
            <a:avLst/>
          </a:prstGeom>
          <a:solidFill>
            <a:schemeClr val="accent1">
              <a:alpha val="64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 algn="ctr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 two-stage 54-bit Wallace tree: </a:t>
            </a:r>
            <a:b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 3; K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25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520" y="3500438"/>
            <a:ext cx="1500187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3</a:t>
            </a:r>
            <a:endParaRPr lang="ru-RU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Layer 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2857520" cy="24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9544" y="3143248"/>
            <a:ext cx="35755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4348" y="2500306"/>
            <a:ext cx="2857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First WT stage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500306"/>
            <a:ext cx="3500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Second WT stage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CC"/>
                </a:solidFill>
              </a:rPr>
              <a:t>WT’s pipeline Bitwise Indication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26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1157203"/>
            <a:ext cx="3581411" cy="517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7158" y="2571744"/>
            <a:ext cx="2143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Bitwise indicators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714752"/>
            <a:ext cx="2143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Group indicators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2714620"/>
            <a:ext cx="2143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Total indicators</a:t>
            </a:r>
            <a:endParaRPr lang="ru-RU" sz="28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143108" y="2928934"/>
            <a:ext cx="714380" cy="215902"/>
          </a:xfrm>
          <a:prstGeom prst="straightConnector1">
            <a:avLst/>
          </a:prstGeom>
          <a:ln w="31750">
            <a:solidFill>
              <a:srgbClr val="00009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000232" y="3714752"/>
            <a:ext cx="785818" cy="285752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000232" y="3786190"/>
            <a:ext cx="1285884" cy="214314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572132" y="3071810"/>
            <a:ext cx="1285884" cy="500066"/>
          </a:xfrm>
          <a:prstGeom prst="straightConnector1">
            <a:avLst/>
          </a:prstGeom>
          <a:ln w="31750">
            <a:solidFill>
              <a:srgbClr val="007E3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5572132" y="3571876"/>
            <a:ext cx="1285884" cy="571504"/>
          </a:xfrm>
          <a:prstGeom prst="straightConnector1">
            <a:avLst/>
          </a:prstGeom>
          <a:ln w="31750">
            <a:solidFill>
              <a:srgbClr val="007E3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607851" y="3607595"/>
            <a:ext cx="1285884" cy="1214446"/>
          </a:xfrm>
          <a:prstGeom prst="straightConnector1">
            <a:avLst/>
          </a:prstGeom>
          <a:ln w="31750">
            <a:solidFill>
              <a:srgbClr val="007E3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CC"/>
                </a:solidFill>
              </a:rPr>
              <a:t>WT’s pipeline Bitwise Indication</a:t>
            </a:r>
            <a:endParaRPr lang="ru-RU" b="1" dirty="0" smtClean="0">
              <a:solidFill>
                <a:srgbClr val="0033CC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27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1285860"/>
            <a:ext cx="7929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Simulation results and hardware estimates (65-nm bulk CMOS process)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28662" y="2786058"/>
          <a:ext cx="742955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8"/>
                <a:gridCol w="2476518"/>
                <a:gridCol w="24765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Indication case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Average cycle duration, </a:t>
                      </a:r>
                      <a:r>
                        <a:rPr lang="en-US" sz="28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ps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Complexity, CMOS transistors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Classical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970</a:t>
                      </a:r>
                      <a:endParaRPr lang="ru-RU" sz="32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220 000</a:t>
                      </a:r>
                      <a:endParaRPr lang="ru-RU" sz="32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Bitwise</a:t>
                      </a:r>
                      <a:r>
                        <a:rPr lang="en-US" sz="28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710</a:t>
                      </a:r>
                      <a:endParaRPr lang="ru-RU" sz="32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225 500</a:t>
                      </a:r>
                      <a:endParaRPr lang="ru-RU" sz="32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585984"/>
            <a:ext cx="3825875" cy="47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41870"/>
            <a:ext cx="9144000" cy="276451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28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3668" y="164629"/>
            <a:ext cx="2401601" cy="364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Свидетельство о регистрации САХИБ_2012614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775" y="0"/>
            <a:ext cx="2526793" cy="37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lum bright="20000" contrast="38000"/>
          </a:blip>
          <a:srcRect/>
          <a:stretch>
            <a:fillRect/>
          </a:stretch>
        </p:blipFill>
        <p:spPr bwMode="auto">
          <a:xfrm>
            <a:off x="251520" y="1450626"/>
            <a:ext cx="3965072" cy="497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9121" y="4040707"/>
            <a:ext cx="4471911" cy="19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544" y="1074223"/>
            <a:ext cx="2468844" cy="34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9" descr="Chips"/>
          <p:cNvSpPr>
            <a:spLocks noChangeArrowheads="1"/>
          </p:cNvSpPr>
          <p:nvPr/>
        </p:nvSpPr>
        <p:spPr bwMode="auto">
          <a:xfrm>
            <a:off x="423430" y="4472321"/>
            <a:ext cx="8496068" cy="110240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>
              <a:alphaModFix amt="70000"/>
            </a:blip>
            <a:srcRect/>
            <a:stretch>
              <a:fillRect/>
            </a:stretch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0" y="4758131"/>
            <a:ext cx="1763688" cy="731066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802877" y="4768288"/>
            <a:ext cx="1476000" cy="738726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315045" y="4790402"/>
            <a:ext cx="1872000" cy="702358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5220072" y="4796340"/>
            <a:ext cx="1692000" cy="702358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8" name="AutoShape 14" descr="Verilog"/>
          <p:cNvSpPr>
            <a:spLocks noChangeArrowheads="1"/>
          </p:cNvSpPr>
          <p:nvPr/>
        </p:nvSpPr>
        <p:spPr bwMode="auto">
          <a:xfrm>
            <a:off x="3773964" y="1013378"/>
            <a:ext cx="1986665" cy="9154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9" name="AutoShape 15" descr="CAD"/>
          <p:cNvSpPr>
            <a:spLocks noChangeArrowheads="1"/>
          </p:cNvSpPr>
          <p:nvPr/>
        </p:nvSpPr>
        <p:spPr bwMode="auto">
          <a:xfrm>
            <a:off x="1466393" y="1692830"/>
            <a:ext cx="1889354" cy="2021922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>
              <a:alphaModFix amt="50000"/>
            </a:blip>
            <a:srcRect/>
            <a:stretch>
              <a:fillRect/>
            </a:stretch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574190" y="1998637"/>
            <a:ext cx="997546" cy="3750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428596" y="142852"/>
            <a:ext cx="8358246" cy="785818"/>
          </a:xfrm>
          <a:prstGeom prst="roundRect">
            <a:avLst>
              <a:gd name="adj" fmla="val 16667"/>
            </a:avLst>
          </a:prstGeom>
          <a:solidFill>
            <a:srgbClr val="FF9900">
              <a:alpha val="59999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857620" y="988700"/>
            <a:ext cx="1785949" cy="8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spcAft>
                <a:spcPts val="100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Functional description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VHDL, Verilog)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40196" y="1573645"/>
            <a:ext cx="1793138" cy="3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 VLSI CAD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043608" y="3810588"/>
            <a:ext cx="2880320" cy="540725"/>
          </a:xfrm>
          <a:prstGeom prst="rect">
            <a:avLst/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tIns="108000"/>
          <a:lstStyle/>
          <a:p>
            <a:pPr algn="ctr">
              <a:lnSpc>
                <a:spcPts val="15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registered software tools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7" descr="Lib"/>
          <p:cNvSpPr>
            <a:spLocks noChangeArrowheads="1"/>
          </p:cNvSpPr>
          <p:nvPr/>
        </p:nvSpPr>
        <p:spPr bwMode="auto">
          <a:xfrm>
            <a:off x="6284357" y="1713464"/>
            <a:ext cx="2020561" cy="2084343"/>
          </a:xfrm>
          <a:prstGeom prst="roundRect">
            <a:avLst>
              <a:gd name="adj" fmla="val 16667"/>
            </a:avLst>
          </a:prstGeom>
          <a:blipFill dpi="0" rotWithShape="1">
            <a:blip r:embed="rId10" cstate="print">
              <a:alphaModFix amt="60000"/>
            </a:blip>
            <a:srcRect/>
            <a:stretch>
              <a:fillRect/>
            </a:stretch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6429388" y="2081756"/>
            <a:ext cx="918279" cy="375046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6572264" y="2324064"/>
            <a:ext cx="919728" cy="375046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6715140" y="2580624"/>
            <a:ext cx="940859" cy="375046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>
            <a:off x="6858016" y="2844312"/>
            <a:ext cx="1357321" cy="375046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7072331" y="3100872"/>
            <a:ext cx="1244086" cy="375046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6357950" y="2122010"/>
            <a:ext cx="2071702" cy="142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00"/>
              </a:lnSpc>
              <a:spcAft>
                <a:spcPts val="1400"/>
              </a:spcAft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5503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5509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552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nm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nm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6215074" y="1731805"/>
            <a:ext cx="2153328" cy="38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4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 cell libraries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6357949" y="3867200"/>
            <a:ext cx="1697541" cy="44550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tIns="108000"/>
          <a:lstStyle/>
          <a:p>
            <a:pPr algn="ctr">
              <a:lnSpc>
                <a:spcPts val="14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 RU patents </a:t>
            </a:r>
          </a:p>
          <a:p>
            <a:pPr algn="ctr">
              <a:lnSpc>
                <a:spcPts val="14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USA patents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381549" y="4412405"/>
            <a:ext cx="4322117" cy="3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 ST LSI &amp; VLSI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-36511" y="4817878"/>
            <a:ext cx="1822430" cy="6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000"/>
          <a:lstStyle/>
          <a:p>
            <a:pPr algn="ctr">
              <a:lnSpc>
                <a:spcPts val="1500"/>
              </a:lnSpc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Microcontroller </a:t>
            </a:r>
            <a:b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</a:t>
            </a:r>
            <a:b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5503)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785918" y="4886230"/>
            <a:ext cx="1519275" cy="63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000"/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Codec</a:t>
            </a:r>
          </a:p>
          <a:p>
            <a:pPr algn="ctr">
              <a:lnSpc>
                <a:spcPts val="1500"/>
              </a:lnSpc>
              <a:spcAft>
                <a:spcPts val="1200"/>
              </a:spcAft>
            </a:pP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GA 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5507</a:t>
            </a:r>
            <a:r>
              <a: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3347864" y="4817878"/>
            <a:ext cx="1908016" cy="6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000"/>
          <a:lstStyle/>
          <a:p>
            <a:pPr algn="ctr">
              <a:lnSpc>
                <a:spcPts val="1500"/>
              </a:lnSpc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coprocessor IEEE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754 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(180</a:t>
            </a: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nm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5286380" y="4817879"/>
            <a:ext cx="1571636" cy="6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000"/>
          <a:lstStyle/>
          <a:p>
            <a:pPr algn="ctr">
              <a:lnSpc>
                <a:spcPts val="15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Arithmetic coprocessor 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IEEE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754 (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65 nm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41"/>
          <p:cNvSpPr>
            <a:spLocks noChangeArrowheads="1"/>
          </p:cNvSpPr>
          <p:nvPr/>
        </p:nvSpPr>
        <p:spPr bwMode="auto">
          <a:xfrm>
            <a:off x="4477006" y="3580934"/>
            <a:ext cx="577302" cy="563704"/>
          </a:xfrm>
          <a:prstGeom prst="downArrow">
            <a:avLst>
              <a:gd name="adj1" fmla="val 50000"/>
              <a:gd name="adj2" fmla="val 249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285720" y="5742774"/>
            <a:ext cx="8643998" cy="615184"/>
          </a:xfrm>
          <a:prstGeom prst="rect">
            <a:avLst/>
          </a:prstGeom>
          <a:solidFill>
            <a:srgbClr val="33CCCC">
              <a:alpha val="70195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000"/>
              </a:lnSpc>
              <a:spcAft>
                <a:spcPts val="300"/>
              </a:spcAft>
              <a:defRPr/>
            </a:pPr>
            <a:r>
              <a:rPr lang="en-US" sz="2000" b="1" spc="-20" dirty="0" smtClean="0">
                <a:latin typeface="Calibri" pitchFamily="34" charset="0"/>
                <a:cs typeface="Arial" pitchFamily="34" charset="0"/>
              </a:rPr>
              <a:t>Workability range increase (</a:t>
            </a:r>
            <a:r>
              <a:rPr lang="en-US" sz="2000" b="1" spc="-20" dirty="0" smtClean="0">
                <a:latin typeface="Calibri" pitchFamily="34" charset="0"/>
                <a:cs typeface="Arial" pitchFamily="34" charset="0"/>
              </a:rPr>
              <a:t>3-10 times); reduced power consumption (30-50%), increased </a:t>
            </a:r>
            <a:r>
              <a:rPr lang="en-US" sz="2000" b="1" spc="-20" dirty="0" smtClean="0">
                <a:latin typeface="Calibri" pitchFamily="34" charset="0"/>
                <a:cs typeface="Arial" pitchFamily="34" charset="0"/>
              </a:rPr>
              <a:t>performance (25-100%); </a:t>
            </a:r>
            <a:r>
              <a:rPr lang="en-US" sz="2000" b="1" spc="-20" dirty="0" smtClean="0">
                <a:latin typeface="Calibri" pitchFamily="34" charset="0"/>
                <a:cs typeface="Arial" pitchFamily="34" charset="0"/>
              </a:rPr>
              <a:t>constant fault detection (up to 100%)</a:t>
            </a:r>
            <a:endParaRPr lang="ru-RU" sz="1800" spc="-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auto">
          <a:xfrm rot="16200000">
            <a:off x="3659802" y="2695063"/>
            <a:ext cx="600072" cy="1023400"/>
          </a:xfrm>
          <a:prstGeom prst="downArrow">
            <a:avLst>
              <a:gd name="adj1" fmla="val 50000"/>
              <a:gd name="adj2" fmla="val 443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 rot="5400000" flipH="1">
            <a:off x="5279639" y="2715688"/>
            <a:ext cx="600072" cy="1005906"/>
          </a:xfrm>
          <a:prstGeom prst="downArrow">
            <a:avLst>
              <a:gd name="adj1" fmla="val 50000"/>
              <a:gd name="adj2" fmla="val 435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4" name="AutoShape 50"/>
          <p:cNvSpPr>
            <a:spLocks noChangeArrowheads="1"/>
          </p:cNvSpPr>
          <p:nvPr/>
        </p:nvSpPr>
        <p:spPr bwMode="auto">
          <a:xfrm>
            <a:off x="4543702" y="3002129"/>
            <a:ext cx="472338" cy="463694"/>
          </a:xfrm>
          <a:prstGeom prst="flowChartSummingJunction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487940" y="2216345"/>
            <a:ext cx="577302" cy="672808"/>
          </a:xfrm>
          <a:prstGeom prst="downArrow">
            <a:avLst>
              <a:gd name="adj1" fmla="val 50000"/>
              <a:gd name="adj2" fmla="val 2803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6" name="AutoShape 52"/>
          <p:cNvSpPr>
            <a:spLocks noChangeArrowheads="1"/>
          </p:cNvSpPr>
          <p:nvPr/>
        </p:nvSpPr>
        <p:spPr bwMode="auto">
          <a:xfrm>
            <a:off x="4716016" y="5578308"/>
            <a:ext cx="432002" cy="136708"/>
          </a:xfrm>
          <a:prstGeom prst="downArrow">
            <a:avLst>
              <a:gd name="adj1" fmla="val 50000"/>
              <a:gd name="adj2" fmla="val 3906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80501" y="52524"/>
            <a:ext cx="9090491" cy="71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Self-timed circuits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methodology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 libraries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 tools, and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Product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prototypes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13"/>
          <p:cNvSpPr>
            <a:spLocks noChangeArrowheads="1"/>
          </p:cNvSpPr>
          <p:nvPr/>
        </p:nvSpPr>
        <p:spPr bwMode="auto">
          <a:xfrm>
            <a:off x="6948464" y="4778607"/>
            <a:ext cx="2232048" cy="702358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6948264" y="4817878"/>
            <a:ext cx="2304256" cy="69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000"/>
          <a:lstStyle/>
          <a:p>
            <a:pPr algn="ctr">
              <a:lnSpc>
                <a:spcPts val="1500"/>
              </a:lnSpc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Fused Multiply-Add Unit IEEE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754 </a:t>
            </a:r>
            <a:endParaRPr lang="en-US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(65</a:t>
            </a: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nm</a:t>
            </a:r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16"/>
          <p:cNvSpPr>
            <a:spLocks noChangeArrowheads="1"/>
          </p:cNvSpPr>
          <p:nvPr/>
        </p:nvSpPr>
        <p:spPr bwMode="auto">
          <a:xfrm>
            <a:off x="1643042" y="2231477"/>
            <a:ext cx="997546" cy="3750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2" name="AutoShape 16"/>
          <p:cNvSpPr>
            <a:spLocks noChangeArrowheads="1"/>
          </p:cNvSpPr>
          <p:nvPr/>
        </p:nvSpPr>
        <p:spPr bwMode="auto">
          <a:xfrm>
            <a:off x="1714480" y="2445791"/>
            <a:ext cx="997546" cy="3750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3" name="AutoShape 16"/>
          <p:cNvSpPr>
            <a:spLocks noChangeArrowheads="1"/>
          </p:cNvSpPr>
          <p:nvPr/>
        </p:nvSpPr>
        <p:spPr bwMode="auto">
          <a:xfrm>
            <a:off x="1785918" y="2660105"/>
            <a:ext cx="997546" cy="3750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1857356" y="2874419"/>
            <a:ext cx="997546" cy="3750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5" name="AutoShape 16"/>
          <p:cNvSpPr>
            <a:spLocks noChangeArrowheads="1"/>
          </p:cNvSpPr>
          <p:nvPr/>
        </p:nvSpPr>
        <p:spPr bwMode="auto">
          <a:xfrm>
            <a:off x="1928794" y="3088733"/>
            <a:ext cx="997546" cy="3750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6" name="AutoShape 16"/>
          <p:cNvSpPr>
            <a:spLocks noChangeArrowheads="1"/>
          </p:cNvSpPr>
          <p:nvPr/>
        </p:nvSpPr>
        <p:spPr bwMode="auto">
          <a:xfrm>
            <a:off x="2000232" y="3303047"/>
            <a:ext cx="997546" cy="3750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71604" y="2066678"/>
            <a:ext cx="1428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ASPECT</a:t>
            </a:r>
          </a:p>
          <a:p>
            <a:pPr>
              <a:spcAft>
                <a:spcPts val="2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ASIAN</a:t>
            </a:r>
          </a:p>
          <a:p>
            <a:pPr>
              <a:spcAft>
                <a:spcPts val="2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FAZAN</a:t>
            </a:r>
          </a:p>
          <a:p>
            <a:pPr>
              <a:spcAft>
                <a:spcPts val="2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TASKAN</a:t>
            </a:r>
          </a:p>
          <a:p>
            <a:pPr>
              <a:spcAft>
                <a:spcPts val="2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SINTABIB</a:t>
            </a:r>
          </a:p>
          <a:p>
            <a:pPr>
              <a:spcAft>
                <a:spcPts val="2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  SAMAN</a:t>
            </a:r>
          </a:p>
          <a:p>
            <a:pPr>
              <a:spcAft>
                <a:spcPts val="20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    LIMAN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858024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857232"/>
            <a:ext cx="8858250" cy="532766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Speed-independent  (SI) circuitry is justified primarily in areas where high operational reliability is a determining factor</a:t>
            </a:r>
            <a:endParaRPr lang="ru-RU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Experimental results proved SI circuits advantages in the workability range and performance. In real conditions, typical computing speed-independent units with a low bit width of processed data have a better performance of 1.7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2.6 times than their synchronous analogs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use of bitwise or group indication and control in multi-bit SI circuits significantly accelerates their work at the expense of a relatively small increase in hardware complexity</a:t>
            </a:r>
            <a:endParaRPr lang="ru-RU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29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</a:rPr>
              <a:t>Circuits Design methodologies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357298"/>
            <a:ext cx="3643338" cy="565146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38100"/>
          </a:sp3d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+mj-lt"/>
              </a:rPr>
              <a:t>Digital circuits</a:t>
            </a:r>
            <a:endParaRPr lang="ru-RU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714620"/>
            <a:ext cx="3643338" cy="3273579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38100"/>
          </a:sp3d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US" sz="3200" dirty="0" smtClean="0">
              <a:solidFill>
                <a:srgbClr val="000099"/>
              </a:solidFill>
              <a:latin typeface="+mj-lt"/>
            </a:endParaRPr>
          </a:p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+mj-lt"/>
              </a:rPr>
              <a:t>Synchronous</a:t>
            </a:r>
          </a:p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+mj-lt"/>
              </a:rPr>
              <a:t>Circuits</a:t>
            </a:r>
          </a:p>
          <a:p>
            <a:pPr algn="ctr"/>
            <a:endParaRPr lang="en-US" sz="3200" dirty="0" smtClean="0">
              <a:solidFill>
                <a:srgbClr val="000099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rgbClr val="000099"/>
              </a:solidFill>
              <a:latin typeface="+mj-lt"/>
            </a:endParaRPr>
          </a:p>
          <a:p>
            <a:pPr algn="ctr"/>
            <a:endParaRPr lang="ru-RU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2714620"/>
            <a:ext cx="2714644" cy="204247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38100"/>
          </a:sp3d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+mj-lt"/>
              </a:rPr>
              <a:t>Asynchronous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+mj-lt"/>
              </a:rPr>
              <a:t>Circuits</a:t>
            </a:r>
          </a:p>
          <a:p>
            <a:pPr algn="ctr"/>
            <a:endParaRPr lang="en-US" sz="3200" dirty="0" smtClean="0">
              <a:solidFill>
                <a:srgbClr val="000099"/>
              </a:solidFill>
              <a:latin typeface="+mj-lt"/>
            </a:endParaRPr>
          </a:p>
          <a:p>
            <a:pPr algn="ctr"/>
            <a:endParaRPr lang="ru-RU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3786190"/>
            <a:ext cx="1785950" cy="93447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38100"/>
          </a:sp3d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Self-timed</a:t>
            </a: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Circuits</a:t>
            </a:r>
            <a:endParaRPr lang="ru-RU" sz="2800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535487" y="2107397"/>
            <a:ext cx="357984" cy="794"/>
          </a:xfrm>
          <a:prstGeom prst="line">
            <a:avLst/>
          </a:prstGeom>
          <a:ln w="508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57488" y="2285992"/>
            <a:ext cx="4143404" cy="1588"/>
          </a:xfrm>
          <a:prstGeom prst="line">
            <a:avLst/>
          </a:prstGeom>
          <a:ln w="50800" cap="rnd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642380" y="2500306"/>
            <a:ext cx="429422" cy="794"/>
          </a:xfrm>
          <a:prstGeom prst="straightConnector1">
            <a:avLst/>
          </a:prstGeom>
          <a:ln w="50800">
            <a:solidFill>
              <a:srgbClr val="0099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786578" y="2500306"/>
            <a:ext cx="429422" cy="794"/>
          </a:xfrm>
          <a:prstGeom prst="straightConnector1">
            <a:avLst/>
          </a:prstGeom>
          <a:ln w="50800">
            <a:solidFill>
              <a:srgbClr val="0099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CSC RAS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3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228600"/>
            <a:ext cx="4500578" cy="577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contacts</a:t>
            </a:r>
            <a:endParaRPr lang="en-GB" sz="4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492919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+mj-lt"/>
              </a:rPr>
              <a:t>Support</a:t>
            </a:r>
            <a:endParaRPr lang="ru-RU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50070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research was carried out within the framework of state task No. 0063-2019-0010</a:t>
            </a:r>
            <a:endParaRPr lang="ru-RU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“CSC”  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 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285720" y="928670"/>
            <a:ext cx="87122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82600" marR="0" lvl="1" indent="-482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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Address: Institute of Informatics Problems, Federal Research Center “Computer Science and Control” of Russian Academy of Sciences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Russia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119333,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Moscow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Vavilov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str.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44,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building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  <a:p>
            <a:pPr marL="482600" marR="0" lvl="1" indent="-482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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Director: academician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Sokolov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948690" marR="0" lvl="1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Tel.: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 (495) 137 34 94</a:t>
            </a:r>
          </a:p>
          <a:p>
            <a:pPr marL="948690" marR="0" lvl="1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Fax: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 (495) 930 45 05</a:t>
            </a:r>
          </a:p>
          <a:p>
            <a:pPr marL="948690" marR="0" lvl="1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E-mail: ISokolov@ipiran.ru</a:t>
            </a:r>
          </a:p>
          <a:p>
            <a:pPr marL="482600" marR="0" lvl="1" indent="-482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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Speaker: Diachenko Y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.,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YStepchenkov@ipiran.ru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Circuit features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9144000" cy="5000644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Advantages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Stable operation under any operating conditions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Wide range of workability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Natural full self-checking concerning constant faults 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Lack of overhead hardware and energy costs associated with global clock tree </a:t>
            </a:r>
          </a:p>
          <a:p>
            <a:pPr marL="54864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Drawbacks</a:t>
            </a: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Hardware redundancy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948690" lvl="1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Increased number of signals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4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Circuit types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285860"/>
            <a:ext cx="8286808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Quasi-Speed-Independent 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QSI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circuits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Do not depend on cell’s delays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Critical path indication only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Speed-Independent (SI) circuits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Do not depend on cell’s delays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Full indication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Purely self-timed in isochronous zone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Delay-Insensitive 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(DI) circuits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 not depend on delays both in cells and wires</a:t>
            </a:r>
          </a:p>
          <a:p>
            <a:pPr>
              <a:spcAft>
                <a:spcPts val="300"/>
              </a:spcAft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Full indication</a:t>
            </a:r>
            <a:endParaRPr lang="ru-RU" sz="2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5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isochronous zone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1285860"/>
            <a:ext cx="7643866" cy="107721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Delay in any wire is less than the least delay of any library cell</a:t>
            </a: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6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6" name="Рисунок 5" descr="LSI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214818"/>
            <a:ext cx="2234963" cy="1619418"/>
          </a:xfrm>
          <a:prstGeom prst="rect">
            <a:avLst/>
          </a:prstGeom>
        </p:spPr>
      </p:pic>
      <p:pic>
        <p:nvPicPr>
          <p:cNvPr id="7" name="Рисунок 6" descr="VLSI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496679"/>
            <a:ext cx="2714644" cy="2698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257174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 1-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m and higher CMOS process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85852" y="3714752"/>
            <a:ext cx="2786082" cy="264320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72066" y="257174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 deep sub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micron CMOS process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29454" y="3786190"/>
            <a:ext cx="642942" cy="571504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8" idx="2"/>
            <a:endCxn id="9" idx="0"/>
          </p:cNvCxnSpPr>
          <p:nvPr/>
        </p:nvCxnSpPr>
        <p:spPr>
          <a:xfrm rot="16200000" flipH="1">
            <a:off x="2487169" y="3523027"/>
            <a:ext cx="312011" cy="7143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29390" y="3357564"/>
            <a:ext cx="714379" cy="45488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643702" y="3500438"/>
            <a:ext cx="500065" cy="312011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Speed-independent Circuit base principles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571612"/>
            <a:ext cx="80724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Two-phase operation mode: working phase and spacer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The use of dual-rail, biphasic and unary information signals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Acknowledging the switching of all circuit cells by an additional indication subcircuit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Handshake between subsequent functional blocks in the information processing path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Unlimited circuitry basis</a:t>
            </a: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7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Delay-insensitive Circuit base principles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2857496"/>
            <a:ext cx="821537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Two-phase operation mode: working phase and spacer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The use of dual-rail only information signals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Each cell indicates all own inputs</a:t>
            </a:r>
          </a:p>
          <a:p>
            <a:pPr marL="432000" indent="-45720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Limited multi-threshold cell library (29 cells)</a:t>
            </a: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8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28736"/>
            <a:ext cx="7358114" cy="95410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NULL Convention Logic (NCL) is a typical representative of the DI circuits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 and NCL Circuits comparison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CSC RAS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		      </a:t>
            </a:r>
            <a:r>
              <a:rPr lang="en-US" sz="2000" dirty="0" err="1" smtClean="0">
                <a:solidFill>
                  <a:srgbClr val="0033CC"/>
                </a:solidFill>
                <a:latin typeface="Arial" pitchFamily="34" charset="0"/>
              </a:rPr>
              <a:t>EnT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9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of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30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214422"/>
          <a:ext cx="8143932" cy="485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3286148"/>
                <a:gridCol w="3214710"/>
              </a:tblGrid>
              <a:tr h="47831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SI circuits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NCL circuits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679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Clr>
                          <a:srgbClr val="009900"/>
                        </a:buClr>
                        <a:buFont typeface="Wingdings" pitchFamily="2" charset="2"/>
                        <a:buChar char="ü"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 Less complexity (up to 2 times for combinational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circuits and up to 4 times for sequential ones)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  <a:buClr>
                          <a:srgbClr val="009900"/>
                        </a:buClr>
                        <a:buFont typeface="Wingdings" pitchFamily="2" charset="2"/>
                        <a:buChar char="ü"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 Unlimited cell basis</a:t>
                      </a:r>
                    </a:p>
                    <a:p>
                      <a:pPr algn="l">
                        <a:spcAft>
                          <a:spcPts val="600"/>
                        </a:spcAft>
                        <a:buClr>
                          <a:srgbClr val="009900"/>
                        </a:buClr>
                        <a:buFont typeface="Wingdings" pitchFamily="2" charset="2"/>
                        <a:buChar char="ü"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 Analysis software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600"/>
                        </a:spcAft>
                        <a:buClr>
                          <a:srgbClr val="009900"/>
                        </a:buClr>
                        <a:buFont typeface="Wingdings" pitchFamily="2" charset="2"/>
                        <a:buChar char="ü"/>
                      </a:pPr>
                      <a:r>
                        <a:rPr kumimoji="0" lang="en-US" sz="2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Simple indication (only circuit outputs should be indicated)</a:t>
                      </a:r>
                    </a:p>
                    <a:p>
                      <a:pPr marL="0" algn="l" rtl="0" eaLnBrk="1" latinLnBrk="0" hangingPunct="1">
                        <a:spcAft>
                          <a:spcPts val="600"/>
                        </a:spcAft>
                        <a:buClr>
                          <a:srgbClr val="009900"/>
                        </a:buClr>
                        <a:buFont typeface="Wingdings" pitchFamily="2" charset="2"/>
                        <a:buChar char="ü"/>
                      </a:pPr>
                      <a:r>
                        <a:rPr kumimoji="0" lang="en-US" sz="2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Easier 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design   automation (BALSA, UNCLE)</a:t>
                      </a:r>
                      <a:endParaRPr kumimoji="0" lang="ru-RU" sz="2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0539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Drawbacks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 Additional indication subcircuit controlling all circuit cells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 Hard formalization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for design automation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2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Large complexity both of combinational and sequential circuits</a:t>
                      </a:r>
                    </a:p>
                    <a:p>
                      <a:pPr marL="0" indent="0" algn="l" rtl="0" eaLnBrk="1" latinLnBrk="0" hangingPunct="1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2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Less performance</a:t>
                      </a:r>
                    </a:p>
                    <a:p>
                      <a:pPr marL="0" indent="0" algn="l" rtl="0" eaLnBrk="1" latinLnBrk="0" hangingPunct="1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2000" b="1" kern="12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Larger power consumption</a:t>
                      </a:r>
                      <a:endParaRPr kumimoji="0" lang="ru-RU" sz="2000" b="1" kern="1200" dirty="0" smtClean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16946</TotalTime>
  <Words>1395</Words>
  <Application>Microsoft Office PowerPoint</Application>
  <PresentationFormat>Экран (4:3)</PresentationFormat>
  <Paragraphs>403</Paragraphs>
  <Slides>30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Self-Timed Circuitry Retrospective</vt:lpstr>
      <vt:lpstr>contents</vt:lpstr>
      <vt:lpstr>Circuits Design methodologies</vt:lpstr>
      <vt:lpstr>Self-timed Circuit features</vt:lpstr>
      <vt:lpstr>Self-timed Circuit types</vt:lpstr>
      <vt:lpstr>isochronous zone</vt:lpstr>
      <vt:lpstr>Speed-independent Circuit base principles</vt:lpstr>
      <vt:lpstr>Delay-insensitive Circuit base principles</vt:lpstr>
      <vt:lpstr>SI and NCL Circuits comparison</vt:lpstr>
      <vt:lpstr>Software for SI circuit design developed in FRC “CSC”</vt:lpstr>
      <vt:lpstr>SI circuit examples: Micro core</vt:lpstr>
      <vt:lpstr>SI circuit examples: Micro core</vt:lpstr>
      <vt:lpstr>SI circuit examples: Micro core</vt:lpstr>
      <vt:lpstr>SI circuit examples: Micro core</vt:lpstr>
      <vt:lpstr>SI circuit examples: coprocessor</vt:lpstr>
      <vt:lpstr>SI circuit examples: coprocessor</vt:lpstr>
      <vt:lpstr>SI circuit examples: coprocessor</vt:lpstr>
      <vt:lpstr>SI circuit structure</vt:lpstr>
      <vt:lpstr>SI circuit pipeline</vt:lpstr>
      <vt:lpstr>Indication subcircuit structure</vt:lpstr>
      <vt:lpstr>Indication subcircuit optimization</vt:lpstr>
      <vt:lpstr>Indication subcircuit optimization</vt:lpstr>
      <vt:lpstr>Bitwise Indication rule</vt:lpstr>
      <vt:lpstr>Wallace tree Bitwise Indication</vt:lpstr>
      <vt:lpstr>Wallace tree Bitwise Indication</vt:lpstr>
      <vt:lpstr>WT’s pipeline Bitwise Indication</vt:lpstr>
      <vt:lpstr>WT’s pipeline Bitwise Indication</vt:lpstr>
      <vt:lpstr>Слайд 28</vt:lpstr>
      <vt:lpstr>Conclusions</vt:lpstr>
      <vt:lpstr>contacts</vt:lpstr>
    </vt:vector>
  </TitlesOfParts>
  <Company>IPPM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Дьяченко</cp:lastModifiedBy>
  <cp:revision>555</cp:revision>
  <dcterms:created xsi:type="dcterms:W3CDTF">2000-11-06T16:35:25Z</dcterms:created>
  <dcterms:modified xsi:type="dcterms:W3CDTF">2020-06-17T15:19:29Z</dcterms:modified>
</cp:coreProperties>
</file>