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4"/>
  </p:notesMasterIdLst>
  <p:sldIdLst>
    <p:sldId id="256" r:id="rId2"/>
    <p:sldId id="259" r:id="rId3"/>
    <p:sldId id="275" r:id="rId4"/>
    <p:sldId id="269" r:id="rId5"/>
    <p:sldId id="274" r:id="rId6"/>
    <p:sldId id="283" r:id="rId7"/>
    <p:sldId id="276" r:id="rId8"/>
    <p:sldId id="284" r:id="rId9"/>
    <p:sldId id="277" r:id="rId10"/>
    <p:sldId id="285" r:id="rId11"/>
    <p:sldId id="270"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96" autoAdjust="0"/>
  </p:normalViewPr>
  <p:slideViewPr>
    <p:cSldViewPr>
      <p:cViewPr>
        <p:scale>
          <a:sx n="72" d="100"/>
          <a:sy n="72" d="100"/>
        </p:scale>
        <p:origin x="-2670"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A10C-9079-422E-B79B-4117315171D7}" type="datetimeFigureOut">
              <a:rPr lang="ru-RU" smtClean="0"/>
              <a:t>27.01.2018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7E573-255C-45B8-8531-B6ACB31B5358}" type="slidenum">
              <a:rPr lang="ru-RU" smtClean="0"/>
              <a:t>‹#›</a:t>
            </a:fld>
            <a:endParaRPr lang="ru-RU"/>
          </a:p>
        </p:txBody>
      </p:sp>
    </p:spTree>
    <p:extLst>
      <p:ext uri="{BB962C8B-B14F-4D97-AF65-F5344CB8AC3E}">
        <p14:creationId xmlns:p14="http://schemas.microsoft.com/office/powerpoint/2010/main" val="86789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Greetings Dear Colleagues, My name is </a:t>
            </a:r>
            <a:r>
              <a:rPr lang="en-US" dirty="0" err="1"/>
              <a:t>Yury</a:t>
            </a:r>
            <a:r>
              <a:rPr lang="en-US" dirty="0"/>
              <a:t> </a:t>
            </a:r>
            <a:r>
              <a:rPr lang="en-US" dirty="0" err="1"/>
              <a:t>Shikunov</a:t>
            </a:r>
            <a:r>
              <a:rPr lang="en-US" dirty="0"/>
              <a:t> from Moscow’s Institute of Informatics Problems.</a:t>
            </a:r>
            <a:r>
              <a:rPr lang="en-US" baseline="0" dirty="0"/>
              <a:t> I work as junior researcher. Today I’d like to present a study called: ___ </a:t>
            </a:r>
          </a:p>
          <a:p>
            <a:r>
              <a:rPr lang="en-US" baseline="0" dirty="0"/>
              <a:t>In this talk I’ll </a:t>
            </a:r>
            <a:r>
              <a:rPr lang="en-US" baseline="0" dirty="0" smtClean="0"/>
              <a:t>give the overview of existing computing architectures, describe </a:t>
            </a:r>
            <a:r>
              <a:rPr lang="en-US" baseline="0" dirty="0"/>
              <a:t>the </a:t>
            </a:r>
            <a:r>
              <a:rPr lang="en-US" baseline="0" dirty="0" smtClean="0"/>
              <a:t>problems dataflow </a:t>
            </a:r>
            <a:r>
              <a:rPr lang="en-US" baseline="0" dirty="0"/>
              <a:t>architectures encounter in terms of data redundancy, how we approached this problem, solutions we came to and the </a:t>
            </a:r>
            <a:r>
              <a:rPr lang="en-US" baseline="0" dirty="0" smtClean="0"/>
              <a:t>improvements to said solutions implemented we have developed since.</a:t>
            </a:r>
            <a:endParaRPr lang="ru-RU" dirty="0"/>
          </a:p>
        </p:txBody>
      </p:sp>
      <p:sp>
        <p:nvSpPr>
          <p:cNvPr id="4" name="Slide Number Placeholder 3"/>
          <p:cNvSpPr>
            <a:spLocks noGrp="1"/>
          </p:cNvSpPr>
          <p:nvPr>
            <p:ph type="sldNum" sz="quarter" idx="10"/>
          </p:nvPr>
        </p:nvSpPr>
        <p:spPr/>
        <p:txBody>
          <a:bodyPr/>
          <a:lstStyle/>
          <a:p>
            <a:fld id="{B5E7E573-255C-45B8-8531-B6ACB31B5358}" type="slidenum">
              <a:rPr lang="ru-RU" smtClean="0"/>
              <a:t>1</a:t>
            </a:fld>
            <a:endParaRPr lang="ru-RU"/>
          </a:p>
        </p:txBody>
      </p:sp>
    </p:spTree>
    <p:extLst>
      <p:ext uri="{BB962C8B-B14F-4D97-AF65-F5344CB8AC3E}">
        <p14:creationId xmlns:p14="http://schemas.microsoft.com/office/powerpoint/2010/main" val="1102815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Here is an example of manually constructed</a:t>
            </a:r>
            <a:r>
              <a:rPr lang="en-US" baseline="0" dirty="0" smtClean="0"/>
              <a:t> graph-capsule, covering 4 computational steps, and the generated one, covering only 2 steps, but having much more information about the current resource utilization</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10</a:t>
            </a:fld>
            <a:endParaRPr lang="ru-RU"/>
          </a:p>
        </p:txBody>
      </p:sp>
    </p:spTree>
    <p:extLst>
      <p:ext uri="{BB962C8B-B14F-4D97-AF65-F5344CB8AC3E}">
        <p14:creationId xmlns:p14="http://schemas.microsoft.com/office/powerpoint/2010/main" val="3817408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In the future, we plan on introducing the interactive graph-capsule representation of the ongoing modeling, allowing for interactive</a:t>
            </a:r>
            <a:r>
              <a:rPr lang="en-US" baseline="0" dirty="0" smtClean="0"/>
              <a:t> </a:t>
            </a:r>
            <a:r>
              <a:rPr lang="en-US" dirty="0" smtClean="0"/>
              <a:t>step-by-step</a:t>
            </a:r>
            <a:r>
              <a:rPr lang="en-US" baseline="0" dirty="0" smtClean="0"/>
              <a:t> debugging.</a:t>
            </a:r>
          </a:p>
          <a:p>
            <a:r>
              <a:rPr lang="en-US" baseline="0" dirty="0" smtClean="0"/>
              <a:t>Using that framework we also plan to introduce some easy-of-use tools for creating initial data-flow graph.</a:t>
            </a:r>
          </a:p>
          <a:p>
            <a:r>
              <a:rPr lang="en-US" baseline="0" dirty="0" smtClean="0"/>
              <a:t>And finally, as a first step towards compilation of high-level languages, we plan on introducing initial capsule generation based on the user-created dynamic graph</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11</a:t>
            </a:fld>
            <a:endParaRPr lang="ru-RU"/>
          </a:p>
        </p:txBody>
      </p:sp>
    </p:spTree>
    <p:extLst>
      <p:ext uri="{BB962C8B-B14F-4D97-AF65-F5344CB8AC3E}">
        <p14:creationId xmlns:p14="http://schemas.microsoft.com/office/powerpoint/2010/main" val="4059276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7E573-255C-45B8-8531-B6ACB31B5358}" type="slidenum">
              <a:rPr lang="ru-RU" smtClean="0"/>
              <a:t>12</a:t>
            </a:fld>
            <a:endParaRPr lang="ru-RU"/>
          </a:p>
        </p:txBody>
      </p:sp>
    </p:spTree>
    <p:extLst>
      <p:ext uri="{BB962C8B-B14F-4D97-AF65-F5344CB8AC3E}">
        <p14:creationId xmlns:p14="http://schemas.microsoft.com/office/powerpoint/2010/main" val="26770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I’d like to begin with the</a:t>
            </a:r>
            <a:r>
              <a:rPr lang="en-US" baseline="0" dirty="0"/>
              <a:t> overview of existing computer architectures. In traditional Von-Neumann architectures, Data is accessed according to the flow of instructions, and if the data is not ready, the result will be wrong or an exception will be raised. To combat this, synchronization primitives were introduced.</a:t>
            </a:r>
            <a:br>
              <a:rPr lang="en-US" baseline="0" dirty="0"/>
            </a:br>
            <a:r>
              <a:rPr lang="en-US" baseline="0" dirty="0"/>
              <a:t>In the traditional Static Dataflow architecture, the Data and Instructions are represented as two different flows, and the computation is commenced when the elements of that flow are being matched according to the key.</a:t>
            </a:r>
          </a:p>
          <a:p>
            <a:r>
              <a:rPr lang="en-US" baseline="0" dirty="0"/>
              <a:t>We are developing the Dataflow-Dynamic architecture called Multicore Recurrent Dataflow Architecture, which is based on the two key features: </a:t>
            </a:r>
            <a:r>
              <a:rPr lang="en-US" baseline="0" dirty="0" err="1"/>
              <a:t>Recurrency</a:t>
            </a:r>
            <a:r>
              <a:rPr lang="en-US" baseline="0" dirty="0"/>
              <a:t> and Data self-sufficiency</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2</a:t>
            </a:fld>
            <a:endParaRPr lang="ru-RU"/>
          </a:p>
        </p:txBody>
      </p:sp>
    </p:spTree>
    <p:extLst>
      <p:ext uri="{BB962C8B-B14F-4D97-AF65-F5344CB8AC3E}">
        <p14:creationId xmlns:p14="http://schemas.microsoft.com/office/powerpoint/2010/main" val="1598756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Development</a:t>
            </a:r>
            <a:r>
              <a:rPr lang="en-US" baseline="0" dirty="0" smtClean="0"/>
              <a:t> of such a capsule</a:t>
            </a:r>
            <a:r>
              <a:rPr lang="en-US" dirty="0" smtClean="0"/>
              <a:t> is a non-trivial task.</a:t>
            </a:r>
            <a:r>
              <a:rPr lang="en-US" baseline="0" dirty="0" smtClean="0"/>
              <a:t> We have tried applying existing means of programming to solve this, but found them insufficient. Therefore we have created our own specialized methodology.</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3</a:t>
            </a:fld>
            <a:endParaRPr lang="ru-RU"/>
          </a:p>
        </p:txBody>
      </p:sp>
    </p:spTree>
    <p:extLst>
      <p:ext uri="{BB962C8B-B14F-4D97-AF65-F5344CB8AC3E}">
        <p14:creationId xmlns:p14="http://schemas.microsoft.com/office/powerpoint/2010/main" val="79486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Here we can see</a:t>
            </a:r>
            <a:r>
              <a:rPr lang="en-US" baseline="0" dirty="0" smtClean="0"/>
              <a:t> the overall structure of said methodology. (Describe it quickly). The crucial part that we are covering today is Stage III- Capsule Programming Technique</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4</a:t>
            </a:fld>
            <a:endParaRPr lang="ru-RU"/>
          </a:p>
        </p:txBody>
      </p:sp>
    </p:spTree>
    <p:extLst>
      <p:ext uri="{BB962C8B-B14F-4D97-AF65-F5344CB8AC3E}">
        <p14:creationId xmlns:p14="http://schemas.microsoft.com/office/powerpoint/2010/main" val="79486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Despite having</a:t>
            </a:r>
            <a:r>
              <a:rPr lang="en-US" baseline="0" dirty="0" smtClean="0"/>
              <a:t> theoretical methodology, we were limited by the existing tools. </a:t>
            </a:r>
            <a:r>
              <a:rPr lang="en-US" sz="1200" kern="1200" dirty="0" smtClean="0">
                <a:solidFill>
                  <a:schemeClr val="tx1"/>
                </a:solidFill>
                <a:effectLst/>
                <a:latin typeface="+mn-lt"/>
                <a:ea typeface="+mn-ea"/>
                <a:cs typeface="+mn-cs"/>
              </a:rPr>
              <a:t>In the absence of debugging tools for modeling and execution of capsules, the distribution of architectural resources is a complex and time-consuming task. Therefore, in order to simplify the manual allocation of resources, a special graph notation for the representation of the computational process was developed, called a graph-capsule.</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5</a:t>
            </a:fld>
            <a:endParaRPr lang="ru-RU"/>
          </a:p>
        </p:txBody>
      </p:sp>
    </p:spTree>
    <p:extLst>
      <p:ext uri="{BB962C8B-B14F-4D97-AF65-F5344CB8AC3E}">
        <p14:creationId xmlns:p14="http://schemas.microsoft.com/office/powerpoint/2010/main" val="79486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Here is</a:t>
            </a:r>
            <a:r>
              <a:rPr lang="en-US" baseline="0" dirty="0" smtClean="0"/>
              <a:t> an example of dataflow graph implementing Viterbi algorithm, and a corresponding graph-capsule representing the allocation of available resources.</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6</a:t>
            </a:fld>
            <a:endParaRPr lang="ru-RU"/>
          </a:p>
        </p:txBody>
      </p:sp>
    </p:spTree>
    <p:extLst>
      <p:ext uri="{BB962C8B-B14F-4D97-AF65-F5344CB8AC3E}">
        <p14:creationId xmlns:p14="http://schemas.microsoft.com/office/powerpoint/2010/main" val="794868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One</a:t>
            </a:r>
            <a:r>
              <a:rPr lang="en-US" baseline="0" dirty="0" smtClean="0"/>
              <a:t> of our previous report covered the creation of the toolset for the development and debugging of the architecture and software for it called HARSP-IDE.</a:t>
            </a:r>
          </a:p>
          <a:p>
            <a:r>
              <a:rPr lang="en-US" sz="1200" kern="1200" dirty="0" smtClean="0">
                <a:solidFill>
                  <a:schemeClr val="tx1"/>
                </a:solidFill>
                <a:effectLst/>
                <a:latin typeface="+mn-lt"/>
                <a:ea typeface="+mn-ea"/>
                <a:cs typeface="+mn-cs"/>
              </a:rPr>
              <a:t>With the development of tools, as well as the accumulation of software development experience for MRDA, rules for the effective allocation of HARSP resources in typical programming situations have been accumulated. </a:t>
            </a:r>
          </a:p>
          <a:p>
            <a:r>
              <a:rPr lang="en-US" sz="1200" kern="1200" dirty="0" smtClean="0">
                <a:solidFill>
                  <a:schemeClr val="tx1"/>
                </a:solidFill>
                <a:effectLst/>
                <a:latin typeface="+mn-lt"/>
                <a:ea typeface="+mn-ea"/>
                <a:cs typeface="+mn-cs"/>
              </a:rPr>
              <a:t>For these typical situations, templates of capsule fragments have been created, that ensure the efficient distribution.</a:t>
            </a:r>
            <a:endParaRPr lang="ru-R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Using this,</a:t>
            </a:r>
            <a:r>
              <a:rPr lang="en-US" sz="1200" kern="1200" baseline="0" dirty="0" smtClean="0">
                <a:solidFill>
                  <a:schemeClr val="tx1"/>
                </a:solidFill>
                <a:effectLst/>
                <a:latin typeface="+mn-lt"/>
                <a:ea typeface="+mn-ea"/>
                <a:cs typeface="+mn-cs"/>
              </a:rPr>
              <a:t> programming technique improvements were introduced.</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7</a:t>
            </a:fld>
            <a:endParaRPr lang="ru-RU"/>
          </a:p>
        </p:txBody>
      </p:sp>
    </p:spTree>
    <p:extLst>
      <p:ext uri="{BB962C8B-B14F-4D97-AF65-F5344CB8AC3E}">
        <p14:creationId xmlns:p14="http://schemas.microsoft.com/office/powerpoint/2010/main" val="1598756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The improvement of “technique of capsule programming” phase of the methodology has resulted in identifying following key steps:</a:t>
            </a:r>
          </a:p>
          <a:p>
            <a:r>
              <a:rPr lang="en-US" sz="1200" kern="1200" dirty="0" smtClean="0">
                <a:solidFill>
                  <a:schemeClr val="tx1"/>
                </a:solidFill>
                <a:effectLst/>
                <a:latin typeface="+mn-lt"/>
                <a:ea typeface="+mn-ea"/>
                <a:cs typeface="+mn-cs"/>
              </a:rPr>
              <a:t>1) Analysis of the mathematical description of the problem and construction of a data-flow graph for parallel algorithm;</a:t>
            </a:r>
          </a:p>
          <a:p>
            <a:r>
              <a:rPr lang="en-US" sz="1200" kern="1200" dirty="0" smtClean="0">
                <a:solidFill>
                  <a:schemeClr val="tx1"/>
                </a:solidFill>
                <a:effectLst/>
                <a:latin typeface="+mn-lt"/>
                <a:ea typeface="+mn-ea"/>
                <a:cs typeface="+mn-cs"/>
              </a:rPr>
              <a:t>2) Optimization of the data-flow graph according to the restrictions imposed by HARSP specification;</a:t>
            </a:r>
          </a:p>
          <a:p>
            <a:r>
              <a:rPr lang="en-US" sz="1200" kern="1200" dirty="0" smtClean="0">
                <a:solidFill>
                  <a:schemeClr val="tx1"/>
                </a:solidFill>
                <a:effectLst/>
                <a:latin typeface="+mn-lt"/>
                <a:ea typeface="+mn-ea"/>
                <a:cs typeface="+mn-cs"/>
              </a:rPr>
              <a:t>3) Construction of a dynamic data-flow graph by performing a recurrent convolution of subgraphs from the graph constructed in sub point 1);</a:t>
            </a:r>
          </a:p>
          <a:p>
            <a:r>
              <a:rPr lang="en-US" sz="1200" kern="1200" dirty="0" smtClean="0">
                <a:solidFill>
                  <a:schemeClr val="tx1"/>
                </a:solidFill>
                <a:effectLst/>
                <a:latin typeface="+mn-lt"/>
                <a:ea typeface="+mn-ea"/>
                <a:cs typeface="+mn-cs"/>
              </a:rPr>
              <a:t>4) Development of a capsule fragment that partially implements the dynamic graph;</a:t>
            </a:r>
          </a:p>
          <a:p>
            <a:r>
              <a:rPr lang="en-US" sz="1200" kern="1200" dirty="0" smtClean="0">
                <a:solidFill>
                  <a:schemeClr val="tx1"/>
                </a:solidFill>
                <a:effectLst/>
                <a:latin typeface="+mn-lt"/>
                <a:ea typeface="+mn-ea"/>
                <a:cs typeface="+mn-cs"/>
              </a:rPr>
              <a:t>5) Simulation of the capsule fragment by means of SIMPRA;</a:t>
            </a:r>
          </a:p>
          <a:p>
            <a:r>
              <a:rPr lang="en-US" sz="1200" kern="1200" dirty="0" smtClean="0">
                <a:solidFill>
                  <a:schemeClr val="tx1"/>
                </a:solidFill>
                <a:effectLst/>
                <a:latin typeface="+mn-lt"/>
                <a:ea typeface="+mn-ea"/>
                <a:cs typeface="+mn-cs"/>
              </a:rPr>
              <a:t>6) Establishment of the identity between the data-flow graph and simulation results;</a:t>
            </a:r>
          </a:p>
          <a:p>
            <a:pPr marL="228600" indent="-228600">
              <a:buAutoNum type="arabicParenR" startAt="7"/>
            </a:pPr>
            <a:r>
              <a:rPr lang="en-US" sz="1200" kern="1200" dirty="0" smtClean="0">
                <a:solidFill>
                  <a:schemeClr val="tx1"/>
                </a:solidFill>
                <a:effectLst/>
                <a:latin typeface="+mn-lt"/>
                <a:ea typeface="+mn-ea"/>
                <a:cs typeface="+mn-cs"/>
              </a:rPr>
              <a:t>The capsule is considered complete in case of exact congruence of the data-flow graph and simulation results, otherwise go to sub point 4).</a:t>
            </a:r>
          </a:p>
          <a:p>
            <a:pPr marL="228600" indent="-228600">
              <a:buAutoNum type="arabicParenR" startAt="7"/>
            </a:pPr>
            <a:endParaRPr lang="en-US" sz="1200" b="0" i="0" u="none" strike="noStrike" kern="1200" dirty="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In this formulation, the graph-capsule, as an inescapable element of capsule development process, has become much less relevant. However, the need for an in-depth analysis of simulation results also does not facilitate the simplification of the software development and debugging process. Therefore, the graph-capsule, as a necessary stage of debugging capsules, has not lost its relevance</a:t>
            </a:r>
          </a:p>
        </p:txBody>
      </p:sp>
      <p:sp>
        <p:nvSpPr>
          <p:cNvPr id="4" name="Номер слайда 3"/>
          <p:cNvSpPr>
            <a:spLocks noGrp="1"/>
          </p:cNvSpPr>
          <p:nvPr>
            <p:ph type="sldNum" sz="quarter" idx="10"/>
          </p:nvPr>
        </p:nvSpPr>
        <p:spPr/>
        <p:txBody>
          <a:bodyPr/>
          <a:lstStyle/>
          <a:p>
            <a:fld id="{B5E7E573-255C-45B8-8531-B6ACB31B5358}" type="slidenum">
              <a:rPr lang="ru-RU" smtClean="0"/>
              <a:t>8</a:t>
            </a:fld>
            <a:endParaRPr lang="ru-RU"/>
          </a:p>
        </p:txBody>
      </p:sp>
    </p:spTree>
    <p:extLst>
      <p:ext uri="{BB962C8B-B14F-4D97-AF65-F5344CB8AC3E}">
        <p14:creationId xmlns:p14="http://schemas.microsoft.com/office/powerpoint/2010/main" val="79486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We have created the</a:t>
            </a:r>
            <a:r>
              <a:rPr lang="en-US" baseline="0" dirty="0" smtClean="0"/>
              <a:t> graph-construction toolset on the base of the Graph construction middleware called </a:t>
            </a:r>
            <a:r>
              <a:rPr lang="en-US" baseline="0" dirty="0" err="1" smtClean="0"/>
              <a:t>GraphViz</a:t>
            </a:r>
            <a:r>
              <a:rPr lang="en-US" baseline="0" dirty="0" smtClean="0"/>
              <a:t>. </a:t>
            </a:r>
          </a:p>
          <a:p>
            <a:r>
              <a:rPr lang="en-US" baseline="0" dirty="0" smtClean="0"/>
              <a:t>It was selected based on the several criteria, like vector graphics representation, documentation quality, licensing, and more.</a:t>
            </a:r>
          </a:p>
          <a:p>
            <a:r>
              <a:rPr lang="en-US" baseline="0" dirty="0" err="1" smtClean="0"/>
              <a:t>GraphViz</a:t>
            </a:r>
            <a:r>
              <a:rPr lang="en-US" baseline="0" dirty="0" smtClean="0"/>
              <a:t> operates with it’s own graph description language dot. One of the features we heavily used was the ability to describe vertices via HTML.</a:t>
            </a:r>
          </a:p>
          <a:p>
            <a:r>
              <a:rPr lang="en-US" baseline="0" dirty="0" smtClean="0"/>
              <a:t>The complete graph-capsule consists of separate computational steps, each described with a set of templates, specifying each architectural resource.</a:t>
            </a:r>
          </a:p>
          <a:p>
            <a:r>
              <a:rPr lang="en-US" baseline="0" dirty="0" smtClean="0"/>
              <a:t>Those templates are then compiled and filled with SIMPRA modeling results before being rendered by </a:t>
            </a:r>
            <a:r>
              <a:rPr lang="en-US" baseline="0" dirty="0" err="1" smtClean="0"/>
              <a:t>GraphViz</a:t>
            </a:r>
            <a:r>
              <a:rPr lang="en-US" baseline="0" smtClean="0"/>
              <a:t>.</a:t>
            </a:r>
            <a:endParaRPr lang="ru-RU" dirty="0"/>
          </a:p>
        </p:txBody>
      </p:sp>
      <p:sp>
        <p:nvSpPr>
          <p:cNvPr id="4" name="Номер слайда 3"/>
          <p:cNvSpPr>
            <a:spLocks noGrp="1"/>
          </p:cNvSpPr>
          <p:nvPr>
            <p:ph type="sldNum" sz="quarter" idx="10"/>
          </p:nvPr>
        </p:nvSpPr>
        <p:spPr/>
        <p:txBody>
          <a:bodyPr/>
          <a:lstStyle/>
          <a:p>
            <a:fld id="{B5E7E573-255C-45B8-8531-B6ACB31B5358}" type="slidenum">
              <a:rPr lang="ru-RU" smtClean="0"/>
              <a:t>9</a:t>
            </a:fld>
            <a:endParaRPr lang="ru-RU"/>
          </a:p>
        </p:txBody>
      </p:sp>
    </p:spTree>
    <p:extLst>
      <p:ext uri="{BB962C8B-B14F-4D97-AF65-F5344CB8AC3E}">
        <p14:creationId xmlns:p14="http://schemas.microsoft.com/office/powerpoint/2010/main" val="381740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97379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91062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71849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29882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203146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9614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681267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117400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67541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25114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91556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63399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00644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12774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31862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60355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27.01.2018</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16667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flip="none" rotWithShape="1">
          <a:gsLst>
            <a:gs pos="1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4C71EC6-210F-42DE-9C53-41977AD35B3D}" type="datetimeFigureOut">
              <a:rPr lang="ru-RU" smtClean="0"/>
              <a:pPr/>
              <a:t>27.01.2018</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val="2468139460"/>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e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967767"/>
            <a:ext cx="9144000" cy="2179830"/>
          </a:xfrm>
        </p:spPr>
        <p:txBody>
          <a:bodyPr>
            <a:noAutofit/>
          </a:bodyPr>
          <a:lstStyle/>
          <a:p>
            <a:pPr algn="ctr">
              <a:spcBef>
                <a:spcPts val="600"/>
              </a:spcBef>
              <a:spcAft>
                <a:spcPts val="600"/>
              </a:spcAft>
            </a:pPr>
            <a:r>
              <a:rPr lang="en-US" dirty="0"/>
              <a:t>Graph-capsule construction toolset for data-flow computer architecture</a:t>
            </a:r>
            <a:r>
              <a:rPr lang="en-US" sz="4400" dirty="0" smtClean="0"/>
              <a:t>*</a:t>
            </a:r>
            <a:endParaRPr lang="en-US" sz="4400" dirty="0"/>
          </a:p>
        </p:txBody>
      </p:sp>
      <p:sp>
        <p:nvSpPr>
          <p:cNvPr id="3" name="Подзаголовок 2"/>
          <p:cNvSpPr>
            <a:spLocks noGrp="1"/>
          </p:cNvSpPr>
          <p:nvPr>
            <p:ph type="subTitle" idx="1"/>
          </p:nvPr>
        </p:nvSpPr>
        <p:spPr>
          <a:xfrm>
            <a:off x="2282" y="286761"/>
            <a:ext cx="9144000" cy="1286349"/>
          </a:xfrm>
        </p:spPr>
        <p:txBody>
          <a:bodyPr>
            <a:normAutofit/>
          </a:bodyPr>
          <a:lstStyle/>
          <a:p>
            <a:pPr algn="ctr"/>
            <a:r>
              <a:rPr lang="en-US" sz="3200" dirty="0"/>
              <a:t>Yury </a:t>
            </a:r>
            <a:r>
              <a:rPr lang="en-US" sz="3200" dirty="0" err="1"/>
              <a:t>Shikunov</a:t>
            </a:r>
            <a:r>
              <a:rPr lang="en-US" sz="3200" dirty="0"/>
              <a:t>, Yury </a:t>
            </a:r>
            <a:r>
              <a:rPr lang="en-US" sz="3200" dirty="0" err="1"/>
              <a:t>Stepchenkov</a:t>
            </a:r>
            <a:r>
              <a:rPr lang="en-US" sz="3200" dirty="0"/>
              <a:t>, Dmitry </a:t>
            </a:r>
            <a:r>
              <a:rPr lang="en-US" sz="3200" dirty="0" err="1"/>
              <a:t>Khilko</a:t>
            </a:r>
            <a:r>
              <a:rPr lang="en-US" sz="3200" dirty="0"/>
              <a:t>, George </a:t>
            </a:r>
            <a:r>
              <a:rPr lang="en-US" sz="3200" dirty="0" err="1"/>
              <a:t>Orlov</a:t>
            </a:r>
            <a:endParaRPr lang="en-US" sz="3200" dirty="0">
              <a:solidFill>
                <a:schemeClr val="bg2"/>
              </a:solidFill>
            </a:endParaRPr>
          </a:p>
        </p:txBody>
      </p:sp>
      <p:sp>
        <p:nvSpPr>
          <p:cNvPr id="4" name="Подзаголовок 2"/>
          <p:cNvSpPr txBox="1">
            <a:spLocks/>
          </p:cNvSpPr>
          <p:nvPr/>
        </p:nvSpPr>
        <p:spPr>
          <a:xfrm>
            <a:off x="539552" y="-315416"/>
            <a:ext cx="7854696" cy="1752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ru-RU"/>
          </a:p>
        </p:txBody>
      </p:sp>
      <p:sp>
        <p:nvSpPr>
          <p:cNvPr id="5" name="Подзаголовок 2"/>
          <p:cNvSpPr txBox="1">
            <a:spLocks/>
          </p:cNvSpPr>
          <p:nvPr/>
        </p:nvSpPr>
        <p:spPr>
          <a:xfrm>
            <a:off x="0" y="5373216"/>
            <a:ext cx="9144000" cy="566270"/>
          </a:xfrm>
          <a:prstGeom prst="rect">
            <a:avLst/>
          </a:prstGeom>
        </p:spPr>
        <p:txBody>
          <a:bodyPr vert="horz" lIns="0" rIns="18288">
            <a:normAutofit fontScale="92500" lnSpcReduction="1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1800" dirty="0"/>
              <a:t>*The study was partially by the 2017 subprogram № III.3.4 of ONIT RAS department (Project 0063-2016-0018 III.3).</a:t>
            </a:r>
            <a:endParaRPr lang="en-US" sz="1200" dirty="0"/>
          </a:p>
        </p:txBody>
      </p:sp>
      <p:sp>
        <p:nvSpPr>
          <p:cNvPr id="6" name="Подзаголовок 2"/>
          <p:cNvSpPr txBox="1">
            <a:spLocks/>
          </p:cNvSpPr>
          <p:nvPr/>
        </p:nvSpPr>
        <p:spPr>
          <a:xfrm>
            <a:off x="521967" y="692696"/>
            <a:ext cx="7854696" cy="1752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ru-RU" dirty="0"/>
          </a:p>
        </p:txBody>
      </p:sp>
      <p:sp>
        <p:nvSpPr>
          <p:cNvPr id="9" name="Подзаголовок 2"/>
          <p:cNvSpPr txBox="1">
            <a:spLocks/>
          </p:cNvSpPr>
          <p:nvPr/>
        </p:nvSpPr>
        <p:spPr>
          <a:xfrm>
            <a:off x="0" y="4744734"/>
            <a:ext cx="9144000" cy="556474"/>
          </a:xfrm>
          <a:prstGeom prst="rect">
            <a:avLst/>
          </a:prstGeom>
        </p:spPr>
        <p:txBody>
          <a:bodyPr vert="horz" lIns="0" rIns="18288">
            <a:normAutofit fontScale="700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dirty="0"/>
              <a:t>Institute of Informatics Problems, Federal Research Center "Computer Science and Control" of the Russian Academy of Sciences, (IPI FRS CSC RAS), IPI RAS</a:t>
            </a:r>
            <a:endParaRPr lang="ru-RU" dirty="0"/>
          </a:p>
        </p:txBody>
      </p:sp>
      <p:sp>
        <p:nvSpPr>
          <p:cNvPr id="8" name="Подзаголовок 2"/>
          <p:cNvSpPr txBox="1">
            <a:spLocks/>
          </p:cNvSpPr>
          <p:nvPr/>
        </p:nvSpPr>
        <p:spPr>
          <a:xfrm>
            <a:off x="0" y="6423598"/>
            <a:ext cx="9144000" cy="434401"/>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2000" dirty="0">
                <a:latin typeface="Times New Roman" panose="02020603050405020304" pitchFamily="18" charset="0"/>
                <a:cs typeface="Times New Roman" panose="02020603050405020304" pitchFamily="18" charset="0"/>
              </a:rPr>
              <a:t>Moscow, 2018</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51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81" y="0"/>
            <a:ext cx="9144000" cy="692696"/>
          </a:xfrm>
        </p:spPr>
        <p:txBody>
          <a:bodyPr>
            <a:noAutofit/>
          </a:bodyPr>
          <a:lstStyle/>
          <a:p>
            <a:pPr algn="ctr"/>
            <a:r>
              <a:rPr lang="en-US" sz="3200" dirty="0" smtClean="0"/>
              <a:t>Graph-capsule construction toolset</a:t>
            </a:r>
            <a:endParaRPr lang="ru-RU" sz="32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3315" name="Рисунок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0545" y="1802903"/>
            <a:ext cx="4392489" cy="45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Объект 4"/>
          <p:cNvGraphicFramePr>
            <a:graphicFrameLocks noChangeAspect="1"/>
          </p:cNvGraphicFramePr>
          <p:nvPr>
            <p:extLst>
              <p:ext uri="{D42A27DB-BD31-4B8C-83A1-F6EECF244321}">
                <p14:modId xmlns:p14="http://schemas.microsoft.com/office/powerpoint/2010/main" val="1540828633"/>
              </p:ext>
            </p:extLst>
          </p:nvPr>
        </p:nvGraphicFramePr>
        <p:xfrm>
          <a:off x="179512" y="1802903"/>
          <a:ext cx="4014788" cy="3816350"/>
        </p:xfrm>
        <a:graphic>
          <a:graphicData uri="http://schemas.openxmlformats.org/presentationml/2006/ole">
            <mc:AlternateContent xmlns:mc="http://schemas.openxmlformats.org/markup-compatibility/2006">
              <mc:Choice xmlns:v="urn:schemas-microsoft-com:vml" Requires="v">
                <p:oleObj spid="_x0000_s13320" name="Visio" r:id="rId5" imgW="3274551" imgH="3113370" progId="Visio.Drawing.11">
                  <p:embed/>
                </p:oleObj>
              </mc:Choice>
              <mc:Fallback>
                <p:oleObj name="Visio" r:id="rId5" imgW="3274551" imgH="3113370" progId="Visio.Drawing.11">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802903"/>
                        <a:ext cx="4014788" cy="3816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a:extLst>
              <a:ext uri="{FF2B5EF4-FFF2-40B4-BE49-F238E27FC236}">
                <a16:creationId xmlns="" xmlns:a16="http://schemas.microsoft.com/office/drawing/2014/main" id="{3080B381-3369-4F09-B817-9944CF2E5681}"/>
              </a:ext>
            </a:extLst>
          </p:cNvPr>
          <p:cNvSpPr txBox="1"/>
          <p:nvPr/>
        </p:nvSpPr>
        <p:spPr>
          <a:xfrm>
            <a:off x="179512" y="1259468"/>
            <a:ext cx="3960440" cy="369332"/>
          </a:xfrm>
          <a:prstGeom prst="rect">
            <a:avLst/>
          </a:prstGeom>
          <a:noFill/>
        </p:spPr>
        <p:txBody>
          <a:bodyPr wrap="square" rtlCol="0">
            <a:spAutoFit/>
          </a:bodyPr>
          <a:lstStyle/>
          <a:p>
            <a:r>
              <a:rPr lang="en-US" dirty="0" smtClean="0"/>
              <a:t>Manual graph-capsule </a:t>
            </a:r>
            <a:endParaRPr lang="ru-RU" dirty="0"/>
          </a:p>
        </p:txBody>
      </p:sp>
      <p:sp>
        <p:nvSpPr>
          <p:cNvPr id="13" name="TextBox 12">
            <a:extLst>
              <a:ext uri="{FF2B5EF4-FFF2-40B4-BE49-F238E27FC236}">
                <a16:creationId xmlns="" xmlns:a16="http://schemas.microsoft.com/office/drawing/2014/main" id="{3B486338-4F37-433F-BB16-CD8C47968881}"/>
              </a:ext>
            </a:extLst>
          </p:cNvPr>
          <p:cNvSpPr txBox="1"/>
          <p:nvPr/>
        </p:nvSpPr>
        <p:spPr>
          <a:xfrm>
            <a:off x="4680544" y="1259468"/>
            <a:ext cx="4392489" cy="369332"/>
          </a:xfrm>
          <a:prstGeom prst="rect">
            <a:avLst/>
          </a:prstGeom>
          <a:noFill/>
        </p:spPr>
        <p:txBody>
          <a:bodyPr wrap="square" rtlCol="0">
            <a:spAutoFit/>
          </a:bodyPr>
          <a:lstStyle/>
          <a:p>
            <a:r>
              <a:rPr lang="en-US" dirty="0" smtClean="0"/>
              <a:t>Generated graph-capsule</a:t>
            </a:r>
            <a:endParaRPr lang="ru-RU" dirty="0"/>
          </a:p>
        </p:txBody>
      </p:sp>
    </p:spTree>
    <p:extLst>
      <p:ext uri="{BB962C8B-B14F-4D97-AF65-F5344CB8AC3E}">
        <p14:creationId xmlns:p14="http://schemas.microsoft.com/office/powerpoint/2010/main" val="153296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83"/>
            <a:ext cx="9144000" cy="764021"/>
          </a:xfrm>
        </p:spPr>
        <p:txBody>
          <a:bodyPr>
            <a:normAutofit/>
          </a:bodyPr>
          <a:lstStyle/>
          <a:p>
            <a:pPr algn="ctr"/>
            <a:r>
              <a:rPr lang="en-US" sz="4000" dirty="0" smtClean="0"/>
              <a:t>Future developments</a:t>
            </a:r>
            <a:endParaRPr lang="ru-RU" sz="4000" dirty="0"/>
          </a:p>
        </p:txBody>
      </p:sp>
      <p:sp>
        <p:nvSpPr>
          <p:cNvPr id="3" name="Текст 2"/>
          <p:cNvSpPr>
            <a:spLocks noGrp="1"/>
          </p:cNvSpPr>
          <p:nvPr>
            <p:ph type="body" idx="1"/>
          </p:nvPr>
        </p:nvSpPr>
        <p:spPr>
          <a:xfrm>
            <a:off x="179512" y="1412776"/>
            <a:ext cx="8856984" cy="4896544"/>
          </a:xfrm>
        </p:spPr>
        <p:txBody>
          <a:bodyPr>
            <a:normAutofit/>
          </a:bodyPr>
          <a:lstStyle/>
          <a:p>
            <a:r>
              <a:rPr lang="en-US" sz="3200" dirty="0" smtClean="0">
                <a:solidFill>
                  <a:schemeClr val="tx1"/>
                </a:solidFill>
              </a:rPr>
              <a:t>Interactive </a:t>
            </a:r>
            <a:r>
              <a:rPr lang="en-US" sz="3200" dirty="0">
                <a:solidFill>
                  <a:schemeClr val="tx1"/>
                </a:solidFill>
              </a:rPr>
              <a:t>graph-capsule representation</a:t>
            </a:r>
            <a:endParaRPr lang="en-US" sz="3200" dirty="0" smtClean="0">
              <a:solidFill>
                <a:schemeClr val="tx1"/>
              </a:solidFill>
            </a:endParaRPr>
          </a:p>
          <a:p>
            <a:endParaRPr lang="en-US" sz="3200" dirty="0" smtClean="0">
              <a:solidFill>
                <a:schemeClr val="tx1"/>
              </a:solidFill>
            </a:endParaRPr>
          </a:p>
          <a:p>
            <a:r>
              <a:rPr lang="en-US" sz="3200" dirty="0" smtClean="0">
                <a:solidFill>
                  <a:schemeClr val="tx1"/>
                </a:solidFill>
              </a:rPr>
              <a:t>Interactive data-flow graph representation</a:t>
            </a:r>
            <a:endParaRPr lang="en-US" sz="3200" dirty="0">
              <a:solidFill>
                <a:schemeClr val="tx1"/>
              </a:solidFill>
            </a:endParaRPr>
          </a:p>
          <a:p>
            <a:endParaRPr lang="en-US" sz="3200" dirty="0">
              <a:solidFill>
                <a:schemeClr val="tx1"/>
              </a:solidFill>
            </a:endParaRPr>
          </a:p>
          <a:p>
            <a:r>
              <a:rPr lang="en-US" sz="3200" dirty="0" smtClean="0">
                <a:solidFill>
                  <a:schemeClr val="tx1"/>
                </a:solidFill>
              </a:rPr>
              <a:t>Partial capsule creation automation</a:t>
            </a:r>
            <a:endParaRPr lang="en-US" sz="3200" dirty="0">
              <a:solidFill>
                <a:schemeClr val="tx1"/>
              </a:solidFill>
            </a:endParaRPr>
          </a:p>
        </p:txBody>
      </p:sp>
    </p:spTree>
    <p:extLst>
      <p:ext uri="{BB962C8B-B14F-4D97-AF65-F5344CB8AC3E}">
        <p14:creationId xmlns:p14="http://schemas.microsoft.com/office/powerpoint/2010/main" val="430256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851648" cy="1692188"/>
          </a:xfrm>
        </p:spPr>
        <p:txBody>
          <a:bodyPr>
            <a:normAutofit fontScale="90000"/>
          </a:bodyPr>
          <a:lstStyle/>
          <a:p>
            <a:pPr algn="ctr"/>
            <a:r>
              <a:rPr lang="en-US" sz="5400" dirty="0"/>
              <a:t>Thank you for</a:t>
            </a:r>
            <a:br>
              <a:rPr lang="en-US" sz="5400" dirty="0"/>
            </a:br>
            <a:r>
              <a:rPr lang="en-US" sz="5400" dirty="0"/>
              <a:t>your attention</a:t>
            </a:r>
            <a:r>
              <a:rPr lang="ru-RU" sz="5400" dirty="0"/>
              <a:t>!</a:t>
            </a:r>
          </a:p>
        </p:txBody>
      </p:sp>
      <p:sp>
        <p:nvSpPr>
          <p:cNvPr id="4" name="Подзаголовок 2"/>
          <p:cNvSpPr txBox="1">
            <a:spLocks/>
          </p:cNvSpPr>
          <p:nvPr/>
        </p:nvSpPr>
        <p:spPr>
          <a:xfrm>
            <a:off x="539552" y="1484784"/>
            <a:ext cx="7854696" cy="4824536"/>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ru-RU" dirty="0"/>
          </a:p>
        </p:txBody>
      </p:sp>
      <p:sp>
        <p:nvSpPr>
          <p:cNvPr id="3" name="TextBox 2"/>
          <p:cNvSpPr txBox="1"/>
          <p:nvPr/>
        </p:nvSpPr>
        <p:spPr>
          <a:xfrm>
            <a:off x="1043608" y="4005064"/>
            <a:ext cx="7200800" cy="954107"/>
          </a:xfrm>
          <a:prstGeom prst="rect">
            <a:avLst/>
          </a:prstGeom>
          <a:noFill/>
        </p:spPr>
        <p:txBody>
          <a:bodyPr wrap="square" rtlCol="0">
            <a:spAutoFit/>
          </a:bodyPr>
          <a:lstStyle/>
          <a:p>
            <a:pPr algn="ctr"/>
            <a:r>
              <a:rPr lang="en-US" sz="2800" dirty="0"/>
              <a:t>If you have any questions, feel free to write me an email at: </a:t>
            </a:r>
            <a:r>
              <a:rPr lang="en-US" sz="2800" b="1" i="1" dirty="0"/>
              <a:t>YiShikunov@gmail.com</a:t>
            </a:r>
            <a:endParaRPr lang="ru-RU" sz="2800" b="1" i="1" dirty="0"/>
          </a:p>
        </p:txBody>
      </p:sp>
    </p:spTree>
    <p:extLst>
      <p:ext uri="{BB962C8B-B14F-4D97-AF65-F5344CB8AC3E}">
        <p14:creationId xmlns:p14="http://schemas.microsoft.com/office/powerpoint/2010/main" val="189762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4"/>
            <a:ext cx="8352928" cy="1440160"/>
          </a:xfrm>
        </p:spPr>
        <p:txBody>
          <a:bodyPr>
            <a:noAutofit/>
          </a:bodyPr>
          <a:lstStyle/>
          <a:p>
            <a:pPr algn="ctr"/>
            <a:r>
              <a:rPr lang="en-US" sz="3600" dirty="0"/>
              <a:t>Key differences between MRDA </a:t>
            </a:r>
            <a:br>
              <a:rPr lang="en-US" sz="3600" dirty="0"/>
            </a:br>
            <a:r>
              <a:rPr lang="en-US" sz="3600" dirty="0"/>
              <a:t>and existing computer architectures</a:t>
            </a:r>
            <a:endParaRPr lang="ru-RU" sz="3600" dirty="0"/>
          </a:p>
        </p:txBody>
      </p:sp>
      <p:sp>
        <p:nvSpPr>
          <p:cNvPr id="3" name="Подзаголовок 2"/>
          <p:cNvSpPr>
            <a:spLocks noGrp="1"/>
          </p:cNvSpPr>
          <p:nvPr>
            <p:ph type="subTitle" idx="1"/>
          </p:nvPr>
        </p:nvSpPr>
        <p:spPr>
          <a:xfrm>
            <a:off x="644652" y="5661248"/>
            <a:ext cx="7854696" cy="1152128"/>
          </a:xfrm>
        </p:spPr>
        <p:txBody>
          <a:bodyPr>
            <a:normAutofit/>
          </a:bodyPr>
          <a:lstStyle/>
          <a:p>
            <a:pPr algn="just"/>
            <a:r>
              <a:rPr lang="en-US" dirty="0">
                <a:solidFill>
                  <a:schemeClr val="tx1"/>
                </a:solidFill>
              </a:rPr>
              <a:t>Main criteria </a:t>
            </a:r>
            <a:r>
              <a:rPr lang="ru-RU" dirty="0">
                <a:solidFill>
                  <a:schemeClr val="tx1"/>
                </a:solidFill>
              </a:rPr>
              <a:t>– </a:t>
            </a:r>
            <a:r>
              <a:rPr lang="en-US" dirty="0">
                <a:solidFill>
                  <a:schemeClr val="tx1"/>
                </a:solidFill>
              </a:rPr>
              <a:t>Instruction flow memory organization: </a:t>
            </a:r>
            <a:r>
              <a:rPr lang="en-US" i="1" dirty="0">
                <a:solidFill>
                  <a:schemeClr val="tx1"/>
                </a:solidFill>
              </a:rPr>
              <a:t>Control-Flow/Static (CF/S), </a:t>
            </a:r>
            <a:r>
              <a:rPr lang="en-US" i="1" dirty="0" err="1">
                <a:solidFill>
                  <a:schemeClr val="tx1"/>
                </a:solidFill>
              </a:rPr>
              <a:t>DataFlow</a:t>
            </a:r>
            <a:r>
              <a:rPr lang="en-US" i="1" dirty="0">
                <a:solidFill>
                  <a:schemeClr val="tx1"/>
                </a:solidFill>
              </a:rPr>
              <a:t>/Static (DF/S), </a:t>
            </a:r>
            <a:r>
              <a:rPr lang="en-US" i="1" dirty="0" err="1">
                <a:solidFill>
                  <a:schemeClr val="tx1"/>
                </a:solidFill>
              </a:rPr>
              <a:t>DataFlow</a:t>
            </a:r>
            <a:r>
              <a:rPr lang="en-US" i="1" dirty="0">
                <a:solidFill>
                  <a:schemeClr val="tx1"/>
                </a:solidFill>
              </a:rPr>
              <a:t>/Dynamic (DF/D)</a:t>
            </a:r>
            <a:endParaRPr lang="ru-RU" dirty="0">
              <a:solidFill>
                <a:schemeClr val="tx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7" name="Picture 6" descr="C:\Users\Chronos\AppData\Local\Microsoft\Windows\INetCache\Content.Word\ieee_paper_img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871" y="1881652"/>
            <a:ext cx="8698617" cy="3635580"/>
          </a:xfrm>
          <a:prstGeom prst="rect">
            <a:avLst/>
          </a:prstGeom>
          <a:noFill/>
          <a:ln>
            <a:noFill/>
          </a:ln>
        </p:spPr>
      </p:pic>
    </p:spTree>
    <p:extLst>
      <p:ext uri="{BB962C8B-B14F-4D97-AF65-F5344CB8AC3E}">
        <p14:creationId xmlns:p14="http://schemas.microsoft.com/office/powerpoint/2010/main" val="36211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0" y="0"/>
            <a:ext cx="9144000" cy="692696"/>
          </a:xfrm>
        </p:spPr>
        <p:txBody>
          <a:bodyPr>
            <a:normAutofit fontScale="90000"/>
          </a:bodyPr>
          <a:lstStyle/>
          <a:p>
            <a:pPr algn="ctr"/>
            <a:r>
              <a:rPr lang="en-US" sz="4000" dirty="0"/>
              <a:t>MRDA Token Structure</a:t>
            </a:r>
            <a:endParaRPr lang="ru-RU" sz="4000" dirty="0"/>
          </a:p>
        </p:txBody>
      </p:sp>
      <p:graphicFrame>
        <p:nvGraphicFramePr>
          <p:cNvPr id="4" name="Таблица 3">
            <a:extLst>
              <a:ext uri="{FF2B5EF4-FFF2-40B4-BE49-F238E27FC236}">
                <a16:creationId xmlns="" xmlns:a16="http://schemas.microsoft.com/office/drawing/2014/main" id="{AF004C17-257D-49A5-902B-542D359996F5}"/>
              </a:ext>
            </a:extLst>
          </p:cNvPr>
          <p:cNvGraphicFramePr>
            <a:graphicFrameLocks noGrp="1"/>
          </p:cNvGraphicFramePr>
          <p:nvPr>
            <p:extLst>
              <p:ext uri="{D42A27DB-BD31-4B8C-83A1-F6EECF244321}">
                <p14:modId xmlns:p14="http://schemas.microsoft.com/office/powerpoint/2010/main" val="3557573334"/>
              </p:ext>
            </p:extLst>
          </p:nvPr>
        </p:nvGraphicFramePr>
        <p:xfrm>
          <a:off x="1261515" y="1196752"/>
          <a:ext cx="6620970" cy="1005840"/>
        </p:xfrm>
        <a:graphic>
          <a:graphicData uri="http://schemas.openxmlformats.org/drawingml/2006/table">
            <a:tbl>
              <a:tblPr firstRow="1" bandRow="1">
                <a:tableStyleId>{5C22544A-7EE6-4342-B048-85BDC9FD1C3A}</a:tableStyleId>
              </a:tblPr>
              <a:tblGrid>
                <a:gridCol w="1324194">
                  <a:extLst>
                    <a:ext uri="{9D8B030D-6E8A-4147-A177-3AD203B41FA5}">
                      <a16:colId xmlns="" xmlns:a16="http://schemas.microsoft.com/office/drawing/2014/main" val="3788029832"/>
                    </a:ext>
                  </a:extLst>
                </a:gridCol>
                <a:gridCol w="1324194">
                  <a:extLst>
                    <a:ext uri="{9D8B030D-6E8A-4147-A177-3AD203B41FA5}">
                      <a16:colId xmlns="" xmlns:a16="http://schemas.microsoft.com/office/drawing/2014/main" val="4250024598"/>
                    </a:ext>
                  </a:extLst>
                </a:gridCol>
                <a:gridCol w="1324194">
                  <a:extLst>
                    <a:ext uri="{9D8B030D-6E8A-4147-A177-3AD203B41FA5}">
                      <a16:colId xmlns="" xmlns:a16="http://schemas.microsoft.com/office/drawing/2014/main" val="2478044297"/>
                    </a:ext>
                  </a:extLst>
                </a:gridCol>
                <a:gridCol w="1324194">
                  <a:extLst>
                    <a:ext uri="{9D8B030D-6E8A-4147-A177-3AD203B41FA5}">
                      <a16:colId xmlns="" xmlns:a16="http://schemas.microsoft.com/office/drawing/2014/main" val="849067324"/>
                    </a:ext>
                  </a:extLst>
                </a:gridCol>
                <a:gridCol w="1324194">
                  <a:extLst>
                    <a:ext uri="{9D8B030D-6E8A-4147-A177-3AD203B41FA5}">
                      <a16:colId xmlns="" xmlns:a16="http://schemas.microsoft.com/office/drawing/2014/main" val="518304475"/>
                    </a:ext>
                  </a:extLst>
                </a:gridCol>
              </a:tblGrid>
              <a:tr h="136024">
                <a:tc gridSpan="4">
                  <a:txBody>
                    <a:bodyPr/>
                    <a:lstStyle/>
                    <a:p>
                      <a:pPr algn="ctr"/>
                      <a:r>
                        <a:rPr lang="en-US" dirty="0"/>
                        <a:t>Tags (Functional Fields)</a:t>
                      </a:r>
                      <a:endParaRPr lang="ru-RU" dirty="0"/>
                    </a:p>
                  </a:txBody>
                  <a:tcPr anchor="ct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a:txBody>
                    <a:bodyPr/>
                    <a:lstStyle/>
                    <a:p>
                      <a:pPr algn="ctr"/>
                      <a:r>
                        <a:rPr lang="en-US" dirty="0"/>
                        <a:t>Data</a:t>
                      </a:r>
                      <a:endParaRPr lang="ru-RU" dirty="0"/>
                    </a:p>
                  </a:txBody>
                  <a:tcPr anchor="ctr"/>
                </a:tc>
                <a:extLst>
                  <a:ext uri="{0D108BD9-81ED-4DB2-BD59-A6C34878D82A}">
                    <a16:rowId xmlns="" xmlns:a16="http://schemas.microsoft.com/office/drawing/2014/main" val="3588411762"/>
                  </a:ext>
                </a:extLst>
              </a:tr>
              <a:tr h="640080">
                <a:tc>
                  <a:txBody>
                    <a:bodyPr/>
                    <a:lstStyle/>
                    <a:p>
                      <a:pPr algn="ctr"/>
                      <a:r>
                        <a:rPr lang="en-US" dirty="0"/>
                        <a:t>Field[0]</a:t>
                      </a:r>
                      <a:endParaRPr lang="ru-RU" dirty="0"/>
                    </a:p>
                  </a:txBody>
                  <a:tcPr anchor="ctr"/>
                </a:tc>
                <a:tc>
                  <a:txBody>
                    <a:bodyPr/>
                    <a:lstStyle/>
                    <a:p>
                      <a:pPr algn="ctr"/>
                      <a:r>
                        <a:rPr lang="en-US" dirty="0"/>
                        <a:t>Field[1]</a:t>
                      </a:r>
                      <a:endParaRPr lang="ru-RU" dirty="0"/>
                    </a:p>
                  </a:txBody>
                  <a:tcPr anchor="ctr"/>
                </a:tc>
                <a:tc>
                  <a:txBody>
                    <a:bodyPr/>
                    <a:lstStyle/>
                    <a:p>
                      <a:pPr algn="ctr"/>
                      <a:r>
                        <a:rPr lang="en-US" dirty="0"/>
                        <a:t>…</a:t>
                      </a:r>
                      <a:endParaRPr lang="ru-RU" dirty="0"/>
                    </a:p>
                  </a:txBody>
                  <a:tcPr anchor="ctr"/>
                </a:tc>
                <a:tc>
                  <a:txBody>
                    <a:bodyPr/>
                    <a:lstStyle/>
                    <a:p>
                      <a:pPr algn="ctr"/>
                      <a:r>
                        <a:rPr lang="en-US" dirty="0"/>
                        <a:t>Field[N]</a:t>
                      </a:r>
                      <a:endParaRPr lang="ru-RU" dirty="0"/>
                    </a:p>
                  </a:txBody>
                  <a:tcPr anchor="ctr"/>
                </a:tc>
                <a:tc>
                  <a:txBody>
                    <a:bodyPr/>
                    <a:lstStyle/>
                    <a:p>
                      <a:pPr algn="ctr"/>
                      <a:r>
                        <a:rPr lang="en-US" dirty="0"/>
                        <a:t>Content</a:t>
                      </a:r>
                      <a:endParaRPr lang="ru-RU" dirty="0"/>
                    </a:p>
                  </a:txBody>
                  <a:tcPr anchor="ctr"/>
                </a:tc>
                <a:extLst>
                  <a:ext uri="{0D108BD9-81ED-4DB2-BD59-A6C34878D82A}">
                    <a16:rowId xmlns="" xmlns:a16="http://schemas.microsoft.com/office/drawing/2014/main" val="1705766549"/>
                  </a:ext>
                </a:extLst>
              </a:tr>
            </a:tbl>
          </a:graphicData>
        </a:graphic>
      </p:graphicFrame>
      <p:sp>
        <p:nvSpPr>
          <p:cNvPr id="8" name="Подзаголовок 2">
            <a:extLst>
              <a:ext uri="{FF2B5EF4-FFF2-40B4-BE49-F238E27FC236}">
                <a16:creationId xmlns="" xmlns:a16="http://schemas.microsoft.com/office/drawing/2014/main" id="{19B10B49-EA9E-4479-8A9F-43843D1CC52D}"/>
              </a:ext>
            </a:extLst>
          </p:cNvPr>
          <p:cNvSpPr txBox="1">
            <a:spLocks/>
          </p:cNvSpPr>
          <p:nvPr/>
        </p:nvSpPr>
        <p:spPr>
          <a:xfrm>
            <a:off x="270931" y="2512486"/>
            <a:ext cx="8532440" cy="1132538"/>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2400" dirty="0"/>
              <a:t>Each Field[i] represents actual value of the </a:t>
            </a:r>
            <a:r>
              <a:rPr lang="en-US" sz="2400" dirty="0"/>
              <a:t>parameter</a:t>
            </a:r>
          </a:p>
          <a:p>
            <a:pPr algn="l"/>
            <a:r>
              <a:rPr lang="en-US" sz="2400" dirty="0"/>
              <a:t>We call such tokens – Operands</a:t>
            </a:r>
            <a:endParaRPr lang="ru-RU" sz="2400" dirty="0"/>
          </a:p>
        </p:txBody>
      </p:sp>
      <p:sp>
        <p:nvSpPr>
          <p:cNvPr id="2" name="TextBox 1"/>
          <p:cNvSpPr txBox="1"/>
          <p:nvPr/>
        </p:nvSpPr>
        <p:spPr>
          <a:xfrm>
            <a:off x="192400" y="3861048"/>
            <a:ext cx="8712968" cy="830997"/>
          </a:xfrm>
          <a:prstGeom prst="rect">
            <a:avLst/>
          </a:prstGeom>
          <a:noFill/>
        </p:spPr>
        <p:txBody>
          <a:bodyPr wrap="square" rtlCol="0">
            <a:spAutoFit/>
          </a:bodyPr>
          <a:lstStyle/>
          <a:p>
            <a:pPr marR="45720">
              <a:spcBef>
                <a:spcPct val="20000"/>
              </a:spcBef>
              <a:buClr>
                <a:schemeClr val="accent3"/>
              </a:buClr>
              <a:buSzPct val="95000"/>
            </a:pPr>
            <a:r>
              <a:rPr lang="en-US" sz="2400" dirty="0"/>
              <a:t>Capsule – An sequence of operands, representing the implementation of a single task.</a:t>
            </a:r>
            <a:endParaRPr lang="ru-RU" sz="2400" dirty="0"/>
          </a:p>
        </p:txBody>
      </p:sp>
    </p:spTree>
    <p:extLst>
      <p:ext uri="{BB962C8B-B14F-4D97-AF65-F5344CB8AC3E}">
        <p14:creationId xmlns:p14="http://schemas.microsoft.com/office/powerpoint/2010/main" val="78243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0" y="0"/>
            <a:ext cx="9144000" cy="692696"/>
          </a:xfrm>
        </p:spPr>
        <p:txBody>
          <a:bodyPr>
            <a:normAutofit fontScale="90000"/>
          </a:bodyPr>
          <a:lstStyle/>
          <a:p>
            <a:pPr algn="ctr"/>
            <a:r>
              <a:rPr lang="en-US" sz="4000" dirty="0" smtClean="0"/>
              <a:t>Methodolog</a:t>
            </a:r>
            <a:r>
              <a:rPr lang="en-US" sz="4000" dirty="0" smtClean="0"/>
              <a:t>y Structure</a:t>
            </a:r>
            <a:endParaRPr lang="ru-RU" sz="4000" dirty="0"/>
          </a:p>
        </p:txBody>
      </p:sp>
      <p:graphicFrame>
        <p:nvGraphicFramePr>
          <p:cNvPr id="2" name="Объект 1"/>
          <p:cNvGraphicFramePr>
            <a:graphicFrameLocks noChangeAspect="1"/>
          </p:cNvGraphicFramePr>
          <p:nvPr>
            <p:extLst>
              <p:ext uri="{D42A27DB-BD31-4B8C-83A1-F6EECF244321}">
                <p14:modId xmlns:p14="http://schemas.microsoft.com/office/powerpoint/2010/main" val="496920567"/>
              </p:ext>
            </p:extLst>
          </p:nvPr>
        </p:nvGraphicFramePr>
        <p:xfrm>
          <a:off x="788981" y="764543"/>
          <a:ext cx="7566038" cy="5328915"/>
        </p:xfrm>
        <a:graphic>
          <a:graphicData uri="http://schemas.openxmlformats.org/presentationml/2006/ole">
            <mc:AlternateContent xmlns:mc="http://schemas.openxmlformats.org/markup-compatibility/2006">
              <mc:Choice xmlns:v="urn:schemas-microsoft-com:vml" Requires="v">
                <p:oleObj spid="_x0000_s9225" name="Visio" r:id="rId4" imgW="7054792" imgH="5257440" progId="Visio.Drawing.11">
                  <p:embed/>
                </p:oleObj>
              </mc:Choice>
              <mc:Fallback>
                <p:oleObj name="Visio" r:id="rId4" imgW="7054792" imgH="5257440" progId="Visio.Drawing.11">
                  <p:embed/>
                  <p:pic>
                    <p:nvPicPr>
                      <p:cNvPr id="0" name="Объект 6"/>
                      <p:cNvPicPr>
                        <a:picLocks noChangeAspect="1" noChangeArrowheads="1"/>
                      </p:cNvPicPr>
                      <p:nvPr/>
                    </p:nvPicPr>
                    <p:blipFill>
                      <a:blip r:embed="rId5"/>
                      <a:srcRect/>
                      <a:stretch>
                        <a:fillRect/>
                      </a:stretch>
                    </p:blipFill>
                    <p:spPr bwMode="auto">
                      <a:xfrm>
                        <a:off x="788981" y="764543"/>
                        <a:ext cx="7566038" cy="5328915"/>
                      </a:xfrm>
                      <a:prstGeom prst="rect">
                        <a:avLst/>
                      </a:prstGeom>
                      <a:solidFill>
                        <a:schemeClr val="tx1"/>
                      </a:solidFill>
                      <a:ln>
                        <a:noFill/>
                      </a:ln>
                    </p:spPr>
                  </p:pic>
                </p:oleObj>
              </mc:Fallback>
            </mc:AlternateContent>
          </a:graphicData>
        </a:graphic>
      </p:graphicFrame>
    </p:spTree>
    <p:extLst>
      <p:ext uri="{BB962C8B-B14F-4D97-AF65-F5344CB8AC3E}">
        <p14:creationId xmlns:p14="http://schemas.microsoft.com/office/powerpoint/2010/main" val="373054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0" y="-27384"/>
            <a:ext cx="9144000" cy="774174"/>
          </a:xfrm>
        </p:spPr>
        <p:txBody>
          <a:bodyPr>
            <a:normAutofit/>
          </a:bodyPr>
          <a:lstStyle/>
          <a:p>
            <a:pPr algn="ctr"/>
            <a:r>
              <a:rPr lang="en-US" sz="3600" dirty="0"/>
              <a:t>Capsule Programming Technique</a:t>
            </a:r>
            <a:endParaRPr lang="ru-RU" sz="3600" dirty="0"/>
          </a:p>
        </p:txBody>
      </p:sp>
      <p:graphicFrame>
        <p:nvGraphicFramePr>
          <p:cNvPr id="4" name="Объект 3"/>
          <p:cNvGraphicFramePr>
            <a:graphicFrameLocks/>
          </p:cNvGraphicFramePr>
          <p:nvPr>
            <p:extLst>
              <p:ext uri="{D42A27DB-BD31-4B8C-83A1-F6EECF244321}">
                <p14:modId xmlns:p14="http://schemas.microsoft.com/office/powerpoint/2010/main" val="2398670359"/>
              </p:ext>
            </p:extLst>
          </p:nvPr>
        </p:nvGraphicFramePr>
        <p:xfrm>
          <a:off x="2971007" y="1052736"/>
          <a:ext cx="3201987" cy="5680075"/>
        </p:xfrm>
        <a:graphic>
          <a:graphicData uri="http://schemas.openxmlformats.org/presentationml/2006/ole">
            <mc:AlternateContent xmlns:mc="http://schemas.openxmlformats.org/markup-compatibility/2006">
              <mc:Choice xmlns:v="urn:schemas-microsoft-com:vml" Requires="v">
                <p:oleObj spid="_x0000_s1063" name="Visio" r:id="rId4" imgW="3196483" imgH="5680530" progId="Visio.Drawing.11">
                  <p:embed/>
                </p:oleObj>
              </mc:Choice>
              <mc:Fallback>
                <p:oleObj name="Visio" r:id="rId4" imgW="3196483" imgH="5680530" progId="Visio.Drawing.11">
                  <p:embed/>
                  <p:pic>
                    <p:nvPicPr>
                      <p:cNvPr id="0" name="Объект 18"/>
                      <p:cNvPicPr>
                        <a:picLocks noChangeAspect="1" noChangeArrowheads="1"/>
                      </p:cNvPicPr>
                      <p:nvPr/>
                    </p:nvPicPr>
                    <p:blipFill>
                      <a:blip r:embed="rId5"/>
                      <a:srcRect/>
                      <a:stretch>
                        <a:fillRect/>
                      </a:stretch>
                    </p:blipFill>
                    <p:spPr bwMode="auto">
                      <a:xfrm>
                        <a:off x="2971007" y="1052736"/>
                        <a:ext cx="3201987" cy="5680075"/>
                      </a:xfrm>
                      <a:prstGeom prst="rect">
                        <a:avLst/>
                      </a:prstGeom>
                      <a:solidFill>
                        <a:schemeClr val="tx1"/>
                      </a:solidFill>
                      <a:ln>
                        <a:noFill/>
                      </a:ln>
                    </p:spPr>
                  </p:pic>
                </p:oleObj>
              </mc:Fallback>
            </mc:AlternateContent>
          </a:graphicData>
        </a:graphic>
      </p:graphicFrame>
    </p:spTree>
    <p:extLst>
      <p:ext uri="{BB962C8B-B14F-4D97-AF65-F5344CB8AC3E}">
        <p14:creationId xmlns:p14="http://schemas.microsoft.com/office/powerpoint/2010/main" val="1332830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0" y="-27384"/>
            <a:ext cx="9144000" cy="774174"/>
          </a:xfrm>
        </p:spPr>
        <p:txBody>
          <a:bodyPr>
            <a:normAutofit/>
          </a:bodyPr>
          <a:lstStyle/>
          <a:p>
            <a:pPr algn="ctr"/>
            <a:r>
              <a:rPr lang="en-US" sz="3600" dirty="0"/>
              <a:t>Capsule Programming Technique</a:t>
            </a:r>
            <a:endParaRPr lang="ru-RU" sz="36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648385689"/>
              </p:ext>
            </p:extLst>
          </p:nvPr>
        </p:nvGraphicFramePr>
        <p:xfrm>
          <a:off x="323528" y="1636801"/>
          <a:ext cx="3960440" cy="4600511"/>
        </p:xfrm>
        <a:graphic>
          <a:graphicData uri="http://schemas.openxmlformats.org/presentationml/2006/ole">
            <mc:AlternateContent xmlns:mc="http://schemas.openxmlformats.org/markup-compatibility/2006">
              <mc:Choice xmlns:v="urn:schemas-microsoft-com:vml" Requires="v">
                <p:oleObj spid="_x0000_s10254" name="Visio" r:id="rId4" imgW="1941716" imgH="2528550" progId="Visio.Drawing.11">
                  <p:embed/>
                </p:oleObj>
              </mc:Choice>
              <mc:Fallback>
                <p:oleObj name="Visio" r:id="rId4" imgW="1941716" imgH="252855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636801"/>
                        <a:ext cx="3960440" cy="4600511"/>
                      </a:xfrm>
                      <a:prstGeom prst="rect">
                        <a:avLst/>
                      </a:prstGeom>
                      <a:solidFill>
                        <a:schemeClr val="tx1"/>
                      </a:solid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1610471075"/>
              </p:ext>
            </p:extLst>
          </p:nvPr>
        </p:nvGraphicFramePr>
        <p:xfrm>
          <a:off x="4733784" y="1636801"/>
          <a:ext cx="4014680" cy="3816424"/>
        </p:xfrm>
        <a:graphic>
          <a:graphicData uri="http://schemas.openxmlformats.org/presentationml/2006/ole">
            <mc:AlternateContent xmlns:mc="http://schemas.openxmlformats.org/markup-compatibility/2006">
              <mc:Choice xmlns:v="urn:schemas-microsoft-com:vml" Requires="v">
                <p:oleObj spid="_x0000_s10255" name="Visio" r:id="rId6" imgW="3274551" imgH="3113370" progId="Visio.Drawing.11">
                  <p:embed/>
                </p:oleObj>
              </mc:Choice>
              <mc:Fallback>
                <p:oleObj name="Visio" r:id="rId6" imgW="3274551" imgH="3113370" progId="Visio.Drawing.11">
                  <p:embed/>
                  <p:pic>
                    <p:nvPicPr>
                      <p:cNvPr id="0" name="Object 3"/>
                      <p:cNvPicPr>
                        <a:picLocks noChangeAspect="1" noChangeArrowheads="1"/>
                      </p:cNvPicPr>
                      <p:nvPr/>
                    </p:nvPicPr>
                    <p:blipFill>
                      <a:blip r:embed="rId7"/>
                      <a:srcRect/>
                      <a:stretch>
                        <a:fillRect/>
                      </a:stretch>
                    </p:blipFill>
                    <p:spPr bwMode="auto">
                      <a:xfrm>
                        <a:off x="4733784" y="1636801"/>
                        <a:ext cx="4014680" cy="3816424"/>
                      </a:xfrm>
                      <a:prstGeom prst="rect">
                        <a:avLst/>
                      </a:prstGeom>
                      <a:solidFill>
                        <a:schemeClr val="tx1"/>
                      </a:solidFill>
                    </p:spPr>
                  </p:pic>
                </p:oleObj>
              </mc:Fallback>
            </mc:AlternateContent>
          </a:graphicData>
        </a:graphic>
      </p:graphicFrame>
      <p:sp>
        <p:nvSpPr>
          <p:cNvPr id="8" name="TextBox 7">
            <a:extLst>
              <a:ext uri="{FF2B5EF4-FFF2-40B4-BE49-F238E27FC236}">
                <a16:creationId xmlns="" xmlns:a16="http://schemas.microsoft.com/office/drawing/2014/main" id="{3080B381-3369-4F09-B817-9944CF2E5681}"/>
              </a:ext>
            </a:extLst>
          </p:cNvPr>
          <p:cNvSpPr txBox="1"/>
          <p:nvPr/>
        </p:nvSpPr>
        <p:spPr>
          <a:xfrm>
            <a:off x="323528" y="1124744"/>
            <a:ext cx="2160240" cy="369332"/>
          </a:xfrm>
          <a:prstGeom prst="rect">
            <a:avLst/>
          </a:prstGeom>
          <a:noFill/>
        </p:spPr>
        <p:txBody>
          <a:bodyPr wrap="square" rtlCol="0">
            <a:spAutoFit/>
          </a:bodyPr>
          <a:lstStyle/>
          <a:p>
            <a:r>
              <a:rPr lang="en-US" dirty="0" smtClean="0"/>
              <a:t>Data-flow graph</a:t>
            </a:r>
            <a:endParaRPr lang="ru-RU" dirty="0"/>
          </a:p>
        </p:txBody>
      </p:sp>
      <p:sp>
        <p:nvSpPr>
          <p:cNvPr id="9" name="TextBox 8">
            <a:extLst>
              <a:ext uri="{FF2B5EF4-FFF2-40B4-BE49-F238E27FC236}">
                <a16:creationId xmlns="" xmlns:a16="http://schemas.microsoft.com/office/drawing/2014/main" id="{3B486338-4F37-433F-BB16-CD8C47968881}"/>
              </a:ext>
            </a:extLst>
          </p:cNvPr>
          <p:cNvSpPr txBox="1"/>
          <p:nvPr/>
        </p:nvSpPr>
        <p:spPr>
          <a:xfrm>
            <a:off x="4733784" y="1124744"/>
            <a:ext cx="2664296" cy="369332"/>
          </a:xfrm>
          <a:prstGeom prst="rect">
            <a:avLst/>
          </a:prstGeom>
          <a:noFill/>
        </p:spPr>
        <p:txBody>
          <a:bodyPr wrap="square" rtlCol="0">
            <a:spAutoFit/>
          </a:bodyPr>
          <a:lstStyle/>
          <a:p>
            <a:r>
              <a:rPr lang="en-US" dirty="0" smtClean="0"/>
              <a:t>Graph-capsule</a:t>
            </a:r>
            <a:endParaRPr lang="ru-RU" dirty="0"/>
          </a:p>
        </p:txBody>
      </p:sp>
    </p:spTree>
    <p:extLst>
      <p:ext uri="{BB962C8B-B14F-4D97-AF65-F5344CB8AC3E}">
        <p14:creationId xmlns:p14="http://schemas.microsoft.com/office/powerpoint/2010/main" val="251873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81" y="116632"/>
            <a:ext cx="9144000" cy="576064"/>
          </a:xfrm>
        </p:spPr>
        <p:txBody>
          <a:bodyPr>
            <a:noAutofit/>
          </a:bodyPr>
          <a:lstStyle/>
          <a:p>
            <a:pPr algn="ctr"/>
            <a:r>
              <a:rPr lang="en-US" sz="3600" dirty="0" smtClean="0"/>
              <a:t>Toolset environment</a:t>
            </a:r>
            <a:endParaRPr lang="ru-RU" sz="36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p:cNvGraphicFramePr>
          <p:nvPr>
            <p:extLst>
              <p:ext uri="{D42A27DB-BD31-4B8C-83A1-F6EECF244321}">
                <p14:modId xmlns:p14="http://schemas.microsoft.com/office/powerpoint/2010/main" val="3328053560"/>
              </p:ext>
            </p:extLst>
          </p:nvPr>
        </p:nvGraphicFramePr>
        <p:xfrm>
          <a:off x="906064" y="800708"/>
          <a:ext cx="7331873" cy="5256584"/>
        </p:xfrm>
        <a:graphic>
          <a:graphicData uri="http://schemas.openxmlformats.org/presentationml/2006/ole">
            <mc:AlternateContent xmlns:mc="http://schemas.openxmlformats.org/markup-compatibility/2006">
              <mc:Choice xmlns:v="urn:schemas-microsoft-com:vml" Requires="v">
                <p:oleObj spid="_x0000_s11273" name="Visio" r:id="rId4" imgW="4770818" imgH="3413610" progId="Visio.Drawing.11">
                  <p:embed/>
                </p:oleObj>
              </mc:Choice>
              <mc:Fallback>
                <p:oleObj name="Visio" r:id="rId4" imgW="4770818" imgH="3413610" progId="Visio.Drawing.11">
                  <p:embed/>
                  <p:pic>
                    <p:nvPicPr>
                      <p:cNvPr id="0" name="Object 4"/>
                      <p:cNvPicPr>
                        <a:picLocks noChangeArrowheads="1"/>
                      </p:cNvPicPr>
                      <p:nvPr/>
                    </p:nvPicPr>
                    <p:blipFill>
                      <a:blip r:embed="rId5"/>
                      <a:srcRect/>
                      <a:stretch>
                        <a:fillRect/>
                      </a:stretch>
                    </p:blipFill>
                    <p:spPr bwMode="auto">
                      <a:xfrm>
                        <a:off x="906064" y="800708"/>
                        <a:ext cx="7331873" cy="5256584"/>
                      </a:xfrm>
                      <a:prstGeom prst="rect">
                        <a:avLst/>
                      </a:prstGeom>
                      <a:noFill/>
                    </p:spPr>
                  </p:pic>
                </p:oleObj>
              </mc:Fallback>
            </mc:AlternateContent>
          </a:graphicData>
        </a:graphic>
      </p:graphicFrame>
    </p:spTree>
    <p:extLst>
      <p:ext uri="{BB962C8B-B14F-4D97-AF65-F5344CB8AC3E}">
        <p14:creationId xmlns:p14="http://schemas.microsoft.com/office/powerpoint/2010/main" val="416018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0" y="-27384"/>
            <a:ext cx="9144000" cy="1152128"/>
          </a:xfrm>
        </p:spPr>
        <p:txBody>
          <a:bodyPr>
            <a:noAutofit/>
          </a:bodyPr>
          <a:lstStyle/>
          <a:p>
            <a:pPr algn="ctr"/>
            <a:r>
              <a:rPr lang="en-US" dirty="0"/>
              <a:t>Capsule </a:t>
            </a:r>
            <a:r>
              <a:rPr lang="en-US" dirty="0" smtClean="0"/>
              <a:t>Programming</a:t>
            </a:r>
            <a:br>
              <a:rPr lang="en-US" dirty="0" smtClean="0"/>
            </a:br>
            <a:r>
              <a:rPr lang="en-US" dirty="0" smtClean="0"/>
              <a:t> Technique Improvements</a:t>
            </a:r>
            <a:endParaRPr lang="ru-RU" dirty="0"/>
          </a:p>
        </p:txBody>
      </p:sp>
      <p:graphicFrame>
        <p:nvGraphicFramePr>
          <p:cNvPr id="2" name="Объект 1"/>
          <p:cNvGraphicFramePr>
            <a:graphicFrameLocks noChangeAspect="1"/>
          </p:cNvGraphicFramePr>
          <p:nvPr>
            <p:extLst>
              <p:ext uri="{D42A27DB-BD31-4B8C-83A1-F6EECF244321}">
                <p14:modId xmlns:p14="http://schemas.microsoft.com/office/powerpoint/2010/main" val="2196722884"/>
              </p:ext>
            </p:extLst>
          </p:nvPr>
        </p:nvGraphicFramePr>
        <p:xfrm>
          <a:off x="3000488" y="1268760"/>
          <a:ext cx="3143024" cy="5472608"/>
        </p:xfrm>
        <a:graphic>
          <a:graphicData uri="http://schemas.openxmlformats.org/presentationml/2006/ole">
            <mc:AlternateContent xmlns:mc="http://schemas.openxmlformats.org/markup-compatibility/2006">
              <mc:Choice xmlns:v="urn:schemas-microsoft-com:vml" Requires="v">
                <p:oleObj spid="_x0000_s12295" name="Visio" r:id="rId4" imgW="3448517" imgH="6004530" progId="Visio.Drawing.11">
                  <p:embed/>
                </p:oleObj>
              </mc:Choice>
              <mc:Fallback>
                <p:oleObj name="Visio" r:id="rId4" imgW="3448517" imgH="6004530" progId="Visio.Drawing.11">
                  <p:embed/>
                  <p:pic>
                    <p:nvPicPr>
                      <p:cNvPr id="0" name="Объект 3"/>
                      <p:cNvPicPr>
                        <a:picLocks noChangeArrowheads="1"/>
                      </p:cNvPicPr>
                      <p:nvPr/>
                    </p:nvPicPr>
                    <p:blipFill>
                      <a:blip r:embed="rId5"/>
                      <a:srcRect/>
                      <a:stretch>
                        <a:fillRect/>
                      </a:stretch>
                    </p:blipFill>
                    <p:spPr bwMode="auto">
                      <a:xfrm>
                        <a:off x="3000488" y="1268760"/>
                        <a:ext cx="3143024" cy="5472608"/>
                      </a:xfrm>
                      <a:prstGeom prst="rect">
                        <a:avLst/>
                      </a:prstGeom>
                      <a:solidFill>
                        <a:schemeClr val="tx1"/>
                      </a:solidFill>
                      <a:ln>
                        <a:noFill/>
                      </a:ln>
                    </p:spPr>
                  </p:pic>
                </p:oleObj>
              </mc:Fallback>
            </mc:AlternateContent>
          </a:graphicData>
        </a:graphic>
      </p:graphicFrame>
    </p:spTree>
    <p:extLst>
      <p:ext uri="{BB962C8B-B14F-4D97-AF65-F5344CB8AC3E}">
        <p14:creationId xmlns:p14="http://schemas.microsoft.com/office/powerpoint/2010/main" val="151490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81" y="0"/>
            <a:ext cx="9144000" cy="692696"/>
          </a:xfrm>
        </p:spPr>
        <p:txBody>
          <a:bodyPr>
            <a:noAutofit/>
          </a:bodyPr>
          <a:lstStyle/>
          <a:p>
            <a:pPr algn="ctr"/>
            <a:r>
              <a:rPr lang="en-US" sz="3200" dirty="0" smtClean="0"/>
              <a:t>Graph-capsule construction toolset</a:t>
            </a:r>
            <a:endParaRPr lang="ru-RU" sz="32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TextBox 7">
            <a:extLst>
              <a:ext uri="{FF2B5EF4-FFF2-40B4-BE49-F238E27FC236}">
                <a16:creationId xmlns="" xmlns:a16="http://schemas.microsoft.com/office/drawing/2014/main" id="{B9F221EB-00A6-477B-9C70-3A9372C0D496}"/>
              </a:ext>
            </a:extLst>
          </p:cNvPr>
          <p:cNvSpPr txBox="1"/>
          <p:nvPr/>
        </p:nvSpPr>
        <p:spPr>
          <a:xfrm flipH="1">
            <a:off x="215516" y="4941168"/>
            <a:ext cx="8712968" cy="1815882"/>
          </a:xfrm>
          <a:prstGeom prst="rect">
            <a:avLst/>
          </a:prstGeom>
          <a:noFill/>
        </p:spPr>
        <p:txBody>
          <a:bodyPr wrap="square" rtlCol="0">
            <a:spAutoFit/>
          </a:bodyPr>
          <a:lstStyle/>
          <a:p>
            <a:r>
              <a:rPr lang="en-US" sz="2800" dirty="0" err="1" smtClean="0"/>
              <a:t>GraphViz</a:t>
            </a:r>
            <a:r>
              <a:rPr lang="en-US" sz="2800" dirty="0" smtClean="0"/>
              <a:t> – Graph construction middleware</a:t>
            </a:r>
          </a:p>
          <a:p>
            <a:endParaRPr lang="en-US" sz="2800" dirty="0" smtClean="0"/>
          </a:p>
          <a:p>
            <a:r>
              <a:rPr lang="en-US" sz="2800" dirty="0" smtClean="0"/>
              <a:t>Templates represent various atomic elements of the architectural resources</a:t>
            </a:r>
            <a:endParaRPr lang="ru-RU" sz="2800" dirty="0"/>
          </a:p>
        </p:txBody>
      </p:sp>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895218709"/>
              </p:ext>
            </p:extLst>
          </p:nvPr>
        </p:nvGraphicFramePr>
        <p:xfrm>
          <a:off x="1979712" y="980728"/>
          <a:ext cx="5184576" cy="3744416"/>
        </p:xfrm>
        <a:graphic>
          <a:graphicData uri="http://schemas.openxmlformats.org/presentationml/2006/ole">
            <mc:AlternateContent xmlns:mc="http://schemas.openxmlformats.org/markup-compatibility/2006">
              <mc:Choice xmlns:v="urn:schemas-microsoft-com:vml" Requires="v">
                <p:oleObj spid="_x0000_s7183" name="Visio" r:id="rId4" imgW="4719763" imgH="3401190" progId="Visio.Drawing.11">
                  <p:embed/>
                </p:oleObj>
              </mc:Choice>
              <mc:Fallback>
                <p:oleObj name="Visio" r:id="rId4" imgW="4719763" imgH="3401190" progId="Visio.Drawing.11">
                  <p:embed/>
                  <p:pic>
                    <p:nvPicPr>
                      <p:cNvPr id="0" name="Object 9"/>
                      <p:cNvPicPr>
                        <a:picLocks noChangeAspect="1" noChangeArrowheads="1"/>
                      </p:cNvPicPr>
                      <p:nvPr/>
                    </p:nvPicPr>
                    <p:blipFill>
                      <a:blip r:embed="rId5"/>
                      <a:srcRect/>
                      <a:stretch>
                        <a:fillRect/>
                      </a:stretch>
                    </p:blipFill>
                    <p:spPr bwMode="auto">
                      <a:xfrm>
                        <a:off x="1979712" y="980728"/>
                        <a:ext cx="5184576" cy="3744416"/>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1266349866"/>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5689</TotalTime>
  <Words>1018</Words>
  <Application>Microsoft Office PowerPoint</Application>
  <PresentationFormat>Экран (4:3)</PresentationFormat>
  <Paragraphs>83</Paragraphs>
  <Slides>12</Slides>
  <Notes>12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Сектор</vt:lpstr>
      <vt:lpstr>Microsoft Visio Drawing</vt:lpstr>
      <vt:lpstr>Graph-capsule construction toolset for data-flow computer architecture*</vt:lpstr>
      <vt:lpstr>Key differences between MRDA  and existing computer architectures</vt:lpstr>
      <vt:lpstr>MRDA Token Structure</vt:lpstr>
      <vt:lpstr>Methodology Structure</vt:lpstr>
      <vt:lpstr>Capsule Programming Technique</vt:lpstr>
      <vt:lpstr>Capsule Programming Technique</vt:lpstr>
      <vt:lpstr>Toolset environment</vt:lpstr>
      <vt:lpstr>Capsule Programming  Technique Improvements</vt:lpstr>
      <vt:lpstr>Graph-capsule construction toolset</vt:lpstr>
      <vt:lpstr>Graph-capsule construction toolset</vt:lpstr>
      <vt:lpstr>Future developments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Yury</cp:lastModifiedBy>
  <cp:revision>144</cp:revision>
  <dcterms:created xsi:type="dcterms:W3CDTF">2011-11-27T12:39:35Z</dcterms:created>
  <dcterms:modified xsi:type="dcterms:W3CDTF">2018-01-28T17:40:14Z</dcterms:modified>
</cp:coreProperties>
</file>