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5"/>
  </p:notesMasterIdLst>
  <p:sldIdLst>
    <p:sldId id="267" r:id="rId2"/>
    <p:sldId id="258" r:id="rId3"/>
    <p:sldId id="266" r:id="rId4"/>
    <p:sldId id="273" r:id="rId5"/>
    <p:sldId id="260" r:id="rId6"/>
    <p:sldId id="263" r:id="rId7"/>
    <p:sldId id="269" r:id="rId8"/>
    <p:sldId id="271" r:id="rId9"/>
    <p:sldId id="265" r:id="rId10"/>
    <p:sldId id="270" r:id="rId11"/>
    <p:sldId id="264" r:id="rId12"/>
    <p:sldId id="274" r:id="rId13"/>
    <p:sldId id="272" r:id="rId14"/>
  </p:sldIdLst>
  <p:sldSz cx="9144000" cy="6858000" type="screen4x3"/>
  <p:notesSz cx="6856413" cy="97504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CC"/>
    <a:srgbClr val="FFFF00"/>
    <a:srgbClr val="009900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0971" autoAdjust="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139" y="-91"/>
      </p:cViewPr>
      <p:guideLst>
        <p:guide orient="horz" pos="3071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90600" y="731838"/>
            <a:ext cx="4875213" cy="36560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30738"/>
            <a:ext cx="5027613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Klicken Sie, um die Textformatierung des Masters zu bearbeiten.</a:t>
            </a:r>
          </a:p>
          <a:p>
            <a:pPr lvl="1"/>
            <a:r>
              <a:rPr lang="en-GB" noProof="0" smtClean="0"/>
              <a:t>Zweite Ebene</a:t>
            </a:r>
          </a:p>
          <a:p>
            <a:pPr lvl="2"/>
            <a:r>
              <a:rPr lang="en-GB" noProof="0" smtClean="0"/>
              <a:t>Dritte Ebene</a:t>
            </a:r>
          </a:p>
          <a:p>
            <a:pPr lvl="3"/>
            <a:r>
              <a:rPr lang="en-GB" noProof="0" smtClean="0"/>
              <a:t>Vierte Ebene</a:t>
            </a:r>
          </a:p>
          <a:p>
            <a:pPr lvl="4"/>
            <a:r>
              <a:rPr lang="en-GB" noProof="0" smtClean="0"/>
              <a:t>Fünfte Ebene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30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630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CDFE227-08F6-41AF-AE27-318EADCDB5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BB47BB-979D-4E69-819C-22D639E8FF8A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EB0BC1-CE0A-41C5-B42C-E1ED5D4C42BD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84613" y="92630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00B3F15-125B-4032-836B-8E12FF1F5707}" type="slidenum">
              <a:rPr lang="en-GB" sz="1200"/>
              <a:pPr algn="r"/>
              <a:t>4</a:t>
            </a:fld>
            <a:endParaRPr lang="en-GB" sz="1200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DF1063-EB50-4448-BA92-0FE362D7AFEB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31747" name="Rectangle 1026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1027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84613" y="92630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D1D531B-58DA-4B97-8575-E73F106F7AD6}" type="slidenum">
              <a:rPr lang="en-GB" sz="1200"/>
              <a:pPr algn="r"/>
              <a:t>8</a:t>
            </a:fld>
            <a:endParaRPr lang="en-GB" sz="1200"/>
          </a:p>
        </p:txBody>
      </p:sp>
      <p:sp>
        <p:nvSpPr>
          <p:cNvPr id="32771" name="Rectangle 1026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1027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526BC6-4807-49D3-A221-C0490A1BB84B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33795" name="Rectangle 1026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3796" name="Rectangle 1027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mtClean="0"/>
              <a:t>Oversimplify, if necessary for understanding of relationships.  You can always refer the audience back to your full paper in the proceedings.</a:t>
            </a:r>
          </a:p>
          <a:p>
            <a:endParaRPr lang="en-US" smtClean="0"/>
          </a:p>
          <a:p>
            <a:r>
              <a:rPr lang="en-US" smtClean="0"/>
              <a:t>Note the use of thicker than default lines to promote easier viewing.</a:t>
            </a:r>
          </a:p>
          <a:p>
            <a:endParaRPr lang="en-US" smtClean="0"/>
          </a:p>
          <a:p>
            <a:r>
              <a:rPr lang="en-US" smtClean="0"/>
              <a:t>In this example the author discusses relationships in three areas of the curve, and makes each of the three areas appear at the by clicking the slide controller.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838200"/>
            <a:ext cx="609600" cy="60198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286000"/>
            <a:ext cx="7772400" cy="1101725"/>
          </a:xfrm>
          <a:noFill/>
        </p:spPr>
        <p:txBody>
          <a:bodyPr/>
          <a:lstStyle>
            <a:lvl1pPr>
              <a:defRPr>
                <a:solidFill>
                  <a:srgbClr val="000099"/>
                </a:solidFill>
              </a:defRPr>
            </a:lvl1pPr>
          </a:lstStyle>
          <a:p>
            <a:r>
              <a:rPr lang="de-DE"/>
              <a:t>Klicken Sie, um das Format des Titel-Masters zu bearbeiten.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de-DE"/>
              <a:t>Klicken Sie, um das Format des Untertitel-Masters zu bearbeiten.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228600"/>
            <a:ext cx="20383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9626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01000" cy="5715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609600" y="990600"/>
            <a:ext cx="8153400" cy="5029200"/>
          </a:xfrm>
        </p:spPr>
        <p:txBody>
          <a:bodyPr/>
          <a:lstStyle/>
          <a:p>
            <a:pPr lvl="0"/>
            <a:endParaRPr lang="ru-RU" noProof="0" smtClean="0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990600"/>
            <a:ext cx="40005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2500" y="990600"/>
            <a:ext cx="40005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609600" y="228600"/>
            <a:ext cx="8001000" cy="5715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vert="horz" wrap="square" lIns="50800" tIns="20638" rIns="50800" bIns="206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Titel</a:t>
            </a:r>
            <a:endParaRPr lang="de-DE" smtClean="0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8350250" y="6532563"/>
            <a:ext cx="241300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50800" tIns="20638" rIns="50800" bIns="20638">
            <a:spAutoFit/>
          </a:bodyPr>
          <a:lstStyle/>
          <a:p>
            <a:pPr defTabSz="479425">
              <a:lnSpc>
                <a:spcPct val="97000"/>
              </a:lnSpc>
              <a:defRPr/>
            </a:pPr>
            <a:fld id="{4970CBFE-1902-460B-B889-ECFCDED9B330}" type="slidenum">
              <a:rPr lang="en-GB" sz="900" b="1">
                <a:latin typeface="Arial" charset="0"/>
              </a:rPr>
              <a:pPr defTabSz="479425">
                <a:lnSpc>
                  <a:spcPct val="97000"/>
                </a:lnSpc>
                <a:defRPr/>
              </a:pPr>
              <a:t>‹#›</a:t>
            </a:fld>
            <a:endParaRPr lang="en-GB" sz="900" b="1" dirty="0"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90600"/>
            <a:ext cx="8153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3025" tIns="36512" rIns="73025" bIns="3651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smtClean="0"/>
          </a:p>
          <a:p>
            <a:pPr lvl="1"/>
            <a:endParaRPr lang="en-GB" smtClean="0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609600" y="6321425"/>
            <a:ext cx="3276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000099"/>
                </a:solidFill>
                <a:latin typeface="Arial" charset="0"/>
              </a:rPr>
              <a:t>ИПИ РАН</a:t>
            </a:r>
            <a:endParaRPr lang="en-GB" sz="1400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0" y="838200"/>
            <a:ext cx="609600" cy="60198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</p:sldLayoutIdLst>
  <p:transition>
    <p:zoom/>
  </p:transition>
  <p:txStyles>
    <p:titleStyle>
      <a:lvl1pPr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2pPr>
      <a:lvl3pPr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3pPr>
      <a:lvl4pPr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4pPr>
      <a:lvl5pPr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5pPr>
      <a:lvl6pPr marL="457200"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6pPr>
      <a:lvl7pPr marL="914400"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7pPr>
      <a:lvl8pPr marL="1371600"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8pPr>
      <a:lvl9pPr marL="1828800"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9pPr>
    </p:titleStyle>
    <p:bodyStyle>
      <a:lvl1pPr marL="482600" indent="-482600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1052513" indent="-379413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2pPr>
      <a:lvl3pPr marL="1439863" indent="-196850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 b="1">
          <a:solidFill>
            <a:schemeClr val="tx1"/>
          </a:solidFill>
          <a:latin typeface="+mn-lt"/>
        </a:defRPr>
      </a:lvl3pPr>
      <a:lvl4pPr marL="1766888" indent="-136525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1">
          <a:solidFill>
            <a:schemeClr val="tx1"/>
          </a:solidFill>
          <a:latin typeface="+mn-lt"/>
        </a:defRPr>
      </a:lvl4pPr>
      <a:lvl5pPr marL="2117725" indent="-160338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600" b="1">
          <a:solidFill>
            <a:schemeClr val="tx1"/>
          </a:solidFill>
          <a:latin typeface="+mn-lt"/>
        </a:defRPr>
      </a:lvl5pPr>
      <a:lvl6pPr marL="2574925" indent="-160338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600" b="1">
          <a:solidFill>
            <a:schemeClr val="tx1"/>
          </a:solidFill>
          <a:latin typeface="+mn-lt"/>
        </a:defRPr>
      </a:lvl6pPr>
      <a:lvl7pPr marL="3032125" indent="-160338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600" b="1">
          <a:solidFill>
            <a:schemeClr val="tx1"/>
          </a:solidFill>
          <a:latin typeface="+mn-lt"/>
        </a:defRPr>
      </a:lvl7pPr>
      <a:lvl8pPr marL="3489325" indent="-160338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600" b="1">
          <a:solidFill>
            <a:schemeClr val="tx1"/>
          </a:solidFill>
          <a:latin typeface="+mn-lt"/>
        </a:defRPr>
      </a:lvl8pPr>
      <a:lvl9pPr marL="3946525" indent="-160338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631950"/>
          </a:xfrm>
          <a:noFill/>
        </p:spPr>
        <p:txBody>
          <a:bodyPr/>
          <a:lstStyle/>
          <a:p>
            <a:pPr algn="ctr"/>
            <a:r>
              <a:rPr lang="ru-RU" smtClean="0"/>
              <a:t>Характеризация псевдодинамических элементов</a:t>
            </a:r>
            <a:endParaRPr lang="en-GB" smtClean="0"/>
          </a:p>
        </p:txBody>
      </p:sp>
      <p:sp>
        <p:nvSpPr>
          <p:cNvPr id="1433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071813"/>
            <a:ext cx="7478713" cy="1581150"/>
          </a:xfrm>
        </p:spPr>
        <p:txBody>
          <a:bodyPr/>
          <a:lstStyle/>
          <a:p>
            <a:endParaRPr lang="ru-RU" smtClean="0"/>
          </a:p>
          <a:p>
            <a:r>
              <a:rPr lang="ru-RU" u="sng" smtClean="0"/>
              <a:t>Дьяченко Ю. Г.</a:t>
            </a:r>
            <a:r>
              <a:rPr lang="ru-RU" smtClean="0"/>
              <a:t>, Степченков Д.Ю., Морозов Н.В.</a:t>
            </a:r>
            <a:br>
              <a:rPr lang="ru-RU" smtClean="0"/>
            </a:br>
            <a:endParaRPr lang="ru-RU" smtClean="0"/>
          </a:p>
        </p:txBody>
      </p:sp>
      <p:grpSp>
        <p:nvGrpSpPr>
          <p:cNvPr id="14340" name="Group 6"/>
          <p:cNvGrpSpPr>
            <a:grpSpLocks/>
          </p:cNvGrpSpPr>
          <p:nvPr/>
        </p:nvGrpSpPr>
        <p:grpSpPr bwMode="auto">
          <a:xfrm>
            <a:off x="611188" y="5013325"/>
            <a:ext cx="1223962" cy="1296988"/>
            <a:chOff x="12" y="12"/>
            <a:chExt cx="331" cy="330"/>
          </a:xfrm>
        </p:grpSpPr>
        <p:sp>
          <p:nvSpPr>
            <p:cNvPr id="14342" name="Freeform 7"/>
            <p:cNvSpPr>
              <a:spLocks/>
            </p:cNvSpPr>
            <p:nvPr/>
          </p:nvSpPr>
          <p:spPr bwMode="auto">
            <a:xfrm>
              <a:off x="12" y="42"/>
              <a:ext cx="331" cy="199"/>
            </a:xfrm>
            <a:custGeom>
              <a:avLst/>
              <a:gdLst>
                <a:gd name="T0" fmla="*/ 40 w 475"/>
                <a:gd name="T1" fmla="*/ 58 h 313"/>
                <a:gd name="T2" fmla="*/ 40 w 475"/>
                <a:gd name="T3" fmla="*/ 68 h 313"/>
                <a:gd name="T4" fmla="*/ 116 w 475"/>
                <a:gd name="T5" fmla="*/ 68 h 313"/>
                <a:gd name="T6" fmla="*/ 162 w 475"/>
                <a:gd name="T7" fmla="*/ 0 h 313"/>
                <a:gd name="T8" fmla="*/ 209 w 475"/>
                <a:gd name="T9" fmla="*/ 0 h 313"/>
                <a:gd name="T10" fmla="*/ 230 w 475"/>
                <a:gd name="T11" fmla="*/ 0 h 313"/>
                <a:gd name="T12" fmla="*/ 230 w 475"/>
                <a:gd name="T13" fmla="*/ 57 h 313"/>
                <a:gd name="T14" fmla="*/ 164 w 475"/>
                <a:gd name="T15" fmla="*/ 57 h 313"/>
                <a:gd name="T16" fmla="*/ 116 w 475"/>
                <a:gd name="T17" fmla="*/ 119 h 313"/>
                <a:gd name="T18" fmla="*/ 41 w 475"/>
                <a:gd name="T19" fmla="*/ 119 h 313"/>
                <a:gd name="T20" fmla="*/ 41 w 475"/>
                <a:gd name="T21" fmla="*/ 126 h 313"/>
                <a:gd name="T22" fmla="*/ 0 w 475"/>
                <a:gd name="T23" fmla="*/ 92 h 313"/>
                <a:gd name="T24" fmla="*/ 40 w 475"/>
                <a:gd name="T25" fmla="*/ 58 h 3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75"/>
                <a:gd name="T40" fmla="*/ 0 h 313"/>
                <a:gd name="T41" fmla="*/ 475 w 475"/>
                <a:gd name="T42" fmla="*/ 313 h 31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75" h="313">
                  <a:moveTo>
                    <a:pt x="83" y="145"/>
                  </a:moveTo>
                  <a:lnTo>
                    <a:pt x="83" y="169"/>
                  </a:lnTo>
                  <a:lnTo>
                    <a:pt x="240" y="168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41"/>
                  </a:lnTo>
                  <a:lnTo>
                    <a:pt x="339" y="140"/>
                  </a:lnTo>
                  <a:lnTo>
                    <a:pt x="240" y="294"/>
                  </a:lnTo>
                  <a:lnTo>
                    <a:pt x="84" y="294"/>
                  </a:lnTo>
                  <a:lnTo>
                    <a:pt x="84" y="312"/>
                  </a:lnTo>
                  <a:lnTo>
                    <a:pt x="0" y="228"/>
                  </a:lnTo>
                  <a:lnTo>
                    <a:pt x="83" y="145"/>
                  </a:lnTo>
                </a:path>
              </a:pathLst>
            </a:custGeom>
            <a:solidFill>
              <a:srgbClr val="3366FF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3" name="Rectangle 8"/>
            <p:cNvSpPr>
              <a:spLocks noChangeArrowheads="1"/>
            </p:cNvSpPr>
            <p:nvPr/>
          </p:nvSpPr>
          <p:spPr bwMode="auto">
            <a:xfrm>
              <a:off x="56" y="12"/>
              <a:ext cx="122" cy="122"/>
            </a:xfrm>
            <a:prstGeom prst="rect">
              <a:avLst/>
            </a:prstGeom>
            <a:solidFill>
              <a:srgbClr val="3366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4" name="Freeform 9"/>
            <p:cNvSpPr>
              <a:spLocks/>
            </p:cNvSpPr>
            <p:nvPr/>
          </p:nvSpPr>
          <p:spPr bwMode="auto">
            <a:xfrm>
              <a:off x="74" y="158"/>
              <a:ext cx="268" cy="184"/>
            </a:xfrm>
            <a:custGeom>
              <a:avLst/>
              <a:gdLst>
                <a:gd name="T0" fmla="*/ 0 w 374"/>
                <a:gd name="T1" fmla="*/ 60 h 297"/>
                <a:gd name="T2" fmla="*/ 10 w 374"/>
                <a:gd name="T3" fmla="*/ 60 h 297"/>
                <a:gd name="T4" fmla="*/ 72 w 374"/>
                <a:gd name="T5" fmla="*/ 60 h 297"/>
                <a:gd name="T6" fmla="*/ 125 w 374"/>
                <a:gd name="T7" fmla="*/ 1 h 297"/>
                <a:gd name="T8" fmla="*/ 175 w 374"/>
                <a:gd name="T9" fmla="*/ 1 h 297"/>
                <a:gd name="T10" fmla="*/ 191 w 374"/>
                <a:gd name="T11" fmla="*/ 0 h 297"/>
                <a:gd name="T12" fmla="*/ 191 w 374"/>
                <a:gd name="T13" fmla="*/ 51 h 297"/>
                <a:gd name="T14" fmla="*/ 128 w 374"/>
                <a:gd name="T15" fmla="*/ 50 h 297"/>
                <a:gd name="T16" fmla="*/ 72 w 374"/>
                <a:gd name="T17" fmla="*/ 113 h 297"/>
                <a:gd name="T18" fmla="*/ 11 w 374"/>
                <a:gd name="T19" fmla="*/ 113 h 297"/>
                <a:gd name="T20" fmla="*/ 0 w 374"/>
                <a:gd name="T21" fmla="*/ 113 h 297"/>
                <a:gd name="T22" fmla="*/ 0 w 374"/>
                <a:gd name="T23" fmla="*/ 89 h 297"/>
                <a:gd name="T24" fmla="*/ 0 w 374"/>
                <a:gd name="T25" fmla="*/ 60 h 29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74"/>
                <a:gd name="T40" fmla="*/ 0 h 297"/>
                <a:gd name="T41" fmla="*/ 374 w 374"/>
                <a:gd name="T42" fmla="*/ 297 h 29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74" h="297">
                  <a:moveTo>
                    <a:pt x="0" y="156"/>
                  </a:moveTo>
                  <a:lnTo>
                    <a:pt x="20" y="156"/>
                  </a:lnTo>
                  <a:lnTo>
                    <a:pt x="141" y="156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32"/>
                  </a:lnTo>
                  <a:lnTo>
                    <a:pt x="249" y="131"/>
                  </a:lnTo>
                  <a:lnTo>
                    <a:pt x="139" y="296"/>
                  </a:lnTo>
                  <a:lnTo>
                    <a:pt x="21" y="296"/>
                  </a:lnTo>
                  <a:lnTo>
                    <a:pt x="0" y="296"/>
                  </a:lnTo>
                  <a:lnTo>
                    <a:pt x="0" y="231"/>
                  </a:lnTo>
                  <a:lnTo>
                    <a:pt x="0" y="156"/>
                  </a:lnTo>
                </a:path>
              </a:pathLst>
            </a:custGeom>
            <a:solidFill>
              <a:srgbClr val="3366FF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" name="Rectangle 7"/>
          <p:cNvSpPr txBox="1">
            <a:spLocks noChangeArrowheads="1"/>
          </p:cNvSpPr>
          <p:nvPr/>
        </p:nvSpPr>
        <p:spPr bwMode="auto">
          <a:xfrm>
            <a:off x="857250" y="5795963"/>
            <a:ext cx="7478713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025" tIns="36512" rIns="73025" bIns="36512"/>
          <a:lstStyle/>
          <a:p>
            <a:pPr algn="ctr" defTabSz="479425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100000"/>
              <a:defRPr/>
            </a:pPr>
            <a:endParaRPr lang="ru-RU" b="1" kern="0" dirty="0">
              <a:latin typeface="+mn-lt"/>
            </a:endParaRPr>
          </a:p>
          <a:p>
            <a:pPr algn="ctr" defTabSz="479425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100000"/>
              <a:defRPr/>
            </a:pPr>
            <a:r>
              <a:rPr lang="ru-RU" b="1" kern="0" dirty="0">
                <a:latin typeface="+mn-lt"/>
              </a:rPr>
              <a:t>Институт проблем информатики РАН</a:t>
            </a:r>
            <a:endParaRPr lang="en-GB" b="1" kern="0" dirty="0">
              <a:latin typeface="+mn-lt"/>
            </a:endParaRPr>
          </a:p>
        </p:txBody>
      </p:sp>
    </p:spTree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ChangeArrowheads="1"/>
          </p:cNvSpPr>
          <p:nvPr/>
        </p:nvSpPr>
        <p:spPr bwMode="gray">
          <a:xfrm>
            <a:off x="1763713" y="228600"/>
            <a:ext cx="6846887" cy="5715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lIns="50800" tIns="20638" rIns="50800" bIns="20638">
            <a:spAutoFit/>
          </a:bodyPr>
          <a:lstStyle/>
          <a:p>
            <a:pPr defTabSz="479425">
              <a:lnSpc>
                <a:spcPct val="87000"/>
              </a:lnSpc>
            </a:pPr>
            <a:r>
              <a:rPr lang="ru-RU" sz="4000" b="1">
                <a:solidFill>
                  <a:schemeClr val="bg1"/>
                </a:solidFill>
                <a:latin typeface="Arial" charset="0"/>
              </a:rPr>
              <a:t>Обработка результатов</a:t>
            </a:r>
            <a:endParaRPr lang="en-GB" sz="40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462" name="Rectangle 3078"/>
          <p:cNvSpPr>
            <a:spLocks noChangeArrowheads="1"/>
          </p:cNvSpPr>
          <p:nvPr/>
        </p:nvSpPr>
        <p:spPr bwMode="auto">
          <a:xfrm>
            <a:off x="539750" y="1844675"/>
            <a:ext cx="8153400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025" tIns="36512" rIns="73025" bIns="36512"/>
          <a:lstStyle/>
          <a:p>
            <a:pPr marL="482600" indent="-482600" defTabSz="479425">
              <a:lnSpc>
                <a:spcPct val="80000"/>
              </a:lnSpc>
              <a:spcBef>
                <a:spcPct val="30000"/>
              </a:spcBef>
              <a:buClr>
                <a:schemeClr val="accent1"/>
              </a:buClr>
              <a:buSzPct val="100000"/>
              <a:buFontTx/>
              <a:buChar char="•"/>
            </a:pPr>
            <a:r>
              <a:rPr lang="ru-RU" b="1" i="1">
                <a:latin typeface="Arial" charset="0"/>
              </a:rPr>
              <a:t>Цель</a:t>
            </a:r>
            <a:r>
              <a:rPr lang="ru-RU" b="1">
                <a:latin typeface="Arial" charset="0"/>
              </a:rPr>
              <a:t> − запись результатов характеризации в виде файла, формат которого является стандартным для средств функционально-логического моделирования и автоматизированного синтеза,</a:t>
            </a:r>
          </a:p>
          <a:p>
            <a:pPr marL="482600" indent="-482600" defTabSz="479425">
              <a:lnSpc>
                <a:spcPct val="80000"/>
              </a:lnSpc>
              <a:spcBef>
                <a:spcPct val="30000"/>
              </a:spcBef>
              <a:buClr>
                <a:schemeClr val="accent1"/>
              </a:buClr>
              <a:buSzPct val="100000"/>
            </a:pPr>
            <a:endParaRPr lang="ru-RU" b="1">
              <a:latin typeface="Arial" charset="0"/>
            </a:endParaRPr>
          </a:p>
          <a:p>
            <a:pPr marL="482600" indent="-482600" defTabSz="479425">
              <a:lnSpc>
                <a:spcPct val="80000"/>
              </a:lnSpc>
              <a:spcBef>
                <a:spcPct val="30000"/>
              </a:spcBef>
              <a:buClr>
                <a:schemeClr val="accent1"/>
              </a:buClr>
              <a:buSzPct val="100000"/>
              <a:buFontTx/>
              <a:buChar char="•"/>
            </a:pPr>
            <a:r>
              <a:rPr lang="ru-RU" b="1" i="1">
                <a:latin typeface="Arial" charset="0"/>
              </a:rPr>
              <a:t>Способ</a:t>
            </a:r>
            <a:r>
              <a:rPr lang="ru-RU" b="1">
                <a:latin typeface="Arial" charset="0"/>
              </a:rPr>
              <a:t> − с помощью программы трансляции результатов характеризации, программного комплекса СТЕРХ (Система Трансляции Естественных Результатов Характеризации)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39113" cy="571500"/>
          </a:xfrm>
        </p:spPr>
        <p:txBody>
          <a:bodyPr/>
          <a:lstStyle/>
          <a:p>
            <a:r>
              <a:rPr lang="ru-RU" smtClean="0"/>
              <a:t>Программный комплекс СТЕРХ</a:t>
            </a:r>
            <a:endParaRPr lang="en-GB" smtClean="0"/>
          </a:p>
        </p:txBody>
      </p:sp>
      <p:pic>
        <p:nvPicPr>
          <p:cNvPr id="24579" name="Содержимое 6" descr="СТЕРХ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357438" y="1143000"/>
            <a:ext cx="5092700" cy="4951413"/>
          </a:xfr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4056063" y="1371600"/>
            <a:ext cx="382587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5763" indent="-385763" eaLnBrk="1" hangingPunct="1">
              <a:lnSpc>
                <a:spcPct val="87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de-DE">
              <a:latin typeface="Arial" charset="0"/>
            </a:endParaRPr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228600"/>
            <a:ext cx="8001000" cy="571500"/>
          </a:xfrm>
        </p:spPr>
        <p:txBody>
          <a:bodyPr/>
          <a:lstStyle/>
          <a:p>
            <a:pPr algn="ctr"/>
            <a:r>
              <a:rPr lang="ru-RU" smtClean="0"/>
              <a:t>Заключение</a:t>
            </a:r>
            <a:endParaRPr lang="en-GB" smtClean="0"/>
          </a:p>
        </p:txBody>
      </p:sp>
      <p:sp>
        <p:nvSpPr>
          <p:cNvPr id="25604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788988" y="1412875"/>
            <a:ext cx="8355012" cy="4968875"/>
          </a:xfrm>
        </p:spPr>
        <p:txBody>
          <a:bodyPr/>
          <a:lstStyle/>
          <a:p>
            <a:r>
              <a:rPr lang="ru-RU" smtClean="0"/>
              <a:t>Эффективное проектирование самосинхронных схем требует расширения состава библиотеки стандартных элементов,</a:t>
            </a:r>
            <a:endParaRPr lang="en-GB" smtClean="0"/>
          </a:p>
          <a:p>
            <a:r>
              <a:rPr lang="ru-RU" smtClean="0"/>
              <a:t>Характеризация новых элементов − обязательный этап расширения библиотеки стандартных элементов,</a:t>
            </a:r>
            <a:endParaRPr lang="en-GB" smtClean="0"/>
          </a:p>
          <a:p>
            <a:r>
              <a:rPr lang="ru-RU" smtClean="0"/>
              <a:t>Программный комплекс СТЕРХ − средство автоматической трансляции результатов характеризации в файлы стандартных форматов,</a:t>
            </a:r>
          </a:p>
          <a:p>
            <a:r>
              <a:rPr lang="ru-RU" smtClean="0"/>
              <a:t>Работоспособность и эффективность программного комплекса СТЕРХ подтверждена при разработке 64-разрядного самосинхронного вычислителя (стандарт </a:t>
            </a:r>
            <a:r>
              <a:rPr lang="en-US" smtClean="0"/>
              <a:t>IEEE 754)</a:t>
            </a:r>
            <a:endParaRPr lang="en-GB" smtClean="0"/>
          </a:p>
        </p:txBody>
      </p:sp>
    </p:spTree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4056063" y="1371600"/>
            <a:ext cx="382587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5763" indent="-385763" eaLnBrk="1" hangingPunct="1">
              <a:lnSpc>
                <a:spcPct val="87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de-DE">
              <a:latin typeface="Arial" charset="0"/>
            </a:endParaRPr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228600"/>
            <a:ext cx="8001000" cy="577850"/>
          </a:xfrm>
        </p:spPr>
        <p:txBody>
          <a:bodyPr/>
          <a:lstStyle/>
          <a:p>
            <a:pPr algn="ctr"/>
            <a:r>
              <a:rPr lang="ru-RU" smtClean="0"/>
              <a:t>Контакты</a:t>
            </a:r>
            <a:endParaRPr lang="en-GB" smtClean="0"/>
          </a:p>
        </p:txBody>
      </p:sp>
      <p:sp>
        <p:nvSpPr>
          <p:cNvPr id="14340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788988" y="1412875"/>
            <a:ext cx="8355012" cy="4968875"/>
          </a:xfrm>
        </p:spPr>
        <p:txBody>
          <a:bodyPr/>
          <a:lstStyle/>
          <a:p>
            <a:pPr marL="482600" lvl="1" indent="-482600">
              <a:buClr>
                <a:schemeClr val="accent1"/>
              </a:buClr>
              <a:defRPr/>
            </a:pPr>
            <a:r>
              <a:rPr lang="ru-RU" dirty="0" smtClean="0"/>
              <a:t>Директор</a:t>
            </a:r>
            <a:r>
              <a:rPr lang="en-US" dirty="0" smtClean="0"/>
              <a:t>: </a:t>
            </a:r>
            <a:r>
              <a:rPr lang="ru-RU" dirty="0" smtClean="0"/>
              <a:t>Академик Соколов И. А.</a:t>
            </a:r>
            <a:endParaRPr lang="en-US" dirty="0" smtClean="0">
              <a:latin typeface="+mj-lt"/>
            </a:endParaRPr>
          </a:p>
          <a:p>
            <a:pPr marL="482600" lvl="1" indent="-482600">
              <a:buClr>
                <a:schemeClr val="accent1"/>
              </a:buClr>
              <a:defRPr/>
            </a:pPr>
            <a:r>
              <a:rPr lang="ru-RU" dirty="0" smtClean="0">
                <a:latin typeface="+mj-lt"/>
              </a:rPr>
              <a:t>Адрес</a:t>
            </a:r>
            <a:r>
              <a:rPr lang="en-US" dirty="0" smtClean="0">
                <a:latin typeface="+mj-lt"/>
              </a:rPr>
              <a:t>: </a:t>
            </a:r>
            <a:r>
              <a:rPr lang="ru-RU" dirty="0" smtClean="0">
                <a:latin typeface="+mj-lt"/>
              </a:rPr>
              <a:t>Институт проблем информатики РАН</a:t>
            </a:r>
            <a:r>
              <a:rPr lang="en-US" dirty="0" smtClean="0">
                <a:latin typeface="+mj-lt"/>
              </a:rPr>
              <a:t>, </a:t>
            </a:r>
            <a:r>
              <a:rPr lang="ru-RU" dirty="0" err="1" smtClean="0">
                <a:latin typeface="+mj-lt"/>
              </a:rPr>
              <a:t>ул</a:t>
            </a:r>
            <a:r>
              <a:rPr lang="en-US" dirty="0" smtClean="0">
                <a:latin typeface="+mj-lt"/>
              </a:rPr>
              <a:t>. 			  </a:t>
            </a:r>
            <a:r>
              <a:rPr lang="ru-RU" dirty="0" smtClean="0">
                <a:latin typeface="+mj-lt"/>
              </a:rPr>
              <a:t>Вавилова </a:t>
            </a:r>
            <a:r>
              <a:rPr lang="en-US" dirty="0" smtClean="0">
                <a:latin typeface="+mj-lt"/>
              </a:rPr>
              <a:t>, </a:t>
            </a:r>
            <a:r>
              <a:rPr lang="ru-RU" dirty="0" err="1" smtClean="0">
                <a:latin typeface="+mj-lt"/>
              </a:rPr>
              <a:t>д</a:t>
            </a:r>
            <a:r>
              <a:rPr lang="en-US" dirty="0" smtClean="0">
                <a:latin typeface="+mj-lt"/>
              </a:rPr>
              <a:t>. 44</a:t>
            </a:r>
            <a:r>
              <a:rPr lang="ru-RU" dirty="0" smtClean="0">
                <a:latin typeface="+mj-lt"/>
              </a:rPr>
              <a:t>, корпус 2, </a:t>
            </a:r>
            <a:r>
              <a:rPr lang="en-US" dirty="0" smtClean="0">
                <a:latin typeface="+mj-lt"/>
              </a:rPr>
              <a:t>117900  </a:t>
            </a:r>
            <a:r>
              <a:rPr lang="ru-RU" dirty="0" smtClean="0">
                <a:latin typeface="+mj-lt"/>
              </a:rPr>
              <a:t>Москва</a:t>
            </a:r>
            <a:r>
              <a:rPr lang="en-US" dirty="0" smtClean="0">
                <a:latin typeface="+mj-lt"/>
              </a:rPr>
              <a:t>,   		  </a:t>
            </a:r>
            <a:r>
              <a:rPr lang="ru-RU" dirty="0" smtClean="0">
                <a:latin typeface="+mj-lt"/>
              </a:rPr>
              <a:t>Россия</a:t>
            </a:r>
            <a:endParaRPr lang="en-US" dirty="0" smtClean="0">
              <a:latin typeface="+mj-lt"/>
            </a:endParaRPr>
          </a:p>
          <a:p>
            <a:pPr>
              <a:defRPr/>
            </a:pPr>
            <a:r>
              <a:rPr lang="ru-RU" dirty="0" smtClean="0"/>
              <a:t>Телефон</a:t>
            </a:r>
            <a:r>
              <a:rPr lang="en-US" dirty="0" smtClean="0"/>
              <a:t>: 7 (095) 137 34 94</a:t>
            </a:r>
          </a:p>
          <a:p>
            <a:pPr>
              <a:defRPr/>
            </a:pPr>
            <a:r>
              <a:rPr lang="en-US" dirty="0" smtClean="0"/>
              <a:t>Fax: 7 (095) 930 45 05</a:t>
            </a:r>
          </a:p>
          <a:p>
            <a:pPr>
              <a:defRPr/>
            </a:pPr>
            <a:r>
              <a:rPr lang="en-US" dirty="0" smtClean="0"/>
              <a:t>E-mail: </a:t>
            </a:r>
            <a:r>
              <a:rPr lang="en-US" dirty="0" err="1" smtClean="0"/>
              <a:t>ISokolov@ipiran@.ru</a:t>
            </a:r>
            <a:endParaRPr lang="en-US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r>
              <a:rPr lang="ru-RU" dirty="0" smtClean="0"/>
              <a:t>Докладчик</a:t>
            </a:r>
            <a:r>
              <a:rPr lang="en-US" dirty="0" smtClean="0"/>
              <a:t>:  </a:t>
            </a:r>
            <a:r>
              <a:rPr lang="ru-RU" dirty="0" smtClean="0"/>
              <a:t>Дьяченко Ю. Г., 7 (903) 225 05 36, </a:t>
            </a:r>
            <a:r>
              <a:rPr lang="en-US" dirty="0" smtClean="0"/>
              <a:t>						</a:t>
            </a:r>
            <a:r>
              <a:rPr lang="en-US" dirty="0" err="1" smtClean="0"/>
              <a:t>diaura</a:t>
            </a:r>
            <a:r>
              <a:rPr lang="en-GB" dirty="0" smtClean="0"/>
              <a:t>@</a:t>
            </a:r>
            <a:r>
              <a:rPr lang="en-GB" dirty="0" err="1" smtClean="0"/>
              <a:t>mail.ru</a:t>
            </a:r>
            <a:endParaRPr lang="en-US" dirty="0" smtClean="0"/>
          </a:p>
        </p:txBody>
      </p:sp>
    </p:spTree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056063" y="1371600"/>
            <a:ext cx="382587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5763" indent="-385763" eaLnBrk="1" hangingPunct="1">
              <a:lnSpc>
                <a:spcPct val="87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de-DE">
              <a:latin typeface="Arial" charset="0"/>
            </a:endParaRPr>
          </a:p>
        </p:txBody>
      </p:sp>
      <p:sp>
        <p:nvSpPr>
          <p:cNvPr id="15363" name="Rectangle 8"/>
          <p:cNvSpPr>
            <a:spLocks noGrp="1" noChangeArrowheads="1"/>
          </p:cNvSpPr>
          <p:nvPr>
            <p:ph idx="1"/>
          </p:nvPr>
        </p:nvSpPr>
        <p:spPr>
          <a:xfrm>
            <a:off x="609600" y="1412875"/>
            <a:ext cx="8153400" cy="4530725"/>
          </a:xfrm>
        </p:spPr>
        <p:txBody>
          <a:bodyPr/>
          <a:lstStyle/>
          <a:p>
            <a:r>
              <a:rPr lang="ru-RU" smtClean="0"/>
              <a:t>Стандартная библиотека</a:t>
            </a:r>
            <a:endParaRPr lang="en-GB" smtClean="0"/>
          </a:p>
          <a:p>
            <a:r>
              <a:rPr lang="ru-RU" smtClean="0"/>
              <a:t>Самосинхронный вычислитель</a:t>
            </a:r>
            <a:endParaRPr lang="en-GB" smtClean="0"/>
          </a:p>
          <a:p>
            <a:r>
              <a:rPr lang="ru-RU" smtClean="0"/>
              <a:t>Псевдодинамические элементы</a:t>
            </a:r>
            <a:endParaRPr lang="en-GB" smtClean="0"/>
          </a:p>
          <a:p>
            <a:r>
              <a:rPr lang="ru-RU" smtClean="0"/>
              <a:t>Особенности характеризации</a:t>
            </a:r>
            <a:endParaRPr lang="en-GB" smtClean="0"/>
          </a:p>
          <a:p>
            <a:r>
              <a:rPr lang="ru-RU" smtClean="0"/>
              <a:t>Обработка результатов</a:t>
            </a:r>
            <a:endParaRPr lang="en-GB" smtClean="0"/>
          </a:p>
          <a:p>
            <a:r>
              <a:rPr lang="ru-RU" smtClean="0"/>
              <a:t>Программный комплекс СТЕРХ</a:t>
            </a:r>
          </a:p>
          <a:p>
            <a:r>
              <a:rPr lang="ru-RU" smtClean="0"/>
              <a:t>Заключение</a:t>
            </a:r>
          </a:p>
          <a:p>
            <a:endParaRPr lang="en-GB" smtClean="0"/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Содержание</a:t>
            </a:r>
            <a:endParaRPr lang="en-GB" smtClean="0"/>
          </a:p>
        </p:txBody>
      </p:sp>
    </p:spTree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6"/>
          <p:cNvSpPr>
            <a:spLocks noGrp="1" noChangeArrowheads="1"/>
          </p:cNvSpPr>
          <p:nvPr>
            <p:ph idx="1"/>
          </p:nvPr>
        </p:nvSpPr>
        <p:spPr>
          <a:xfrm>
            <a:off x="1116013" y="1052513"/>
            <a:ext cx="7721600" cy="5029200"/>
          </a:xfrm>
        </p:spPr>
        <p:txBody>
          <a:bodyPr/>
          <a:lstStyle/>
          <a:p>
            <a:r>
              <a:rPr lang="ru-RU" smtClean="0"/>
              <a:t>Определяет характеристики схемы</a:t>
            </a:r>
          </a:p>
          <a:p>
            <a:r>
              <a:rPr lang="ru-RU" smtClean="0"/>
              <a:t>Ориентирована на использование автоматизированного функционального и топологического синтеза </a:t>
            </a:r>
          </a:p>
          <a:p>
            <a:r>
              <a:rPr lang="ru-RU" smtClean="0"/>
              <a:t>Разработана для использования в синхронной схемотехнике</a:t>
            </a:r>
          </a:p>
          <a:p>
            <a:r>
              <a:rPr lang="ru-RU" smtClean="0"/>
              <a:t>Не учитывает особенности реализации самосинхронных схем</a:t>
            </a:r>
          </a:p>
          <a:p>
            <a:r>
              <a:rPr lang="ru-RU" smtClean="0"/>
              <a:t>Не содержит индикаторные элементы</a:t>
            </a:r>
          </a:p>
          <a:p>
            <a:pPr>
              <a:buFontTx/>
              <a:buNone/>
            </a:pPr>
            <a:endParaRPr lang="ru-RU" smtClean="0"/>
          </a:p>
          <a:p>
            <a:endParaRPr lang="ru-RU" smtClean="0"/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Стандартная библиотека</a:t>
            </a:r>
            <a:endParaRPr lang="en-GB" smtClean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60425" y="228600"/>
            <a:ext cx="8283575" cy="571500"/>
          </a:xfrm>
        </p:spPr>
        <p:txBody>
          <a:bodyPr/>
          <a:lstStyle/>
          <a:p>
            <a:r>
              <a:rPr lang="ru-RU" smtClean="0"/>
              <a:t>Самосинхронный вычислитель</a:t>
            </a:r>
            <a:endParaRPr lang="en-GB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990600"/>
            <a:ext cx="8153400" cy="531812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mtClean="0"/>
              <a:t>Структурная схема вычислителя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00113" y="1628775"/>
            <a:ext cx="7488237" cy="453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Rectangle 1032"/>
          <p:cNvSpPr>
            <a:spLocks noGrp="1" noChangeArrowheads="1"/>
          </p:cNvSpPr>
          <p:nvPr>
            <p:ph idx="1"/>
          </p:nvPr>
        </p:nvSpPr>
        <p:spPr>
          <a:xfrm>
            <a:off x="609600" y="1341438"/>
            <a:ext cx="8153400" cy="4678362"/>
          </a:xfrm>
        </p:spPr>
        <p:txBody>
          <a:bodyPr/>
          <a:lstStyle/>
          <a:p>
            <a:r>
              <a:rPr lang="ru-RU" smtClean="0"/>
              <a:t>4-стадийная конвейерная организация,</a:t>
            </a:r>
          </a:p>
          <a:p>
            <a:r>
              <a:rPr lang="ru-RU" smtClean="0"/>
              <a:t>Входной и выходной самосинхронный интерфейс с синхронным окружением, </a:t>
            </a:r>
          </a:p>
          <a:p>
            <a:r>
              <a:rPr lang="ru-RU" smtClean="0"/>
              <a:t>Самосинхронная дисциплина</a:t>
            </a:r>
            <a:r>
              <a:rPr lang="en-GB" smtClean="0"/>
              <a:t> </a:t>
            </a:r>
            <a:r>
              <a:rPr lang="ru-RU" smtClean="0"/>
              <a:t>информационных потоков</a:t>
            </a:r>
            <a:r>
              <a:rPr lang="en-GB" smtClean="0"/>
              <a:t>:</a:t>
            </a:r>
          </a:p>
          <a:p>
            <a:pPr lvl="1"/>
            <a:r>
              <a:rPr lang="ru-RU" smtClean="0"/>
              <a:t>Чередование рабочей и спейсерной фаз,</a:t>
            </a:r>
            <a:endParaRPr lang="en-GB" smtClean="0"/>
          </a:p>
          <a:p>
            <a:pPr lvl="1"/>
            <a:r>
              <a:rPr lang="ru-RU" smtClean="0"/>
              <a:t>Парафазное кодирование данных,</a:t>
            </a:r>
          </a:p>
          <a:p>
            <a:pPr lvl="1"/>
            <a:r>
              <a:rPr lang="ru-RU" smtClean="0"/>
              <a:t>Индикация окончания переключения всех элементов схемы в очередное состояние, определяемое логикой работы схемы</a:t>
            </a:r>
          </a:p>
        </p:txBody>
      </p:sp>
      <p:sp>
        <p:nvSpPr>
          <p:cNvPr id="18435" name="Rectangle 1031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83575" cy="571500"/>
          </a:xfrm>
        </p:spPr>
        <p:txBody>
          <a:bodyPr/>
          <a:lstStyle/>
          <a:p>
            <a:r>
              <a:rPr lang="ru-RU" smtClean="0"/>
              <a:t>Самосинхронный вычислитель</a:t>
            </a:r>
            <a:endParaRPr lang="en-GB" smtClean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3078"/>
          <p:cNvSpPr>
            <a:spLocks noGrp="1" noChangeArrowheads="1"/>
          </p:cNvSpPr>
          <p:nvPr>
            <p:ph idx="1"/>
          </p:nvPr>
        </p:nvSpPr>
        <p:spPr>
          <a:xfrm>
            <a:off x="609600" y="990600"/>
            <a:ext cx="8153400" cy="53181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i="1" smtClean="0"/>
              <a:t>Свойства:</a:t>
            </a:r>
          </a:p>
          <a:p>
            <a:pPr>
              <a:lnSpc>
                <a:spcPct val="80000"/>
              </a:lnSpc>
            </a:pPr>
            <a:r>
              <a:rPr lang="ru-RU" smtClean="0"/>
              <a:t>Реализация функции хранения рабочего состояния и спейсера,</a:t>
            </a:r>
          </a:p>
          <a:p>
            <a:pPr>
              <a:lnSpc>
                <a:spcPct val="80000"/>
              </a:lnSpc>
            </a:pPr>
            <a:r>
              <a:rPr lang="ru-RU" smtClean="0"/>
              <a:t>Ускоренный переход в спейсер,</a:t>
            </a:r>
          </a:p>
          <a:p>
            <a:pPr>
              <a:lnSpc>
                <a:spcPct val="80000"/>
              </a:lnSpc>
            </a:pPr>
            <a:r>
              <a:rPr lang="ru-RU" smtClean="0"/>
              <a:t>Парафазный выход,</a:t>
            </a:r>
          </a:p>
          <a:p>
            <a:pPr>
              <a:lnSpc>
                <a:spcPct val="80000"/>
              </a:lnSpc>
            </a:pPr>
            <a:r>
              <a:rPr lang="ru-RU" smtClean="0"/>
              <a:t>Сокращенное количество транзисторов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i="1" smtClean="0"/>
              <a:t>Состав</a:t>
            </a:r>
            <a:r>
              <a:rPr lang="ru-RU" smtClean="0"/>
              <a:t>:</a:t>
            </a:r>
          </a:p>
          <a:p>
            <a:pPr>
              <a:lnSpc>
                <a:spcPct val="80000"/>
              </a:lnSpc>
            </a:pPr>
            <a:r>
              <a:rPr lang="ru-RU" smtClean="0"/>
              <a:t>27 элементов,</a:t>
            </a:r>
          </a:p>
          <a:p>
            <a:pPr>
              <a:lnSpc>
                <a:spcPct val="80000"/>
              </a:lnSpc>
            </a:pPr>
            <a:r>
              <a:rPr lang="ru-RU" smtClean="0"/>
              <a:t>Мультиплексоры 2:1 и 3:1, </a:t>
            </a:r>
          </a:p>
          <a:p>
            <a:pPr>
              <a:lnSpc>
                <a:spcPct val="80000"/>
              </a:lnSpc>
            </a:pPr>
            <a:r>
              <a:rPr lang="ru-RU" smtClean="0"/>
              <a:t>Полусумматор, </a:t>
            </a:r>
          </a:p>
          <a:p>
            <a:pPr>
              <a:lnSpc>
                <a:spcPct val="80000"/>
              </a:lnSpc>
            </a:pPr>
            <a:r>
              <a:rPr lang="ru-RU" smtClean="0"/>
              <a:t>Полный одноразрядный сумматор,</a:t>
            </a:r>
          </a:p>
          <a:p>
            <a:pPr>
              <a:lnSpc>
                <a:spcPct val="80000"/>
              </a:lnSpc>
            </a:pPr>
            <a:r>
              <a:rPr lang="ru-RU" smtClean="0"/>
              <a:t>Элементы "неравнозначности" на 2 и 3 парафазных входа </a:t>
            </a:r>
          </a:p>
        </p:txBody>
      </p:sp>
      <p:sp>
        <p:nvSpPr>
          <p:cNvPr id="19459" name="Rectangle 3077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83575" cy="571500"/>
          </a:xfrm>
        </p:spPr>
        <p:txBody>
          <a:bodyPr/>
          <a:lstStyle/>
          <a:p>
            <a:r>
              <a:rPr lang="ru-RU" smtClean="0"/>
              <a:t>Псевдодинамические элементы</a:t>
            </a:r>
            <a:endParaRPr lang="en-GB" smtClean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4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4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4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4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4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4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4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4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smtClean="0"/>
              <a:t>Мультиплексор 2:1</a:t>
            </a:r>
          </a:p>
          <a:p>
            <a:pPr algn="ctr">
              <a:buFontTx/>
              <a:buNone/>
            </a:pPr>
            <a:endParaRPr lang="ru-RU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83575" cy="571500"/>
          </a:xfrm>
        </p:spPr>
        <p:txBody>
          <a:bodyPr/>
          <a:lstStyle/>
          <a:p>
            <a:r>
              <a:rPr lang="ru-RU" smtClean="0"/>
              <a:t>Псевдодинамические элементы</a:t>
            </a:r>
            <a:endParaRPr lang="en-GB" smtClean="0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71550" y="1628775"/>
            <a:ext cx="7634288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60425" y="228600"/>
            <a:ext cx="8283575" cy="571500"/>
          </a:xfrm>
        </p:spPr>
        <p:txBody>
          <a:bodyPr/>
          <a:lstStyle/>
          <a:p>
            <a:r>
              <a:rPr lang="ru-RU" smtClean="0"/>
              <a:t>Псевдодинамические элементы</a:t>
            </a:r>
            <a:endParaRPr lang="en-GB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990600"/>
            <a:ext cx="8153400" cy="546258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mtClean="0"/>
              <a:t>3-входовой элемент «неравнозначность»</a:t>
            </a:r>
          </a:p>
          <a:p>
            <a:pPr algn="ctr">
              <a:buFontTx/>
              <a:buNone/>
            </a:pPr>
            <a:endParaRPr lang="ru-RU" smtClean="0"/>
          </a:p>
        </p:txBody>
      </p:sp>
      <p:pic>
        <p:nvPicPr>
          <p:cNvPr id="21508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92275" y="1773238"/>
            <a:ext cx="6048375" cy="444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/>
          <p:cNvSpPr>
            <a:spLocks noGrp="1" noChangeArrowheads="1"/>
          </p:cNvSpPr>
          <p:nvPr>
            <p:ph type="title"/>
          </p:nvPr>
        </p:nvSpPr>
        <p:spPr>
          <a:xfrm>
            <a:off x="755650" y="228600"/>
            <a:ext cx="7854950" cy="571500"/>
          </a:xfrm>
        </p:spPr>
        <p:txBody>
          <a:bodyPr/>
          <a:lstStyle/>
          <a:p>
            <a:r>
              <a:rPr lang="ru-RU" smtClean="0"/>
              <a:t>Особенности характеризации</a:t>
            </a:r>
            <a:endParaRPr lang="en-GB" smtClean="0"/>
          </a:p>
        </p:txBody>
      </p:sp>
      <p:sp>
        <p:nvSpPr>
          <p:cNvPr id="19462" name="Rectangle 3078"/>
          <p:cNvSpPr>
            <a:spLocks noChangeArrowheads="1"/>
          </p:cNvSpPr>
          <p:nvPr/>
        </p:nvSpPr>
        <p:spPr bwMode="auto">
          <a:xfrm>
            <a:off x="539750" y="908050"/>
            <a:ext cx="8153400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025" tIns="36512" rIns="73025" bIns="36512"/>
          <a:lstStyle/>
          <a:p>
            <a:pPr marL="482600" indent="-482600" defTabSz="479425">
              <a:lnSpc>
                <a:spcPct val="80000"/>
              </a:lnSpc>
              <a:spcBef>
                <a:spcPct val="30000"/>
              </a:spcBef>
              <a:buClr>
                <a:schemeClr val="accent1"/>
              </a:buClr>
              <a:buSzPct val="100000"/>
              <a:buFontTx/>
              <a:buChar char="•"/>
            </a:pPr>
            <a:r>
              <a:rPr lang="ru-RU" b="1">
                <a:latin typeface="Arial" charset="0"/>
              </a:rPr>
              <a:t>Характеризуется схема с восстановленными из топологии паразитными параметрами,</a:t>
            </a:r>
          </a:p>
          <a:p>
            <a:pPr marL="482600" indent="-482600" defTabSz="479425">
              <a:lnSpc>
                <a:spcPct val="80000"/>
              </a:lnSpc>
              <a:spcBef>
                <a:spcPct val="30000"/>
              </a:spcBef>
              <a:buClr>
                <a:schemeClr val="accent1"/>
              </a:buClr>
              <a:buSzPct val="100000"/>
              <a:buFontTx/>
              <a:buChar char="•"/>
            </a:pPr>
            <a:r>
              <a:rPr lang="ru-RU" b="1">
                <a:latin typeface="Arial" charset="0"/>
              </a:rPr>
              <a:t>Наихудшие, типовые и наилучшие условия,</a:t>
            </a:r>
          </a:p>
          <a:p>
            <a:pPr marL="482600" indent="-482600" defTabSz="479425">
              <a:lnSpc>
                <a:spcPct val="80000"/>
              </a:lnSpc>
              <a:spcBef>
                <a:spcPct val="30000"/>
              </a:spcBef>
              <a:buClr>
                <a:schemeClr val="accent1"/>
              </a:buClr>
              <a:buSzPct val="100000"/>
              <a:buFontTx/>
              <a:buChar char="•"/>
            </a:pPr>
            <a:r>
              <a:rPr lang="ru-RU" b="1">
                <a:latin typeface="Arial" charset="0"/>
              </a:rPr>
              <a:t>Программа </a:t>
            </a:r>
            <a:r>
              <a:rPr lang="en-US" b="1">
                <a:latin typeface="Arial" charset="0"/>
              </a:rPr>
              <a:t>SignalStorm (Cadence)</a:t>
            </a:r>
            <a:r>
              <a:rPr lang="ru-RU" b="1">
                <a:latin typeface="Arial" charset="0"/>
              </a:rPr>
              <a:t>,</a:t>
            </a:r>
          </a:p>
          <a:p>
            <a:pPr marL="482600" indent="-482600" defTabSz="479425">
              <a:lnSpc>
                <a:spcPct val="80000"/>
              </a:lnSpc>
              <a:spcBef>
                <a:spcPct val="30000"/>
              </a:spcBef>
              <a:buClr>
                <a:schemeClr val="accent1"/>
              </a:buClr>
              <a:buSzPct val="100000"/>
              <a:buFontTx/>
              <a:buChar char="•"/>
            </a:pPr>
            <a:r>
              <a:rPr lang="ru-RU" b="1">
                <a:latin typeface="Arial" charset="0"/>
              </a:rPr>
              <a:t>Явное описание структуры принципиальной схемы и типов входов и выходов элемента,</a:t>
            </a:r>
          </a:p>
          <a:p>
            <a:pPr marL="482600" indent="-482600" defTabSz="479425">
              <a:lnSpc>
                <a:spcPct val="80000"/>
              </a:lnSpc>
              <a:spcBef>
                <a:spcPct val="30000"/>
              </a:spcBef>
              <a:buClr>
                <a:schemeClr val="accent1"/>
              </a:buClr>
              <a:buSzPct val="100000"/>
              <a:buFontTx/>
              <a:buChar char="•"/>
            </a:pPr>
            <a:r>
              <a:rPr lang="ru-RU" b="1">
                <a:latin typeface="Arial" charset="0"/>
              </a:rPr>
              <a:t>Характеризация наиболее сложных элементов (например, одноразрядный полный сумматор с парафазным выходом) в ручном режиме,</a:t>
            </a:r>
          </a:p>
          <a:p>
            <a:pPr marL="482600" indent="-482600" defTabSz="479425">
              <a:lnSpc>
                <a:spcPct val="80000"/>
              </a:lnSpc>
              <a:spcBef>
                <a:spcPct val="30000"/>
              </a:spcBef>
              <a:buClr>
                <a:schemeClr val="accent1"/>
              </a:buClr>
              <a:buSzPct val="100000"/>
              <a:buFontTx/>
              <a:buChar char="•"/>
            </a:pPr>
            <a:r>
              <a:rPr lang="ru-RU" b="1">
                <a:latin typeface="Arial" charset="0"/>
              </a:rPr>
              <a:t>Контрольная характеризация логических элементов из стандартной библиотеки</a:t>
            </a:r>
          </a:p>
          <a:p>
            <a:pPr marL="482600" indent="-482600" defTabSz="479425">
              <a:lnSpc>
                <a:spcPct val="80000"/>
              </a:lnSpc>
              <a:spcBef>
                <a:spcPct val="30000"/>
              </a:spcBef>
              <a:buClr>
                <a:schemeClr val="accent1"/>
              </a:buClr>
              <a:buSzPct val="100000"/>
              <a:buFontTx/>
              <a:buChar char="•"/>
            </a:pPr>
            <a:endParaRPr lang="ru-RU" b="1">
              <a:latin typeface="Arial" charset="0"/>
            </a:endParaRP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900113" y="5013325"/>
            <a:ext cx="7920037" cy="1127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lIns="18000" tIns="10800" rIns="18000" bIns="10800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Arial" charset="0"/>
              </a:rPr>
              <a:t>Погрешность автоматизированной характеризации не превышает 3 − 5 % относительно результатов электрического моделирования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build="p" autoUpdateAnimBg="0"/>
    </p:bldLst>
  </p:timing>
</p:sld>
</file>

<file path=ppt/theme/theme1.xml><?xml version="1.0" encoding="utf-8"?>
<a:theme xmlns:a="http://schemas.openxmlformats.org/drawingml/2006/main" name="AVParis010921">
  <a:themeElements>
    <a:clrScheme name="">
      <a:dk1>
        <a:srgbClr val="000000"/>
      </a:dk1>
      <a:lt1>
        <a:srgbClr val="FFFFFF"/>
      </a:lt1>
      <a:dk2>
        <a:srgbClr val="FF9933"/>
      </a:dk2>
      <a:lt2>
        <a:srgbClr val="919191"/>
      </a:lt2>
      <a:accent1>
        <a:srgbClr val="FC0128"/>
      </a:accent1>
      <a:accent2>
        <a:srgbClr val="000099"/>
      </a:accent2>
      <a:accent3>
        <a:srgbClr val="FFFFFF"/>
      </a:accent3>
      <a:accent4>
        <a:srgbClr val="000000"/>
      </a:accent4>
      <a:accent5>
        <a:srgbClr val="FDAAAC"/>
      </a:accent5>
      <a:accent6>
        <a:srgbClr val="00008A"/>
      </a:accent6>
      <a:hlink>
        <a:srgbClr val="00FFFF"/>
      </a:hlink>
      <a:folHlink>
        <a:srgbClr val="339933"/>
      </a:folHlink>
    </a:clrScheme>
    <a:fontScheme name="AVParis01092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stealth" w="med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stealth" w="med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VParis01092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VParis01092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VParis01092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VParis01092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VParis01092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VParis01092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VParis01092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1409</TotalTime>
  <Words>435</Words>
  <Application>Microsoft Office PowerPoint</Application>
  <PresentationFormat>Экран (4:3)</PresentationFormat>
  <Paragraphs>81</Paragraphs>
  <Slides>13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Times New Roman</vt:lpstr>
      <vt:lpstr>Arial</vt:lpstr>
      <vt:lpstr>Wingdings</vt:lpstr>
      <vt:lpstr>AVParis010921</vt:lpstr>
      <vt:lpstr>Характеризация псевдодинамических элементов</vt:lpstr>
      <vt:lpstr>Содержание</vt:lpstr>
      <vt:lpstr>Стандартная библиотека</vt:lpstr>
      <vt:lpstr>Самосинхронный вычислитель</vt:lpstr>
      <vt:lpstr>Самосинхронный вычислитель</vt:lpstr>
      <vt:lpstr>Псевдодинамические элементы</vt:lpstr>
      <vt:lpstr>Псевдодинамические элементы</vt:lpstr>
      <vt:lpstr>Псевдодинамические элементы</vt:lpstr>
      <vt:lpstr>Особенности характеризации</vt:lpstr>
      <vt:lpstr>Слайд 10</vt:lpstr>
      <vt:lpstr>Программный комплекс СТЕРХ</vt:lpstr>
      <vt:lpstr>Заключение</vt:lpstr>
      <vt:lpstr>Контакты</vt:lpstr>
    </vt:vector>
  </TitlesOfParts>
  <Company>IPPM RAS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subject>MES2006</dc:subject>
  <dc:creator>Alma Mater</dc:creator>
  <cp:lastModifiedBy>Степченков Дмитрий Юрьевич</cp:lastModifiedBy>
  <cp:revision>45</cp:revision>
  <dcterms:created xsi:type="dcterms:W3CDTF">2000-11-06T16:35:25Z</dcterms:created>
  <dcterms:modified xsi:type="dcterms:W3CDTF">2015-11-11T11:46:49Z</dcterms:modified>
</cp:coreProperties>
</file>