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Default Extension="doc" ContentType="application/msword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bin" ContentType="application/vnd.openxmlformats-officedocument.oleObject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>
  <p:sldMasterIdLst>
    <p:sldMasterId id="2147483650" r:id="rId1"/>
  </p:sldMasterIdLst>
  <p:notesMasterIdLst>
    <p:notesMasterId r:id="rId17"/>
  </p:notesMasterIdLst>
  <p:handoutMasterIdLst>
    <p:handoutMasterId r:id="rId18"/>
  </p:handoutMasterIdLst>
  <p:sldIdLst>
    <p:sldId id="267" r:id="rId2"/>
    <p:sldId id="258" r:id="rId3"/>
    <p:sldId id="266" r:id="rId4"/>
    <p:sldId id="271" r:id="rId5"/>
    <p:sldId id="272" r:id="rId6"/>
    <p:sldId id="260" r:id="rId7"/>
    <p:sldId id="276" r:id="rId8"/>
    <p:sldId id="268" r:id="rId9"/>
    <p:sldId id="263" r:id="rId10"/>
    <p:sldId id="273" r:id="rId11"/>
    <p:sldId id="265" r:id="rId12"/>
    <p:sldId id="269" r:id="rId13"/>
    <p:sldId id="264" r:id="rId14"/>
    <p:sldId id="274" r:id="rId15"/>
    <p:sldId id="275" r:id="rId16"/>
  </p:sldIdLst>
  <p:sldSz cx="9144000" cy="6858000" type="screen4x3"/>
  <p:notesSz cx="6856413" cy="9750425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99FF"/>
    <a:srgbClr val="758BFB"/>
    <a:srgbClr val="B5C1FD"/>
    <a:srgbClr val="B3D9FF"/>
    <a:srgbClr val="0064C8"/>
    <a:srgbClr val="000099"/>
    <a:srgbClr val="0033CC"/>
    <a:srgbClr val="FF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1E4AEA4-8DFA-4A89-87EB-49C32662AFE0}" styleName="Средний стиль 2 - акцент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7B26C5-4107-4FEC-AEDC-1716B250A1EF}" styleName="Светлый стиль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B4B98B0-60AC-42C2-AFA5-B58CD77FA1E5}" styleName="Светлый стиль 1 - акцент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3409" autoAdjust="0"/>
    <p:restoredTop sz="90929"/>
  </p:normalViewPr>
  <p:slideViewPr>
    <p:cSldViewPr>
      <p:cViewPr varScale="1">
        <p:scale>
          <a:sx n="110" d="100"/>
          <a:sy n="110" d="100"/>
        </p:scale>
        <p:origin x="-164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4" d="100"/>
          <a:sy n="84" d="100"/>
        </p:scale>
        <p:origin x="-1974" y="-66"/>
      </p:cViewPr>
      <p:guideLst>
        <p:guide orient="horz" pos="3071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3025" y="0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6A20500-3617-4F37-A023-71E72C97CA8C}" type="datetimeFigureOut">
              <a:rPr lang="ru-RU"/>
              <a:pPr>
                <a:defRPr/>
              </a:pPr>
              <a:t>11.11.15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2614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r>
              <a:rPr lang="ru-RU"/>
              <a:t>Институт Проблем Информатики РАН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3025" y="9261475"/>
            <a:ext cx="2971800" cy="4873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DE613FDA-05AE-4BDD-9A81-F942DE906E0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7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31838"/>
            <a:ext cx="4875213" cy="36560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630738"/>
            <a:ext cx="5027613" cy="438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 smtClean="0"/>
              <a:t>Klicken Sie, um die Textformatierung des Masters zu bearbeiten.</a:t>
            </a:r>
          </a:p>
          <a:p>
            <a:pPr lvl="1"/>
            <a:r>
              <a:rPr lang="en-GB" noProof="0" smtClean="0"/>
              <a:t>Zweite Ebene</a:t>
            </a:r>
          </a:p>
          <a:p>
            <a:pPr lvl="2"/>
            <a:r>
              <a:rPr lang="en-GB" noProof="0" smtClean="0"/>
              <a:t>Dritte Ebene</a:t>
            </a:r>
          </a:p>
          <a:p>
            <a:pPr lvl="3"/>
            <a:r>
              <a:rPr lang="en-GB" noProof="0" smtClean="0"/>
              <a:t>Vierte Ebene</a:t>
            </a:r>
          </a:p>
          <a:p>
            <a:pPr lvl="4"/>
            <a:r>
              <a:rPr lang="en-GB" noProof="0" smtClean="0"/>
              <a:t>Fünfte Ebene</a:t>
            </a:r>
          </a:p>
        </p:txBody>
      </p:sp>
      <p:sp>
        <p:nvSpPr>
          <p:cNvPr id="1024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630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ru-RU"/>
              <a:t>Институт Проблем Информатики РАН</a:t>
            </a:r>
            <a:endParaRPr lang="en-GB"/>
          </a:p>
        </p:txBody>
      </p:sp>
      <p:sp>
        <p:nvSpPr>
          <p:cNvPr id="1024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63063"/>
            <a:ext cx="2971800" cy="48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09C51F04-AD66-4C3A-A9D3-2EF387A03B86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9459" name="Заметки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9460" name="Номер слайда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6B99DF-CFDC-4BE8-92DF-1B6DB1B376F5}" type="slidenum">
              <a:rPr lang="en-GB" smtClean="0"/>
              <a:pPr/>
              <a:t>2</a:t>
            </a:fld>
            <a:endParaRPr lang="en-GB" smtClean="0"/>
          </a:p>
        </p:txBody>
      </p:sp>
      <p:sp>
        <p:nvSpPr>
          <p:cNvPr id="19461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Институт Проблем Информатики РАН</a:t>
            </a:r>
            <a:endParaRPr lang="en-GB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B05E92F-F9CD-4DA6-8A65-A004F12352D3}" type="slidenum">
              <a:rPr lang="en-GB" smtClean="0"/>
              <a:pPr/>
              <a:t>3</a:t>
            </a:fld>
            <a:endParaRPr lang="en-GB" smtClean="0"/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0485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Институт Проблем Информатики РАН</a:t>
            </a:r>
            <a:endParaRPr lang="en-GB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1E62CE57-3485-427E-AA4A-DD0DAFA1845C}" type="slidenum">
              <a:rPr lang="en-GB" smtClean="0"/>
              <a:pPr/>
              <a:t>4</a:t>
            </a:fld>
            <a:endParaRPr lang="en-GB" smtClean="0"/>
          </a:p>
        </p:txBody>
      </p:sp>
      <p:sp>
        <p:nvSpPr>
          <p:cNvPr id="21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1509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Институт Проблем Информатики РАН</a:t>
            </a:r>
            <a:endParaRPr lang="en-GB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634E5625-362F-4DB4-A5E8-D853F2960C81}" type="slidenum">
              <a:rPr lang="en-GB" smtClean="0"/>
              <a:pPr/>
              <a:t>5</a:t>
            </a:fld>
            <a:endParaRPr lang="en-GB" smtClean="0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22533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Институт Проблем Информатики РАН</a:t>
            </a:r>
            <a:endParaRPr lang="en-GB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38A99D5-DF00-48C4-B80F-4597143F80FC}" type="slidenum">
              <a:rPr lang="en-GB" smtClean="0"/>
              <a:pPr/>
              <a:t>7</a:t>
            </a:fld>
            <a:endParaRPr lang="en-GB" smtClean="0"/>
          </a:p>
        </p:txBody>
      </p:sp>
      <p:sp>
        <p:nvSpPr>
          <p:cNvPr id="235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355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ru-RU" smtClean="0"/>
          </a:p>
        </p:txBody>
      </p:sp>
      <p:sp>
        <p:nvSpPr>
          <p:cNvPr id="23557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Институт Проблем Информатики РАН</a:t>
            </a:r>
            <a:endParaRPr lang="en-GB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C0651DBD-08ED-4851-90D5-6EA3F391CECB}" type="slidenum">
              <a:rPr lang="en-GB" smtClean="0"/>
              <a:pPr/>
              <a:t>8</a:t>
            </a:fld>
            <a:endParaRPr lang="en-GB" smtClean="0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ru-RU" smtClean="0"/>
          </a:p>
        </p:txBody>
      </p:sp>
      <p:sp>
        <p:nvSpPr>
          <p:cNvPr id="24581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Институт Проблем Информатики РАН</a:t>
            </a:r>
            <a:endParaRPr lang="en-GB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34A7299-33BA-4D80-B1E3-D717F3AC658D}" type="slidenum">
              <a:rPr lang="en-GB" smtClean="0"/>
              <a:pPr/>
              <a:t>10</a:t>
            </a:fld>
            <a:endParaRPr lang="en-GB" smtClean="0"/>
          </a:p>
        </p:txBody>
      </p:sp>
      <p:sp>
        <p:nvSpPr>
          <p:cNvPr id="25603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5604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ru-RU" smtClean="0"/>
          </a:p>
        </p:txBody>
      </p:sp>
      <p:sp>
        <p:nvSpPr>
          <p:cNvPr id="25605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Институт Проблем Информатики РАН</a:t>
            </a:r>
            <a:endParaRPr lang="en-GB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28C76A00-3844-45C2-8BB7-495117220588}" type="slidenum">
              <a:rPr lang="en-GB" smtClean="0"/>
              <a:pPr/>
              <a:t>12</a:t>
            </a:fld>
            <a:endParaRPr lang="en-GB" smtClean="0"/>
          </a:p>
        </p:txBody>
      </p:sp>
      <p:sp>
        <p:nvSpPr>
          <p:cNvPr id="26627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26628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endParaRPr lang="ru-RU" smtClean="0"/>
          </a:p>
        </p:txBody>
      </p:sp>
      <p:sp>
        <p:nvSpPr>
          <p:cNvPr id="26629" name="Нижний колонтитул 4"/>
          <p:cNvSpPr>
            <a:spLocks noGrp="1"/>
          </p:cNvSpPr>
          <p:nvPr>
            <p:ph type="ftr" sz="quarter" idx="4"/>
          </p:nvPr>
        </p:nvSpPr>
        <p:spPr>
          <a:noFill/>
        </p:spPr>
        <p:txBody>
          <a:bodyPr/>
          <a:lstStyle/>
          <a:p>
            <a:r>
              <a:rPr lang="ru-RU" smtClean="0"/>
              <a:t>Институт Проблем Информатики РАН</a:t>
            </a:r>
            <a:endParaRPr lang="en-GB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 type="none" w="sm" len="sm"/>
            <a:tailEnd type="none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" name="Rectangle 5"/>
          <p:cNvSpPr>
            <a:spLocks noChangeArrowheads="1"/>
          </p:cNvSpPr>
          <p:nvPr/>
        </p:nvSpPr>
        <p:spPr bwMode="auto">
          <a:xfrm>
            <a:off x="0" y="838200"/>
            <a:ext cx="609600" cy="6019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 type="none" w="sm" len="sm"/>
            <a:tailEnd type="none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9698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685800" y="2286000"/>
            <a:ext cx="7772400" cy="1101725"/>
          </a:xfrm>
          <a:noFill/>
        </p:spPr>
        <p:txBody>
          <a:bodyPr/>
          <a:lstStyle>
            <a:lvl1pPr>
              <a:defRPr>
                <a:solidFill>
                  <a:srgbClr val="000099"/>
                </a:solidFill>
              </a:defRPr>
            </a:lvl1pPr>
          </a:lstStyle>
          <a:p>
            <a:r>
              <a:rPr lang="de-DE"/>
              <a:t>Klicken Sie, um das Format des Titel-Masters zu bearbeiten.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r>
              <a:rPr lang="de-DE"/>
              <a:t>Klicken Sie, um das Format des Untertitel-Masters zu bearbeiten.</a:t>
            </a:r>
          </a:p>
        </p:txBody>
      </p:sp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24650" y="228600"/>
            <a:ext cx="2038350" cy="57912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962650" cy="57912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Заголовок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001000" cy="5715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иаграмма 2"/>
          <p:cNvSpPr>
            <a:spLocks noGrp="1"/>
          </p:cNvSpPr>
          <p:nvPr>
            <p:ph type="chart" idx="1"/>
          </p:nvPr>
        </p:nvSpPr>
        <p:spPr>
          <a:xfrm>
            <a:off x="609600" y="990600"/>
            <a:ext cx="8153400" cy="5029200"/>
          </a:xfrm>
        </p:spPr>
        <p:txBody>
          <a:bodyPr/>
          <a:lstStyle/>
          <a:p>
            <a:pPr lvl="0"/>
            <a:endParaRPr lang="ru-RU" noProof="0" smtClean="0"/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zo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62500" y="990600"/>
            <a:ext cx="40005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ChangeArrowheads="1"/>
          </p:cNvSpPr>
          <p:nvPr/>
        </p:nvSpPr>
        <p:spPr bwMode="auto">
          <a:xfrm>
            <a:off x="0" y="0"/>
            <a:ext cx="9144000" cy="8382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 type="none" w="sm" len="sm"/>
            <a:tailEnd type="none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gray">
          <a:xfrm>
            <a:off x="609600" y="228600"/>
            <a:ext cx="8001000" cy="571500"/>
          </a:xfrm>
          <a:prstGeom prst="rect">
            <a:avLst/>
          </a:prstGeom>
          <a:solidFill>
            <a:srgbClr val="000099"/>
          </a:solidFill>
          <a:ln w="9525">
            <a:noFill/>
            <a:miter lim="800000"/>
            <a:headEnd/>
            <a:tailEnd/>
          </a:ln>
        </p:spPr>
        <p:txBody>
          <a:bodyPr vert="horz" wrap="square" lIns="50800" tIns="20638" rIns="50800" bIns="20638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GB" smtClean="0"/>
              <a:t>Titel</a:t>
            </a:r>
            <a:endParaRPr lang="de-DE" smtClean="0"/>
          </a:p>
        </p:txBody>
      </p:sp>
      <p:sp>
        <p:nvSpPr>
          <p:cNvPr id="28676" name="Rectangle 4"/>
          <p:cNvSpPr>
            <a:spLocks noChangeArrowheads="1"/>
          </p:cNvSpPr>
          <p:nvPr/>
        </p:nvSpPr>
        <p:spPr bwMode="auto">
          <a:xfrm>
            <a:off x="8350250" y="6532563"/>
            <a:ext cx="241300" cy="17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50800" tIns="20638" rIns="50800" bIns="20638">
            <a:spAutoFit/>
          </a:bodyPr>
          <a:lstStyle/>
          <a:p>
            <a:pPr defTabSz="479425">
              <a:lnSpc>
                <a:spcPct val="97000"/>
              </a:lnSpc>
              <a:defRPr/>
            </a:pPr>
            <a:fld id="{B52B5696-6084-43A9-9BB1-BCF454DF9AEC}" type="slidenum">
              <a:rPr lang="en-GB" sz="900" b="1">
                <a:latin typeface="Arial" charset="0"/>
              </a:rPr>
              <a:pPr defTabSz="479425">
                <a:lnSpc>
                  <a:spcPct val="97000"/>
                </a:lnSpc>
                <a:defRPr/>
              </a:pPr>
              <a:t>‹#›</a:t>
            </a:fld>
            <a:endParaRPr lang="en-GB" sz="900" b="1">
              <a:latin typeface="Arial" charset="0"/>
            </a:endParaRP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90600"/>
            <a:ext cx="8153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73025" tIns="36512" rIns="73025" bIns="36512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GB" smtClean="0"/>
          </a:p>
          <a:p>
            <a:pPr lvl="1"/>
            <a:endParaRPr lang="en-GB" smtClean="0"/>
          </a:p>
        </p:txBody>
      </p:sp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609600" y="6321425"/>
            <a:ext cx="3276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1400">
                <a:solidFill>
                  <a:srgbClr val="000099"/>
                </a:solidFill>
                <a:latin typeface="Arial" charset="0"/>
              </a:rPr>
              <a:t>University</a:t>
            </a:r>
          </a:p>
        </p:txBody>
      </p:sp>
      <p:sp>
        <p:nvSpPr>
          <p:cNvPr id="28679" name="Rectangle 7"/>
          <p:cNvSpPr>
            <a:spLocks noChangeArrowheads="1"/>
          </p:cNvSpPr>
          <p:nvPr/>
        </p:nvSpPr>
        <p:spPr bwMode="auto">
          <a:xfrm>
            <a:off x="0" y="838200"/>
            <a:ext cx="609600" cy="6019800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 type="none" w="sm" len="sm"/>
            <a:tailEnd type="none" w="med" len="lg"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16" r:id="rId2"/>
    <p:sldLayoutId id="2147483717" r:id="rId3"/>
    <p:sldLayoutId id="2147483718" r:id="rId4"/>
    <p:sldLayoutId id="2147483719" r:id="rId5"/>
    <p:sldLayoutId id="2147483720" r:id="rId6"/>
    <p:sldLayoutId id="2147483721" r:id="rId7"/>
    <p:sldLayoutId id="2147483722" r:id="rId8"/>
    <p:sldLayoutId id="2147483723" r:id="rId9"/>
    <p:sldLayoutId id="2147483724" r:id="rId10"/>
    <p:sldLayoutId id="2147483725" r:id="rId11"/>
    <p:sldLayoutId id="2147483726" r:id="rId12"/>
  </p:sldLayoutIdLst>
  <p:transition>
    <p:zoom/>
  </p:transition>
  <p:hf sldNum="0" hdr="0" ftr="0" dt="0"/>
  <p:txStyles>
    <p:titleStyle>
      <a:lvl1pPr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+mj-lt"/>
          <a:ea typeface="+mj-ea"/>
          <a:cs typeface="+mj-cs"/>
        </a:defRPr>
      </a:lvl1pPr>
      <a:lvl2pPr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2pPr>
      <a:lvl3pPr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3pPr>
      <a:lvl4pPr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4pPr>
      <a:lvl5pPr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5pPr>
      <a:lvl6pPr marL="457200"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6pPr>
      <a:lvl7pPr marL="914400"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7pPr>
      <a:lvl8pPr marL="1371600"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8pPr>
      <a:lvl9pPr marL="1828800" algn="l" defTabSz="479425" rtl="0" eaLnBrk="0" fontAlgn="base" hangingPunct="0">
        <a:lnSpc>
          <a:spcPct val="87000"/>
        </a:lnSpc>
        <a:spcBef>
          <a:spcPct val="0"/>
        </a:spcBef>
        <a:spcAft>
          <a:spcPct val="0"/>
        </a:spcAft>
        <a:defRPr sz="4000" b="1">
          <a:solidFill>
            <a:schemeClr val="bg1"/>
          </a:solidFill>
          <a:latin typeface="Arial" charset="0"/>
        </a:defRPr>
      </a:lvl9pPr>
    </p:titleStyle>
    <p:bodyStyle>
      <a:lvl1pPr marL="482600" indent="-482600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1"/>
        </a:buClr>
        <a:buSzPct val="100000"/>
        <a:buChar char="•"/>
        <a:defRPr sz="2400" b="1">
          <a:solidFill>
            <a:schemeClr val="tx1"/>
          </a:solidFill>
          <a:latin typeface="+mn-lt"/>
          <a:ea typeface="+mn-ea"/>
          <a:cs typeface="+mn-cs"/>
        </a:defRPr>
      </a:lvl1pPr>
      <a:lvl2pPr marL="1052513" indent="-379413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Clr>
          <a:schemeClr val="accent2"/>
        </a:buClr>
        <a:buSzPct val="100000"/>
        <a:buChar char="•"/>
        <a:defRPr sz="2400" b="1">
          <a:solidFill>
            <a:schemeClr val="tx1"/>
          </a:solidFill>
          <a:latin typeface="+mn-lt"/>
        </a:defRPr>
      </a:lvl2pPr>
      <a:lvl3pPr marL="1439863" indent="-196850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2400" b="1">
          <a:solidFill>
            <a:schemeClr val="tx1"/>
          </a:solidFill>
          <a:latin typeface="+mn-lt"/>
        </a:defRPr>
      </a:lvl3pPr>
      <a:lvl4pPr marL="1766888" indent="-136525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•"/>
        <a:defRPr sz="2000" b="1">
          <a:solidFill>
            <a:schemeClr val="tx1"/>
          </a:solidFill>
          <a:latin typeface="+mn-lt"/>
        </a:defRPr>
      </a:lvl4pPr>
      <a:lvl5pPr marL="2117725" indent="-160338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 b="1">
          <a:solidFill>
            <a:schemeClr val="tx1"/>
          </a:solidFill>
          <a:latin typeface="+mn-lt"/>
        </a:defRPr>
      </a:lvl5pPr>
      <a:lvl6pPr marL="2574925" indent="-160338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 b="1">
          <a:solidFill>
            <a:schemeClr val="tx1"/>
          </a:solidFill>
          <a:latin typeface="+mn-lt"/>
        </a:defRPr>
      </a:lvl6pPr>
      <a:lvl7pPr marL="3032125" indent="-160338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 b="1">
          <a:solidFill>
            <a:schemeClr val="tx1"/>
          </a:solidFill>
          <a:latin typeface="+mn-lt"/>
        </a:defRPr>
      </a:lvl7pPr>
      <a:lvl8pPr marL="3489325" indent="-160338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 b="1">
          <a:solidFill>
            <a:schemeClr val="tx1"/>
          </a:solidFill>
          <a:latin typeface="+mn-lt"/>
        </a:defRPr>
      </a:lvl8pPr>
      <a:lvl9pPr marL="3946525" indent="-160338" algn="l" defTabSz="479425" rtl="0" eaLnBrk="0" fontAlgn="base" hangingPunct="0">
        <a:lnSpc>
          <a:spcPct val="90000"/>
        </a:lnSpc>
        <a:spcBef>
          <a:spcPct val="30000"/>
        </a:spcBef>
        <a:spcAft>
          <a:spcPct val="0"/>
        </a:spcAft>
        <a:buSzPct val="100000"/>
        <a:buChar char="–"/>
        <a:defRPr sz="1600" b="1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_________Microsoft_Office_Word_97_-_20031.doc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57188" y="571500"/>
            <a:ext cx="8958262" cy="2076450"/>
          </a:xfrm>
          <a:noFill/>
        </p:spPr>
        <p:txBody>
          <a:bodyPr/>
          <a:lstStyle/>
          <a:p>
            <a:pPr algn="ctr"/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 </a:t>
            </a:r>
            <a:r>
              <a:rPr lang="ru-RU" sz="3600" smtClean="0"/>
              <a:t>Цифровой сигнальный процессор </a:t>
            </a:r>
            <a:br>
              <a:rPr lang="ru-RU" sz="3600" smtClean="0"/>
            </a:br>
            <a:r>
              <a:rPr lang="ru-RU" sz="3600" smtClean="0"/>
              <a:t>с нетрадиционной рекуррентной потоковой архитектурой </a:t>
            </a:r>
            <a:endParaRPr lang="en-GB" sz="3600" smtClean="0"/>
          </a:p>
        </p:txBody>
      </p:sp>
      <p:sp>
        <p:nvSpPr>
          <p:cNvPr id="5123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1143000" y="2786063"/>
            <a:ext cx="7478713" cy="1295400"/>
          </a:xfrm>
        </p:spPr>
        <p:txBody>
          <a:bodyPr/>
          <a:lstStyle/>
          <a:p>
            <a:endParaRPr lang="ru-RU" smtClean="0"/>
          </a:p>
          <a:p>
            <a:r>
              <a:rPr lang="ru-RU" smtClean="0"/>
              <a:t>Волчек Виктор Николаевич</a:t>
            </a:r>
          </a:p>
          <a:p>
            <a:r>
              <a:rPr lang="ru-RU" smtClean="0"/>
              <a:t>Аспирант, инженер-исследователь</a:t>
            </a:r>
          </a:p>
        </p:txBody>
      </p:sp>
      <p:sp>
        <p:nvSpPr>
          <p:cNvPr id="5124" name="Rectangle 5"/>
          <p:cNvSpPr>
            <a:spLocks noChangeArrowheads="1"/>
          </p:cNvSpPr>
          <p:nvPr/>
        </p:nvSpPr>
        <p:spPr bwMode="auto">
          <a:xfrm>
            <a:off x="2571750" y="5357813"/>
            <a:ext cx="6143625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ru-RU" b="1">
                <a:latin typeface="Arial" charset="0"/>
              </a:rPr>
              <a:t>Институт Проблем Информатики РАН</a:t>
            </a:r>
            <a:endParaRPr lang="en-GB" b="1">
              <a:latin typeface="Arial" charset="0"/>
            </a:endParaRPr>
          </a:p>
        </p:txBody>
      </p:sp>
      <p:pic>
        <p:nvPicPr>
          <p:cNvPr id="5125" name="Picture 2051" descr="Институт проблем информатики Российской Академии нау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28750" y="5214938"/>
            <a:ext cx="895350" cy="1133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577850"/>
          </a:xfrm>
        </p:spPr>
        <p:txBody>
          <a:bodyPr/>
          <a:lstStyle/>
          <a:p>
            <a:r>
              <a:rPr lang="ru-RU" smtClean="0"/>
              <a:t>Режимы работы ВУ РОС</a:t>
            </a:r>
            <a:endParaRPr lang="en-GB" smtClean="0"/>
          </a:p>
        </p:txBody>
      </p:sp>
      <p:sp>
        <p:nvSpPr>
          <p:cNvPr id="12291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mtClean="0"/>
              <a:t>Обычный режим.</a:t>
            </a:r>
          </a:p>
          <a:p>
            <a:pPr>
              <a:buFontTx/>
              <a:buNone/>
            </a:pPr>
            <a:r>
              <a:rPr lang="en-US" b="0" smtClean="0"/>
              <a:t>	</a:t>
            </a:r>
            <a:r>
              <a:rPr lang="ru-RU" b="0" smtClean="0"/>
              <a:t>В одну единицу времени на одном процессорном ядре исполняется одна команда. </a:t>
            </a:r>
            <a:endParaRPr lang="en-US" b="0" smtClean="0"/>
          </a:p>
          <a:p>
            <a:r>
              <a:rPr lang="ru-RU" smtClean="0"/>
              <a:t>Суперскалярный режим</a:t>
            </a:r>
          </a:p>
          <a:p>
            <a:pPr>
              <a:buFontTx/>
              <a:buNone/>
            </a:pPr>
            <a:r>
              <a:rPr lang="en-US" b="0" smtClean="0"/>
              <a:t>	</a:t>
            </a:r>
            <a:r>
              <a:rPr lang="ru-RU" b="0" smtClean="0"/>
              <a:t>В одну единицу времени на одном процессорном ядре могут одновременно исполнятся две команды с использованием двух регистров блока аппаратного умножения с накоплением </a:t>
            </a:r>
            <a:r>
              <a:rPr lang="en-US" b="0" smtClean="0"/>
              <a:t>(MAC).</a:t>
            </a:r>
          </a:p>
          <a:p>
            <a:r>
              <a:rPr lang="ru-RU" smtClean="0"/>
              <a:t>Псевдосуперскалярный режим </a:t>
            </a:r>
            <a:r>
              <a:rPr lang="ru-RU" b="0" smtClean="0"/>
              <a:t>позволяет выполнять команды умножения со сложением на аппаратном блоке </a:t>
            </a:r>
            <a:r>
              <a:rPr lang="en-US" b="0" smtClean="0"/>
              <a:t>MAC </a:t>
            </a:r>
            <a:r>
              <a:rPr lang="ru-RU" b="0" smtClean="0"/>
              <a:t>за один такт машинного времени.</a:t>
            </a:r>
          </a:p>
          <a:p>
            <a:endParaRPr lang="ru-RU" smtClean="0"/>
          </a:p>
          <a:p>
            <a:endParaRPr lang="en-US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8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415925"/>
          </a:xfrm>
        </p:spPr>
        <p:txBody>
          <a:bodyPr/>
          <a:lstStyle/>
          <a:p>
            <a:r>
              <a:rPr lang="ru-RU" sz="2800" smtClean="0"/>
              <a:t>Эффективность реализации алгоритмов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714375" y="1143000"/>
          <a:ext cx="8210550" cy="4783138"/>
        </p:xfrm>
        <a:graphic>
          <a:graphicData uri="http://schemas.openxmlformats.org/drawingml/2006/table">
            <a:tbl>
              <a:tblPr/>
              <a:tblGrid>
                <a:gridCol w="2286016"/>
                <a:gridCol w="2435098"/>
                <a:gridCol w="1035050"/>
                <a:gridCol w="896811"/>
                <a:gridCol w="1556957"/>
              </a:tblGrid>
              <a:tr h="346075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Алгоритм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Число шагов</a:t>
                      </a:r>
                      <a:b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вычисления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(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ЧШВ)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Реализация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215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dsPIC30F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¼</a:t>
                      </a: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РОС</a:t>
                      </a:r>
                      <a:r>
                        <a:rPr kumimoji="0" lang="ru-RU" sz="1800" b="1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2)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РОС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6302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"Бабочка"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ЧШВ 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“</a:t>
                      </a: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бабочки</a:t>
                      </a: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”</a:t>
                      </a:r>
                      <a:endParaRPr kumimoji="0" 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4(4 бабочки)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Rasta-фильтрация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ЧШВ одного параметра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ЧШВ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400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Евклидово расстояние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ЧШВ одной координаты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 (4)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ЧШВ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2150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LSP-параметры</a:t>
                      </a:r>
                    </a:p>
                  </a:txBody>
                  <a:tcPr marL="0" marR="0" marT="0" marB="0" anchor="ctr" horzOverflow="overflow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ЧШВ одного параметра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 (4 параметра)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60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Общее ЧШВ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ts val="11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kumimoji="0" 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</a:p>
                  </a:txBody>
                  <a:tcPr marL="0" marR="0" marT="0" marB="0" anchor="ctr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577850"/>
          </a:xfrm>
        </p:spPr>
        <p:txBody>
          <a:bodyPr/>
          <a:lstStyle/>
          <a:p>
            <a:r>
              <a:rPr lang="ru-RU" smtClean="0"/>
              <a:t>Результаты синтеза в ПЛИС</a:t>
            </a:r>
            <a:endParaRPr lang="en-GB" smtClean="0"/>
          </a:p>
        </p:txBody>
      </p:sp>
      <p:sp>
        <p:nvSpPr>
          <p:cNvPr id="5" name="TextBox 4"/>
          <p:cNvSpPr txBox="1"/>
          <p:nvPr/>
        </p:nvSpPr>
        <p:spPr>
          <a:xfrm>
            <a:off x="928688" y="1643063"/>
            <a:ext cx="7929562" cy="544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marL="457200" indent="-457200">
              <a:buFontTx/>
              <a:buAutoNum type="arabicParenR"/>
              <a:defRPr/>
            </a:pPr>
            <a:r>
              <a:rPr lang="ru-RU" sz="2000" b="1" dirty="0"/>
              <a:t>Распределитель</a:t>
            </a:r>
            <a:r>
              <a:rPr lang="ru-RU" sz="2000" dirty="0"/>
              <a:t>:</a:t>
            </a:r>
          </a:p>
          <a:p>
            <a:pPr marL="914400" lvl="1" indent="-457200">
              <a:buFontTx/>
              <a:buAutoNum type="arabicParenR"/>
              <a:defRPr/>
            </a:pPr>
            <a:r>
              <a:rPr lang="ru-RU" sz="2000" dirty="0"/>
              <a:t>Количество задействованных </a:t>
            </a:r>
            <a:r>
              <a:rPr lang="en-US" sz="2000" dirty="0"/>
              <a:t>ALUT</a:t>
            </a:r>
            <a:r>
              <a:rPr lang="ru-RU" sz="2000" dirty="0"/>
              <a:t> (из 38000)</a:t>
            </a:r>
            <a:r>
              <a:rPr lang="en-US" sz="2000" dirty="0"/>
              <a:t>: </a:t>
            </a:r>
            <a:r>
              <a:rPr lang="en-US" sz="2000" b="1" dirty="0"/>
              <a:t>640</a:t>
            </a:r>
            <a:r>
              <a:rPr lang="en-US" sz="2000" dirty="0"/>
              <a:t> (2%)</a:t>
            </a:r>
            <a:endParaRPr lang="ru-RU" sz="2000" dirty="0"/>
          </a:p>
          <a:p>
            <a:pPr marL="914400" lvl="1" indent="-457200">
              <a:buFontTx/>
              <a:buAutoNum type="arabicParenR"/>
              <a:defRPr/>
            </a:pPr>
            <a:r>
              <a:rPr lang="ru-RU" sz="2000" dirty="0"/>
              <a:t>Количество регистров (из 38000)</a:t>
            </a:r>
            <a:r>
              <a:rPr lang="en-US" sz="2000" dirty="0"/>
              <a:t>:</a:t>
            </a:r>
            <a:r>
              <a:rPr lang="ru-RU" sz="2000" dirty="0"/>
              <a:t> </a:t>
            </a:r>
            <a:r>
              <a:rPr lang="en-US" sz="2000" b="1" dirty="0"/>
              <a:t>1347</a:t>
            </a:r>
            <a:r>
              <a:rPr lang="en-US" sz="2000" dirty="0"/>
              <a:t> (4</a:t>
            </a:r>
            <a:r>
              <a:rPr lang="ru-RU" sz="2000" dirty="0"/>
              <a:t>%</a:t>
            </a:r>
            <a:r>
              <a:rPr lang="en-US" sz="2000" dirty="0"/>
              <a:t>)</a:t>
            </a:r>
            <a:endParaRPr lang="ru-RU" sz="2000" dirty="0"/>
          </a:p>
          <a:p>
            <a:pPr marL="914400" lvl="1" indent="-457200">
              <a:buFontTx/>
              <a:buAutoNum type="arabicParenR"/>
              <a:defRPr/>
            </a:pPr>
            <a:r>
              <a:rPr lang="ru-RU" sz="2000" dirty="0"/>
              <a:t>Тактовая частота: </a:t>
            </a:r>
            <a:r>
              <a:rPr lang="ru-RU" sz="2000" b="1" dirty="0"/>
              <a:t>63,5 МГц</a:t>
            </a:r>
          </a:p>
          <a:p>
            <a:pPr marL="914400" lvl="1" indent="-457200">
              <a:defRPr/>
            </a:pPr>
            <a:endParaRPr lang="en-US" sz="2000" dirty="0"/>
          </a:p>
          <a:p>
            <a:pPr marL="457200" indent="-457200">
              <a:buFontTx/>
              <a:buAutoNum type="arabicParenR"/>
              <a:defRPr/>
            </a:pPr>
            <a:r>
              <a:rPr lang="ru-RU" sz="2000" b="1" dirty="0"/>
              <a:t>Память совпадений</a:t>
            </a:r>
            <a:r>
              <a:rPr lang="ru-RU" sz="2000" dirty="0"/>
              <a:t>:</a:t>
            </a:r>
          </a:p>
          <a:p>
            <a:pPr marL="914400" lvl="1" indent="-457200">
              <a:buFontTx/>
              <a:buAutoNum type="arabicParenR"/>
              <a:defRPr/>
            </a:pPr>
            <a:r>
              <a:rPr lang="ru-RU" sz="2000" dirty="0"/>
              <a:t>Количество задействованных </a:t>
            </a:r>
            <a:r>
              <a:rPr lang="en-US" sz="2000" dirty="0"/>
              <a:t>ALUT</a:t>
            </a:r>
            <a:r>
              <a:rPr lang="ru-RU" sz="2000" dirty="0"/>
              <a:t> (из 38000)</a:t>
            </a:r>
            <a:r>
              <a:rPr lang="en-US" sz="2000" dirty="0"/>
              <a:t>: </a:t>
            </a:r>
            <a:r>
              <a:rPr lang="en-US" sz="2000" b="1" dirty="0"/>
              <a:t>250</a:t>
            </a:r>
            <a:r>
              <a:rPr lang="en-US" sz="2000" dirty="0"/>
              <a:t> (&lt;1%)</a:t>
            </a:r>
            <a:endParaRPr lang="ru-RU" sz="2000" dirty="0"/>
          </a:p>
          <a:p>
            <a:pPr marL="914400" lvl="1" indent="-457200">
              <a:buFontTx/>
              <a:buAutoNum type="arabicParenR"/>
              <a:defRPr/>
            </a:pPr>
            <a:r>
              <a:rPr lang="ru-RU" sz="2000" dirty="0"/>
              <a:t>Количество регистров (из 38000)</a:t>
            </a:r>
            <a:r>
              <a:rPr lang="en-US" sz="2000" dirty="0"/>
              <a:t>:</a:t>
            </a:r>
            <a:r>
              <a:rPr lang="ru-RU" sz="2000" dirty="0"/>
              <a:t> </a:t>
            </a:r>
            <a:r>
              <a:rPr lang="en-US" sz="2000" dirty="0"/>
              <a:t>467 (1</a:t>
            </a:r>
            <a:r>
              <a:rPr lang="ru-RU" sz="2000" dirty="0"/>
              <a:t>%</a:t>
            </a:r>
            <a:r>
              <a:rPr lang="en-US" sz="2000" dirty="0"/>
              <a:t>)</a:t>
            </a:r>
            <a:endParaRPr lang="ru-RU" sz="2000" dirty="0"/>
          </a:p>
          <a:p>
            <a:pPr marL="914400" lvl="1" indent="-457200">
              <a:buFontTx/>
              <a:buAutoNum type="arabicParenR"/>
              <a:defRPr/>
            </a:pPr>
            <a:r>
              <a:rPr lang="ru-RU" sz="2000" dirty="0"/>
              <a:t>Количество блоков памяти </a:t>
            </a:r>
            <a:r>
              <a:rPr lang="en-US" sz="2000" dirty="0"/>
              <a:t>M9K</a:t>
            </a:r>
            <a:r>
              <a:rPr lang="ru-RU" sz="2000" dirty="0"/>
              <a:t> (из 400)</a:t>
            </a:r>
            <a:r>
              <a:rPr lang="en-US" sz="2000" dirty="0"/>
              <a:t>:</a:t>
            </a:r>
            <a:r>
              <a:rPr lang="ru-RU" sz="2000" b="1" dirty="0"/>
              <a:t> </a:t>
            </a:r>
            <a:r>
              <a:rPr lang="en-US" sz="2000" b="1" dirty="0"/>
              <a:t>3</a:t>
            </a:r>
            <a:r>
              <a:rPr lang="en-US" sz="2000" dirty="0"/>
              <a:t> (&lt;1</a:t>
            </a:r>
            <a:r>
              <a:rPr lang="ru-RU" sz="2000" dirty="0"/>
              <a:t>%</a:t>
            </a:r>
            <a:r>
              <a:rPr lang="en-US" sz="2000" dirty="0"/>
              <a:t>)</a:t>
            </a:r>
          </a:p>
          <a:p>
            <a:pPr marL="914400" lvl="1" indent="-457200">
              <a:buFontTx/>
              <a:buAutoNum type="arabicParenR"/>
              <a:defRPr/>
            </a:pPr>
            <a:r>
              <a:rPr lang="ru-RU" sz="2000" dirty="0"/>
              <a:t>Тактовая частота: </a:t>
            </a:r>
            <a:r>
              <a:rPr lang="ru-RU" sz="2000" b="1" dirty="0"/>
              <a:t>65,35 МГц</a:t>
            </a:r>
          </a:p>
          <a:p>
            <a:pPr marL="914400" lvl="1" indent="-457200">
              <a:defRPr/>
            </a:pPr>
            <a:endParaRPr lang="en-US" sz="2000" dirty="0"/>
          </a:p>
          <a:p>
            <a:pPr marL="457200" indent="-457200">
              <a:buFontTx/>
              <a:buAutoNum type="arabicParenR"/>
              <a:defRPr/>
            </a:pPr>
            <a:r>
              <a:rPr lang="ru-RU" sz="2000" b="1" dirty="0"/>
              <a:t>Вычислительное устройство</a:t>
            </a:r>
            <a:r>
              <a:rPr lang="ru-RU" sz="2000" dirty="0"/>
              <a:t>:</a:t>
            </a:r>
          </a:p>
          <a:p>
            <a:pPr marL="914400" lvl="1" indent="-457200">
              <a:buFontTx/>
              <a:buAutoNum type="arabicParenR"/>
              <a:defRPr/>
            </a:pPr>
            <a:r>
              <a:rPr lang="ru-RU" sz="2000" dirty="0"/>
              <a:t>Количество задействованных </a:t>
            </a:r>
            <a:r>
              <a:rPr lang="en-US" sz="2000" dirty="0"/>
              <a:t>ALUT </a:t>
            </a:r>
            <a:r>
              <a:rPr lang="ru-RU" sz="2000" dirty="0"/>
              <a:t>(из 38000)</a:t>
            </a:r>
            <a:r>
              <a:rPr lang="en-US" sz="2000" dirty="0"/>
              <a:t>: </a:t>
            </a:r>
            <a:r>
              <a:rPr lang="en-US" sz="2000" b="1" dirty="0"/>
              <a:t>1145</a:t>
            </a:r>
            <a:r>
              <a:rPr lang="en-US" sz="2000" dirty="0"/>
              <a:t> (3%)</a:t>
            </a:r>
            <a:endParaRPr lang="ru-RU" sz="2000" dirty="0"/>
          </a:p>
          <a:p>
            <a:pPr marL="914400" lvl="1" indent="-457200">
              <a:buFontTx/>
              <a:buAutoNum type="arabicParenR"/>
              <a:defRPr/>
            </a:pPr>
            <a:r>
              <a:rPr lang="ru-RU" sz="2000" dirty="0"/>
              <a:t>Количество регистров (из 38000)</a:t>
            </a:r>
            <a:r>
              <a:rPr lang="en-US" sz="2000" dirty="0"/>
              <a:t>:</a:t>
            </a:r>
            <a:r>
              <a:rPr lang="ru-RU" sz="2000" dirty="0"/>
              <a:t> </a:t>
            </a:r>
            <a:r>
              <a:rPr lang="en-US" sz="2000" b="1" dirty="0"/>
              <a:t>161</a:t>
            </a:r>
            <a:r>
              <a:rPr lang="en-US" sz="2000" dirty="0"/>
              <a:t> (&lt;1</a:t>
            </a:r>
            <a:r>
              <a:rPr lang="ru-RU" sz="2000" dirty="0"/>
              <a:t>%</a:t>
            </a:r>
            <a:r>
              <a:rPr lang="en-US" sz="2000" dirty="0"/>
              <a:t>)</a:t>
            </a:r>
            <a:endParaRPr lang="ru-RU" sz="2000" dirty="0"/>
          </a:p>
          <a:p>
            <a:pPr marL="914400" lvl="1" indent="-457200">
              <a:buFontTx/>
              <a:buAutoNum type="arabicParenR"/>
              <a:defRPr/>
            </a:pPr>
            <a:r>
              <a:rPr lang="ru-RU" sz="2000" dirty="0"/>
              <a:t>Тактовая частота: </a:t>
            </a:r>
            <a:r>
              <a:rPr lang="ru-RU" sz="2000" b="1" dirty="0"/>
              <a:t>88.3 МГц.</a:t>
            </a:r>
            <a:endParaRPr lang="en-US" sz="2000" b="1" dirty="0"/>
          </a:p>
          <a:p>
            <a:pPr marL="914400" lvl="1" indent="-457200">
              <a:buFontTx/>
              <a:buAutoNum type="arabicParenR"/>
              <a:defRPr/>
            </a:pPr>
            <a:endParaRPr lang="en-US" dirty="0"/>
          </a:p>
          <a:p>
            <a:pPr>
              <a:defRPr/>
            </a:pPr>
            <a:r>
              <a:rPr lang="en-US" dirty="0"/>
              <a:t>	</a:t>
            </a:r>
            <a:r>
              <a:rPr lang="ru-RU" dirty="0"/>
              <a:t>	</a:t>
            </a:r>
          </a:p>
        </p:txBody>
      </p:sp>
      <p:sp>
        <p:nvSpPr>
          <p:cNvPr id="14340" name="TextBox 6"/>
          <p:cNvSpPr txBox="1">
            <a:spLocks noChangeArrowheads="1"/>
          </p:cNvSpPr>
          <p:nvPr/>
        </p:nvSpPr>
        <p:spPr bwMode="auto">
          <a:xfrm>
            <a:off x="1428750" y="1143000"/>
            <a:ext cx="4144963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u="sng"/>
              <a:t>ПЛИС</a:t>
            </a:r>
            <a:r>
              <a:rPr lang="en-US" u="sng"/>
              <a:t> Stratix III </a:t>
            </a:r>
            <a:r>
              <a:rPr lang="ru-RU" u="sng"/>
              <a:t>фирмы </a:t>
            </a:r>
            <a:r>
              <a:rPr lang="en-US" u="sng"/>
              <a:t>Altera</a:t>
            </a:r>
            <a:endParaRPr lang="ru-RU" u="sng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523875"/>
          </a:xfrm>
        </p:spPr>
        <p:txBody>
          <a:bodyPr/>
          <a:lstStyle/>
          <a:p>
            <a:r>
              <a:rPr lang="ru-RU" sz="3600" smtClean="0"/>
              <a:t>Программирование РОС</a:t>
            </a:r>
            <a:endParaRPr lang="en-GB" sz="360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311275"/>
            <a:ext cx="8153400" cy="4708525"/>
          </a:xfrm>
        </p:spPr>
        <p:txBody>
          <a:bodyPr/>
          <a:lstStyle/>
          <a:p>
            <a:pPr>
              <a:buFontTx/>
              <a:buNone/>
            </a:pPr>
            <a:r>
              <a:rPr lang="ru-RU" b="0" smtClean="0"/>
              <a:t>Система капсульного программирования и отладки</a:t>
            </a:r>
            <a:r>
              <a:rPr lang="en-US" b="0" smtClean="0"/>
              <a:t> </a:t>
            </a:r>
          </a:p>
          <a:p>
            <a:pPr>
              <a:buFontTx/>
              <a:buNone/>
            </a:pPr>
            <a:r>
              <a:rPr lang="ru-RU" b="0" smtClean="0"/>
              <a:t>(СКАТ) включает в себя:</a:t>
            </a:r>
          </a:p>
          <a:p>
            <a:endParaRPr lang="ru-RU" b="0" smtClean="0"/>
          </a:p>
          <a:p>
            <a:r>
              <a:rPr lang="ru-RU" smtClean="0"/>
              <a:t>Программный симулятор (с использованием </a:t>
            </a:r>
            <a:r>
              <a:rPr lang="en-US" smtClean="0"/>
              <a:t>ModelSim</a:t>
            </a:r>
            <a:r>
              <a:rPr lang="ru-RU" smtClean="0"/>
              <a:t>)</a:t>
            </a:r>
            <a:r>
              <a:rPr lang="en-US" smtClean="0"/>
              <a:t>;</a:t>
            </a:r>
          </a:p>
          <a:p>
            <a:endParaRPr lang="en-US" smtClean="0"/>
          </a:p>
          <a:p>
            <a:r>
              <a:rPr lang="ru-RU" smtClean="0"/>
              <a:t>Визуальный конструктор алгоритмов, исполняющихся на РОС (капсул)</a:t>
            </a:r>
            <a:r>
              <a:rPr lang="en-US" smtClean="0"/>
              <a:t>;</a:t>
            </a:r>
            <a:endParaRPr lang="ru-RU" smtClean="0"/>
          </a:p>
          <a:p>
            <a:endParaRPr lang="ru-RU" smtClean="0"/>
          </a:p>
          <a:p>
            <a:r>
              <a:rPr lang="ru-RU" smtClean="0"/>
              <a:t>Средства отладки</a:t>
            </a:r>
            <a:r>
              <a:rPr lang="en-US" smtClean="0"/>
              <a:t>.</a:t>
            </a:r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utoUpdateAnimBg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523875"/>
          </a:xfrm>
        </p:spPr>
        <p:txBody>
          <a:bodyPr/>
          <a:lstStyle/>
          <a:p>
            <a:r>
              <a:rPr lang="ru-RU" sz="3600" smtClean="0"/>
              <a:t>Заключение</a:t>
            </a:r>
            <a:endParaRPr lang="en-GB" sz="3600" smtClean="0"/>
          </a:p>
        </p:txBody>
      </p:sp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09600" y="1000125"/>
            <a:ext cx="8391525" cy="5019675"/>
          </a:xfrm>
        </p:spPr>
        <p:txBody>
          <a:bodyPr/>
          <a:lstStyle/>
          <a:p>
            <a:r>
              <a:rPr lang="ru-RU" smtClean="0"/>
              <a:t>По результатам исследований подана заявка на получение патента РФ на изобретение.</a:t>
            </a:r>
          </a:p>
          <a:p>
            <a:r>
              <a:rPr lang="ru-RU" smtClean="0"/>
              <a:t>Получено авторское свидетельство №2010610715 на систему капсульного программирования и отладки (СКАТ).</a:t>
            </a:r>
          </a:p>
          <a:p>
            <a:r>
              <a:rPr lang="ru-RU" smtClean="0"/>
              <a:t>В настоящий момент проект находится на стадии тестирования и отладки</a:t>
            </a:r>
          </a:p>
          <a:p>
            <a:r>
              <a:rPr lang="ru-RU" smtClean="0"/>
              <a:t>В перспективе планируется реализация самосинхронного варианта РОС на заказной элементной базе.</a:t>
            </a:r>
          </a:p>
          <a:p>
            <a:r>
              <a:rPr lang="ru-RU" smtClean="0"/>
              <a:t>Работы выполнены при финансовой поддержке…</a:t>
            </a:r>
          </a:p>
          <a:p>
            <a:endParaRPr lang="ru-RU" smtClean="0"/>
          </a:p>
          <a:p>
            <a:endParaRPr lang="ru-RU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990600" y="1357313"/>
            <a:ext cx="8153400" cy="617537"/>
          </a:xfrm>
        </p:spPr>
        <p:txBody>
          <a:bodyPr/>
          <a:lstStyle/>
          <a:p>
            <a:r>
              <a:rPr lang="ru-RU" sz="4800" u="sng" smtClean="0"/>
              <a:t>Спасибо за внимание!</a:t>
            </a:r>
            <a:endParaRPr lang="en-US" sz="4800" u="sng" smtClean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714500" y="4786313"/>
          <a:ext cx="6096000" cy="1096962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</a:tblGrid>
              <a:tr h="0">
                <a:tc>
                  <a:txBody>
                    <a:bodyPr/>
                    <a:lstStyle/>
                    <a:p>
                      <a:r>
                        <a:rPr lang="ru-RU" b="0" i="0" dirty="0">
                          <a:latin typeface="arial"/>
                        </a:rPr>
                        <a:t>Юридический адрес: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3C5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C5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 i="0">
                          <a:latin typeface="arial"/>
                        </a:rPr>
                        <a:t>119333, Москва, Вавилова, д.44, кор.2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3C5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C5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b="0" i="0">
                          <a:latin typeface="arial"/>
                        </a:rPr>
                        <a:t>Тел.: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3C5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C5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 i="0">
                          <a:latin typeface="arial"/>
                        </a:rPr>
                        <a:t>+7 (499) 135-62-60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3C5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C5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r>
                        <a:rPr lang="ru-RU" b="0" i="0" dirty="0">
                          <a:latin typeface="arial"/>
                        </a:rPr>
                        <a:t>Факс: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3C5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C5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b="0" i="0" dirty="0">
                          <a:latin typeface="arial"/>
                        </a:rPr>
                        <a:t>+7 (495) 930-45-05</a:t>
                      </a:r>
                    </a:p>
                  </a:txBody>
                  <a:tcPr marL="0" marR="0" marT="0" marB="0">
                    <a:lnL>
                      <a:noFill/>
                    </a:lnL>
                    <a:lnR>
                      <a:noFill/>
                    </a:lnR>
                    <a:lnT w="9525" cap="flat" cmpd="sng" algn="ctr">
                      <a:solidFill>
                        <a:srgbClr val="F3C5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F3C57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7422" name="Rectangle 3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17423" name="Rectangle 5"/>
          <p:cNvSpPr>
            <a:spLocks noChangeArrowheads="1"/>
          </p:cNvSpPr>
          <p:nvPr/>
        </p:nvSpPr>
        <p:spPr bwMode="auto">
          <a:xfrm>
            <a:off x="2643188" y="3286125"/>
            <a:ext cx="6500812" cy="125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ru-RU" sz="1800" b="1">
                <a:latin typeface="Arial" charset="0"/>
              </a:rPr>
              <a:t>Институт Проблем Информатики РАН,</a:t>
            </a:r>
          </a:p>
          <a:p>
            <a:pPr>
              <a:lnSpc>
                <a:spcPct val="140000"/>
              </a:lnSpc>
            </a:pPr>
            <a:r>
              <a:rPr lang="ru-RU" sz="1800" b="1">
                <a:latin typeface="Arial" charset="0"/>
              </a:rPr>
              <a:t>Отдел архитектур перспективных компьютерных систем</a:t>
            </a:r>
            <a:endParaRPr lang="en-GB" sz="1800" b="1">
              <a:latin typeface="Arial" charset="0"/>
            </a:endParaRPr>
          </a:p>
        </p:txBody>
      </p:sp>
      <p:pic>
        <p:nvPicPr>
          <p:cNvPr id="17424" name="Picture 2051" descr="Институт проблем информатики Российской Академии наук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714500" y="3571875"/>
            <a:ext cx="681038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27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2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4056063" y="1371600"/>
            <a:ext cx="3825875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488" tIns="44450" rIns="90488" bIns="44450"/>
          <a:lstStyle/>
          <a:p>
            <a:pPr marL="385763" indent="-385763" eaLnBrk="1" hangingPunct="1">
              <a:lnSpc>
                <a:spcPct val="87000"/>
              </a:lnSpc>
              <a:spcBef>
                <a:spcPct val="50000"/>
              </a:spcBef>
              <a:buClr>
                <a:schemeClr val="accent1"/>
              </a:buClr>
              <a:buFont typeface="Wingdings" pitchFamily="2" charset="2"/>
              <a:buChar char="l"/>
            </a:pPr>
            <a:endParaRPr lang="de-DE">
              <a:latin typeface="Arial" charset="0"/>
            </a:endParaRPr>
          </a:p>
        </p:txBody>
      </p:sp>
      <p:sp>
        <p:nvSpPr>
          <p:cNvPr id="614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Содержание</a:t>
            </a:r>
            <a:endParaRPr lang="en-GB" smtClean="0"/>
          </a:p>
        </p:txBody>
      </p:sp>
      <p:sp>
        <p:nvSpPr>
          <p:cNvPr id="6148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8153400" cy="5029200"/>
          </a:xfrm>
        </p:spPr>
        <p:txBody>
          <a:bodyPr/>
          <a:lstStyle/>
          <a:p>
            <a:endParaRPr lang="en-GB" smtClean="0"/>
          </a:p>
          <a:p>
            <a:r>
              <a:rPr lang="ru-RU" smtClean="0"/>
              <a:t>Вычислительные парадигмы</a:t>
            </a:r>
            <a:endParaRPr lang="en-GB" smtClean="0"/>
          </a:p>
          <a:p>
            <a:r>
              <a:rPr lang="ru-RU" smtClean="0"/>
              <a:t>Рекуррентная</a:t>
            </a:r>
            <a:r>
              <a:rPr lang="en-US" smtClean="0"/>
              <a:t> </a:t>
            </a:r>
            <a:r>
              <a:rPr lang="ru-RU" smtClean="0"/>
              <a:t>потоковая архитектура</a:t>
            </a:r>
            <a:endParaRPr lang="en-US" smtClean="0"/>
          </a:p>
          <a:p>
            <a:r>
              <a:rPr lang="ru-RU" smtClean="0"/>
              <a:t>Рекуррентный обработчик сигналов</a:t>
            </a:r>
            <a:r>
              <a:rPr lang="en-US" smtClean="0"/>
              <a:t> (</a:t>
            </a:r>
            <a:r>
              <a:rPr lang="ru-RU" smtClean="0"/>
              <a:t>РОС)</a:t>
            </a:r>
            <a:endParaRPr lang="en-GB" smtClean="0"/>
          </a:p>
          <a:p>
            <a:r>
              <a:rPr lang="ru-RU" smtClean="0"/>
              <a:t>Система команд РОС</a:t>
            </a:r>
          </a:p>
          <a:p>
            <a:r>
              <a:rPr lang="ru-RU" smtClean="0"/>
              <a:t>Эффективность реализации алгоритмов</a:t>
            </a:r>
          </a:p>
          <a:p>
            <a:r>
              <a:rPr lang="ru-RU" smtClean="0"/>
              <a:t>Результаты синтеза в ПЛИС</a:t>
            </a:r>
          </a:p>
          <a:p>
            <a:r>
              <a:rPr lang="ru-RU" smtClean="0"/>
              <a:t>Программирование РОС</a:t>
            </a:r>
          </a:p>
          <a:p>
            <a:r>
              <a:rPr lang="ru-RU" smtClean="0"/>
              <a:t>Заключение</a:t>
            </a:r>
          </a:p>
          <a:p>
            <a:endParaRPr lang="ru-RU" smtClean="0"/>
          </a:p>
          <a:p>
            <a:endParaRPr lang="en-GB" smtClean="0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577850"/>
          </a:xfrm>
        </p:spPr>
        <p:txBody>
          <a:bodyPr/>
          <a:lstStyle/>
          <a:p>
            <a:r>
              <a:rPr lang="ru-RU" smtClean="0"/>
              <a:t>Вычислительные парадигмы</a:t>
            </a:r>
            <a:endParaRPr lang="en-GB" smtClean="0"/>
          </a:p>
        </p:txBody>
      </p:sp>
      <p:pic>
        <p:nvPicPr>
          <p:cNvPr id="7171" name="Picture 3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714625" y="1357313"/>
            <a:ext cx="4819650" cy="4897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577850"/>
          </a:xfrm>
        </p:spPr>
        <p:txBody>
          <a:bodyPr/>
          <a:lstStyle/>
          <a:p>
            <a:r>
              <a:rPr lang="ru-RU" smtClean="0"/>
              <a:t>Примеры </a:t>
            </a:r>
            <a:r>
              <a:rPr lang="ru-RU" sz="3600" smtClean="0"/>
              <a:t>архитектур </a:t>
            </a:r>
            <a:r>
              <a:rPr lang="en-US" sz="3600" smtClean="0"/>
              <a:t>Data Flow</a:t>
            </a:r>
            <a:endParaRPr lang="en-GB" sz="3600" smtClean="0"/>
          </a:p>
        </p:txBody>
      </p:sp>
      <p:sp>
        <p:nvSpPr>
          <p:cNvPr id="8195" name="TextBox 2"/>
          <p:cNvSpPr txBox="1">
            <a:spLocks noChangeArrowheads="1"/>
          </p:cNvSpPr>
          <p:nvPr/>
        </p:nvSpPr>
        <p:spPr bwMode="auto">
          <a:xfrm>
            <a:off x="1428750" y="1428750"/>
            <a:ext cx="1841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ru-RU"/>
          </a:p>
        </p:txBody>
      </p:sp>
      <p:sp>
        <p:nvSpPr>
          <p:cNvPr id="8196" name="Text Box 72"/>
          <p:cNvSpPr txBox="1">
            <a:spLocks noChangeArrowheads="1"/>
          </p:cNvSpPr>
          <p:nvPr/>
        </p:nvSpPr>
        <p:spPr bwMode="auto">
          <a:xfrm>
            <a:off x="928688" y="1000125"/>
            <a:ext cx="8215312" cy="6002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 u="sng"/>
              <a:t>Проекты прошлых лет в области ЦОС: </a:t>
            </a:r>
          </a:p>
          <a:p>
            <a:r>
              <a:rPr lang="ru-RU"/>
              <a:t>* </a:t>
            </a:r>
            <a:r>
              <a:rPr lang="en-US"/>
              <a:t>Hughes Data Flow Multiprocessor</a:t>
            </a:r>
            <a:r>
              <a:rPr lang="ru-RU"/>
              <a:t> (</a:t>
            </a:r>
            <a:r>
              <a:rPr lang="en-US"/>
              <a:t>Hughes Aircraft</a:t>
            </a:r>
            <a:r>
              <a:rPr lang="ru-RU"/>
              <a:t>, США)</a:t>
            </a:r>
            <a:r>
              <a:rPr lang="en-US"/>
              <a:t>;</a:t>
            </a:r>
            <a:endParaRPr lang="ru-RU"/>
          </a:p>
          <a:p>
            <a:r>
              <a:rPr lang="ru-RU"/>
              <a:t>* </a:t>
            </a:r>
            <a:r>
              <a:rPr lang="en-US"/>
              <a:t>Texas Instruments Data Flow Signal Processor</a:t>
            </a:r>
            <a:r>
              <a:rPr lang="ru-RU"/>
              <a:t> (США)</a:t>
            </a:r>
            <a:r>
              <a:rPr lang="en-US"/>
              <a:t>;</a:t>
            </a:r>
            <a:endParaRPr lang="ru-RU"/>
          </a:p>
          <a:p>
            <a:r>
              <a:rPr lang="ru-RU"/>
              <a:t>* </a:t>
            </a:r>
            <a:r>
              <a:rPr lang="en-US"/>
              <a:t>AT&amp;T Enhanced Modular Signal Processor</a:t>
            </a:r>
            <a:r>
              <a:rPr lang="ru-RU"/>
              <a:t> (США)</a:t>
            </a:r>
            <a:r>
              <a:rPr lang="en-US"/>
              <a:t>;</a:t>
            </a:r>
            <a:r>
              <a:rPr lang="ru-RU"/>
              <a:t> </a:t>
            </a:r>
          </a:p>
          <a:p>
            <a:r>
              <a:rPr lang="ru-RU"/>
              <a:t>* μPD7281 фирмы NEC (Япония).</a:t>
            </a:r>
          </a:p>
          <a:p>
            <a:endParaRPr lang="ru-RU"/>
          </a:p>
          <a:p>
            <a:r>
              <a:rPr lang="ru-RU" b="1" u="sng"/>
              <a:t>Отечественные проекты </a:t>
            </a:r>
            <a:r>
              <a:rPr lang="ru-RU" b="1"/>
              <a:t>(академик В.С. Бурцев): </a:t>
            </a:r>
          </a:p>
          <a:p>
            <a:r>
              <a:rPr lang="ru-RU"/>
              <a:t>* ОСВМ, ВЦКП РАН</a:t>
            </a:r>
          </a:p>
          <a:p>
            <a:r>
              <a:rPr lang="ru-RU"/>
              <a:t>* ВСАРР, Институт Проблем Информатики РАН</a:t>
            </a:r>
          </a:p>
          <a:p>
            <a:pPr>
              <a:buFont typeface="Arial" charset="0"/>
              <a:buChar char="•"/>
            </a:pPr>
            <a:endParaRPr lang="ru-RU"/>
          </a:p>
          <a:p>
            <a:pPr marL="0" lvl="1"/>
            <a:r>
              <a:rPr lang="ru-RU" b="1" u="sng"/>
              <a:t>Текущие проекты:</a:t>
            </a:r>
          </a:p>
          <a:p>
            <a:pPr marL="0" lvl="1"/>
            <a:r>
              <a:rPr lang="ru-RU"/>
              <a:t>* </a:t>
            </a:r>
            <a:r>
              <a:rPr lang="en-US"/>
              <a:t>Scheduled Dataflow </a:t>
            </a:r>
            <a:r>
              <a:rPr lang="ru-RU"/>
              <a:t>(</a:t>
            </a:r>
            <a:r>
              <a:rPr lang="en-US"/>
              <a:t>The Pennsylvania State University</a:t>
            </a:r>
            <a:r>
              <a:rPr lang="ru-RU"/>
              <a:t>,</a:t>
            </a:r>
            <a:r>
              <a:rPr lang="en-US"/>
              <a:t> USA</a:t>
            </a:r>
            <a:r>
              <a:rPr lang="ru-RU"/>
              <a:t>)</a:t>
            </a:r>
          </a:p>
          <a:p>
            <a:pPr marL="0" lvl="1"/>
            <a:r>
              <a:rPr lang="ru-RU"/>
              <a:t>* </a:t>
            </a:r>
            <a:r>
              <a:rPr lang="en-US"/>
              <a:t>WaveScalar (The University of Washington, Seattle, USA)</a:t>
            </a:r>
            <a:endParaRPr lang="ru-RU"/>
          </a:p>
          <a:p>
            <a:pPr marL="0" lvl="1"/>
            <a:r>
              <a:rPr lang="en-US"/>
              <a:t>* EDGE ( The University of Texas at Austin, USA)</a:t>
            </a:r>
          </a:p>
          <a:p>
            <a:pPr>
              <a:buFont typeface="Arial" charset="0"/>
              <a:buChar char="•"/>
            </a:pPr>
            <a:endParaRPr lang="ru-RU" b="1"/>
          </a:p>
          <a:p>
            <a:pPr>
              <a:buFont typeface="Arial" charset="0"/>
              <a:buChar char="•"/>
            </a:pPr>
            <a:endParaRPr lang="ru-RU" b="1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5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577850"/>
          </a:xfrm>
        </p:spPr>
        <p:txBody>
          <a:bodyPr/>
          <a:lstStyle/>
          <a:p>
            <a:r>
              <a:rPr lang="ru-RU" smtClean="0"/>
              <a:t>Рекуррентная архитектура</a:t>
            </a:r>
            <a:endParaRPr lang="en-GB" sz="3600" smtClean="0"/>
          </a:p>
        </p:txBody>
      </p:sp>
      <p:pic>
        <p:nvPicPr>
          <p:cNvPr id="9219" name="Picture 22"/>
          <p:cNvPicPr>
            <a:picLocks noChangeAspect="1" noChangeArrowheads="1"/>
          </p:cNvPicPr>
          <p:nvPr/>
        </p:nvPicPr>
        <p:blipFill>
          <a:blip r:embed="rId3" cstate="email"/>
          <a:srcRect t="7253"/>
          <a:stretch>
            <a:fillRect/>
          </a:stretch>
        </p:blipFill>
        <p:spPr bwMode="auto">
          <a:xfrm>
            <a:off x="2916238" y="1268413"/>
            <a:ext cx="4157662" cy="4608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1031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534400" cy="415925"/>
          </a:xfrm>
        </p:spPr>
        <p:txBody>
          <a:bodyPr/>
          <a:lstStyle/>
          <a:p>
            <a:r>
              <a:rPr lang="ru-RU" sz="2800" smtClean="0"/>
              <a:t>Выполнение команды в разных парадигмах</a:t>
            </a:r>
            <a:endParaRPr lang="en-GB" sz="2800" smtClean="0"/>
          </a:p>
        </p:txBody>
      </p:sp>
      <p:graphicFrame>
        <p:nvGraphicFramePr>
          <p:cNvPr id="1026" name="Object 4"/>
          <p:cNvGraphicFramePr>
            <a:graphicFrameLocks noChangeAspect="1"/>
          </p:cNvGraphicFramePr>
          <p:nvPr/>
        </p:nvGraphicFramePr>
        <p:xfrm>
          <a:off x="428625" y="1071563"/>
          <a:ext cx="8128000" cy="5357812"/>
        </p:xfrm>
        <a:graphic>
          <a:graphicData uri="http://schemas.openxmlformats.org/presentationml/2006/ole">
            <p:oleObj spid="_x0000_s1026" name="Документ" r:id="rId3" imgW="5492880" imgH="3622680" progId="Word.Document.8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469900"/>
          </a:xfrm>
        </p:spPr>
        <p:txBody>
          <a:bodyPr/>
          <a:lstStyle/>
          <a:p>
            <a:r>
              <a:rPr lang="ru-RU" sz="3200" smtClean="0"/>
              <a:t>Рекуррентный обработчик сигналов</a:t>
            </a:r>
            <a:endParaRPr lang="en-GB" sz="3200" smtClean="0"/>
          </a:p>
        </p:txBody>
      </p:sp>
      <p:sp>
        <p:nvSpPr>
          <p:cNvPr id="10243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pic>
        <p:nvPicPr>
          <p:cNvPr id="10244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85813" y="1071563"/>
            <a:ext cx="8085137" cy="514350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</p:spPr>
      </p:pic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469900"/>
          </a:xfrm>
        </p:spPr>
        <p:txBody>
          <a:bodyPr/>
          <a:lstStyle/>
          <a:p>
            <a:r>
              <a:rPr lang="ru-RU" sz="3200" smtClean="0"/>
              <a:t>Рекуррентный обработчик сигналов</a:t>
            </a:r>
            <a:endParaRPr lang="en-GB" sz="3200" smtClean="0"/>
          </a:p>
        </p:txBody>
      </p:sp>
      <p:sp>
        <p:nvSpPr>
          <p:cNvPr id="2052" name="Rectangle 5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med" len="lg"/>
          </a:ln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050" name="Object 4"/>
          <p:cNvGraphicFramePr>
            <a:graphicFrameLocks noChangeAspect="1"/>
          </p:cNvGraphicFramePr>
          <p:nvPr/>
        </p:nvGraphicFramePr>
        <p:xfrm>
          <a:off x="1143000" y="1571625"/>
          <a:ext cx="7553325" cy="4214813"/>
        </p:xfrm>
        <a:graphic>
          <a:graphicData uri="http://schemas.openxmlformats.org/presentationml/2006/ole">
            <p:oleObj spid="_x0000_s2050" name="Visio" r:id="rId4" imgW="5553710" imgH="3106420" progId="">
              <p:embed/>
            </p:oleObj>
          </a:graphicData>
        </a:graphic>
      </p:graphicFrame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3077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8001000" cy="577850"/>
          </a:xfrm>
        </p:spPr>
        <p:txBody>
          <a:bodyPr/>
          <a:lstStyle/>
          <a:p>
            <a:r>
              <a:rPr lang="ru-RU" smtClean="0"/>
              <a:t>Система команд РОС</a:t>
            </a:r>
            <a:endParaRPr lang="en-GB" smtClean="0"/>
          </a:p>
        </p:txBody>
      </p:sp>
      <p:sp>
        <p:nvSpPr>
          <p:cNvPr id="11267" name="Содержимое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Tx/>
              <a:buNone/>
            </a:pPr>
            <a:r>
              <a:rPr lang="ru-RU" b="0" smtClean="0"/>
              <a:t>Система команд РОС включает в себя:</a:t>
            </a:r>
          </a:p>
          <a:p>
            <a:r>
              <a:rPr lang="ru-RU" smtClean="0"/>
              <a:t>арифметические команды;</a:t>
            </a:r>
          </a:p>
          <a:p>
            <a:r>
              <a:rPr lang="ru-RU" smtClean="0"/>
              <a:t>логические команды;</a:t>
            </a:r>
          </a:p>
          <a:p>
            <a:r>
              <a:rPr lang="ru-RU" smtClean="0"/>
              <a:t>сдвиги;</a:t>
            </a:r>
          </a:p>
          <a:p>
            <a:r>
              <a:rPr lang="ru-RU" smtClean="0"/>
              <a:t>управляющие команды;</a:t>
            </a:r>
          </a:p>
          <a:p>
            <a:r>
              <a:rPr lang="ru-RU" smtClean="0"/>
              <a:t>команды передачи данных</a:t>
            </a:r>
            <a:r>
              <a:rPr lang="en-US" smtClean="0"/>
              <a:t>;</a:t>
            </a:r>
          </a:p>
          <a:p>
            <a:r>
              <a:rPr lang="ru-RU" smtClean="0"/>
              <a:t>специальные команды:</a:t>
            </a:r>
          </a:p>
          <a:p>
            <a:pPr>
              <a:buFontTx/>
              <a:buNone/>
            </a:pPr>
            <a:r>
              <a:rPr lang="ru-RU" smtClean="0"/>
              <a:t>		* </a:t>
            </a:r>
            <a:r>
              <a:rPr lang="en-US" i="1" smtClean="0"/>
              <a:t>BUTT – </a:t>
            </a:r>
            <a:r>
              <a:rPr lang="ru-RU" i="1" smtClean="0"/>
              <a:t>Базовая операция Быстрого Преобразования Фурье «Бабочка»</a:t>
            </a:r>
          </a:p>
          <a:p>
            <a:pPr>
              <a:buFontTx/>
              <a:buNone/>
            </a:pPr>
            <a:r>
              <a:rPr lang="ru-RU" i="1" smtClean="0"/>
              <a:t>		* </a:t>
            </a:r>
            <a:r>
              <a:rPr lang="en-US" i="1" smtClean="0"/>
              <a:t>ED – </a:t>
            </a:r>
            <a:r>
              <a:rPr lang="ru-RU" i="1" smtClean="0"/>
              <a:t>Евклидово расстояние</a:t>
            </a:r>
          </a:p>
          <a:p>
            <a:pPr>
              <a:buFontTx/>
              <a:buNone/>
            </a:pPr>
            <a:r>
              <a:rPr lang="ru-RU" i="1" smtClean="0"/>
              <a:t>		* </a:t>
            </a:r>
            <a:r>
              <a:rPr lang="en-US" i="1" smtClean="0"/>
              <a:t>LSP – LSP - </a:t>
            </a:r>
            <a:r>
              <a:rPr lang="ru-RU" i="1" smtClean="0"/>
              <a:t>параметры</a:t>
            </a:r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AVParis010921">
  <a:themeElements>
    <a:clrScheme name="">
      <a:dk1>
        <a:srgbClr val="000000"/>
      </a:dk1>
      <a:lt1>
        <a:srgbClr val="FFFFFF"/>
      </a:lt1>
      <a:dk2>
        <a:srgbClr val="FF9933"/>
      </a:dk2>
      <a:lt2>
        <a:srgbClr val="919191"/>
      </a:lt2>
      <a:accent1>
        <a:srgbClr val="FC0128"/>
      </a:accent1>
      <a:accent2>
        <a:srgbClr val="000099"/>
      </a:accent2>
      <a:accent3>
        <a:srgbClr val="FFFFFF"/>
      </a:accent3>
      <a:accent4>
        <a:srgbClr val="000000"/>
      </a:accent4>
      <a:accent5>
        <a:srgbClr val="FDAAAC"/>
      </a:accent5>
      <a:accent6>
        <a:srgbClr val="00008A"/>
      </a:accent6>
      <a:hlink>
        <a:srgbClr val="00FFFF"/>
      </a:hlink>
      <a:folHlink>
        <a:srgbClr val="339933"/>
      </a:folHlink>
    </a:clrScheme>
    <a:fontScheme name="AVParis0109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stealth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sm" len="sm"/>
          <a:tailEnd type="stealth" w="med" len="lg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AVParis010921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Paris010921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VParis010921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Paris010921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Paris010921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Paris010921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VParis010921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1317</TotalTime>
  <Words>534</Words>
  <Application>Microsoft Office PowerPoint</Application>
  <PresentationFormat>Экран (4:3)</PresentationFormat>
  <Paragraphs>151</Paragraphs>
  <Slides>15</Slides>
  <Notes>8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18" baseType="lpstr">
      <vt:lpstr>AVParis010921</vt:lpstr>
      <vt:lpstr>Документ</vt:lpstr>
      <vt:lpstr>Visio</vt:lpstr>
      <vt:lpstr>  Цифровой сигнальный процессор  с нетрадиционной рекуррентной потоковой архитектурой </vt:lpstr>
      <vt:lpstr>Содержание</vt:lpstr>
      <vt:lpstr>Вычислительные парадигмы</vt:lpstr>
      <vt:lpstr>Примеры архитектур Data Flow</vt:lpstr>
      <vt:lpstr>Рекуррентная архитектура</vt:lpstr>
      <vt:lpstr>Выполнение команды в разных парадигмах</vt:lpstr>
      <vt:lpstr>Рекуррентный обработчик сигналов</vt:lpstr>
      <vt:lpstr>Рекуррентный обработчик сигналов</vt:lpstr>
      <vt:lpstr>Система команд РОС</vt:lpstr>
      <vt:lpstr>Режимы работы ВУ РОС</vt:lpstr>
      <vt:lpstr>Эффективность реализации алгоритмов</vt:lpstr>
      <vt:lpstr>Результаты синтеза в ПЛИС</vt:lpstr>
      <vt:lpstr>Программирование РОС</vt:lpstr>
      <vt:lpstr>Заключение</vt:lpstr>
      <vt:lpstr>Слайд 15</vt:lpstr>
    </vt:vector>
  </TitlesOfParts>
  <Company>IPPM RAS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subject>MES2006</dc:subject>
  <dc:creator>Alma Mater</dc:creator>
  <cp:lastModifiedBy>Степченков Дмитрий Юрьевич</cp:lastModifiedBy>
  <cp:revision>95</cp:revision>
  <dcterms:created xsi:type="dcterms:W3CDTF">2000-11-06T16:35:25Z</dcterms:created>
  <dcterms:modified xsi:type="dcterms:W3CDTF">2015-11-11T12:05:35Z</dcterms:modified>
</cp:coreProperties>
</file>