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67" r:id="rId2"/>
    <p:sldId id="258" r:id="rId3"/>
    <p:sldId id="266" r:id="rId4"/>
    <p:sldId id="275" r:id="rId5"/>
    <p:sldId id="273" r:id="rId6"/>
    <p:sldId id="260" r:id="rId7"/>
    <p:sldId id="276" r:id="rId8"/>
    <p:sldId id="282" r:id="rId9"/>
    <p:sldId id="277" r:id="rId10"/>
    <p:sldId id="281" r:id="rId11"/>
    <p:sldId id="279" r:id="rId12"/>
    <p:sldId id="280" r:id="rId13"/>
    <p:sldId id="272" r:id="rId14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Юрий Афанасьевич" initials="Ю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FFFF00"/>
    <a:srgbClr val="0099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3" autoAdjust="0"/>
  </p:normalViewPr>
  <p:slideViewPr>
    <p:cSldViewPr>
      <p:cViewPr>
        <p:scale>
          <a:sx n="75" d="100"/>
          <a:sy n="75" d="100"/>
        </p:scale>
        <p:origin x="-353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8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22T19:54:25.168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A4617D1-B5B9-4C3F-A025-9BDC6BD26F75}" type="datetimeFigureOut">
              <a:rPr lang="ru-RU"/>
              <a:pPr>
                <a:defRPr/>
              </a:pPr>
              <a:t>11.11.15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мэс-2012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0BBB94-C677-4D58-A3D6-88031719B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мэс-2012</a:t>
            </a: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D695287-7EB8-464B-822E-685D32E35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7D5F3A-E4E4-4232-A743-4F33FF1D623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25605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мэс-2012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C3B98C-90EB-4555-8319-E19C8FE7AD0F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26629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мэс-2012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9E087-6494-4B7D-8B7D-62A96A648A2C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7653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мэс-2012</a:t>
            </a:r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42F7BFB-92FF-4F60-BD2B-3323810F8AFB}" type="slidenum">
              <a:rPr lang="en-GB" sz="1200"/>
              <a:pPr algn="r" eaLnBrk="0" hangingPunct="0"/>
              <a:t>5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ru-RU" smtClean="0"/>
          </a:p>
        </p:txBody>
      </p:sp>
      <p:sp>
        <p:nvSpPr>
          <p:cNvPr id="28677" name="Нижний колонтитул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мэс-2012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01725"/>
          </a:xfrm>
          <a:noFill/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0383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626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228600"/>
            <a:ext cx="8001000" cy="5715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Titel</a:t>
            </a:r>
            <a:endParaRPr lang="de-DE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50250" y="6532563"/>
            <a:ext cx="24130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0800" tIns="20638" rIns="50800" bIns="20638">
            <a:spAutoFit/>
          </a:bodyPr>
          <a:lstStyle/>
          <a:p>
            <a:pPr defTabSz="479425" eaLnBrk="0" hangingPunct="0">
              <a:lnSpc>
                <a:spcPct val="97000"/>
              </a:lnSpc>
              <a:defRPr/>
            </a:pPr>
            <a:fld id="{BB121965-9DD4-444C-BFDF-8B6BFCFA7528}" type="slidenum">
              <a:rPr lang="en-GB" sz="900" b="1">
                <a:latin typeface="Arial" charset="0"/>
                <a:cs typeface="+mn-cs"/>
              </a:rPr>
              <a:pPr defTabSz="479425" eaLnBrk="0" hangingPunct="0">
                <a:lnSpc>
                  <a:spcPct val="97000"/>
                </a:lnSpc>
                <a:defRPr/>
              </a:pPr>
              <a:t>‹#›</a:t>
            </a:fld>
            <a:endParaRPr lang="en-GB" sz="900" b="1" dirty="0">
              <a:latin typeface="Arial" charset="0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1"/>
            <a:endParaRPr lang="en-GB" smtClean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" y="6321425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400" dirty="0">
                <a:solidFill>
                  <a:srgbClr val="000099"/>
                </a:solidFill>
                <a:latin typeface="Arial" charset="0"/>
                <a:cs typeface="+mn-cs"/>
              </a:rPr>
              <a:t>ИПИ РАН</a:t>
            </a:r>
            <a:endParaRPr lang="en-GB" sz="1400" dirty="0">
              <a:solidFill>
                <a:srgbClr val="000099"/>
              </a:solidFill>
              <a:latin typeface="Arial" charset="0"/>
              <a:cs typeface="+mn-cs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838200"/>
            <a:ext cx="609600" cy="6019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ransition>
    <p:zoom/>
  </p:transition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Microsoft_Office_Word_97_-_20032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ru-RU" sz="3600" smtClean="0"/>
              <a:t>Принципы построения средств отладки рекуррентного вычислителя</a:t>
            </a:r>
            <a:endParaRPr lang="en-GB" sz="3600" smtClean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sz="2000" smtClean="0"/>
          </a:p>
          <a:p>
            <a:r>
              <a:rPr lang="ru-RU" sz="2000" smtClean="0"/>
              <a:t>А.Ю. Шнейдер, В.С. Петрухин, </a:t>
            </a:r>
            <a:r>
              <a:rPr lang="ru-RU" sz="2000" u="sng" smtClean="0"/>
              <a:t>Ю.А. Степченков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grpSp>
        <p:nvGrpSpPr>
          <p:cNvPr id="15364" name="Group 6"/>
          <p:cNvGrpSpPr>
            <a:grpSpLocks/>
          </p:cNvGrpSpPr>
          <p:nvPr/>
        </p:nvGrpSpPr>
        <p:grpSpPr bwMode="auto">
          <a:xfrm>
            <a:off x="611188" y="5013325"/>
            <a:ext cx="1223962" cy="1296988"/>
            <a:chOff x="12" y="12"/>
            <a:chExt cx="331" cy="330"/>
          </a:xfrm>
        </p:grpSpPr>
        <p:sp>
          <p:nvSpPr>
            <p:cNvPr id="15366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0 w 475"/>
                <a:gd name="T1" fmla="*/ 10 h 313"/>
                <a:gd name="T2" fmla="*/ 10 w 475"/>
                <a:gd name="T3" fmla="*/ 11 h 313"/>
                <a:gd name="T4" fmla="*/ 27 w 475"/>
                <a:gd name="T5" fmla="*/ 11 h 313"/>
                <a:gd name="T6" fmla="*/ 38 w 475"/>
                <a:gd name="T7" fmla="*/ 0 h 313"/>
                <a:gd name="T8" fmla="*/ 49 w 475"/>
                <a:gd name="T9" fmla="*/ 0 h 313"/>
                <a:gd name="T10" fmla="*/ 54 w 475"/>
                <a:gd name="T11" fmla="*/ 0 h 313"/>
                <a:gd name="T12" fmla="*/ 54 w 475"/>
                <a:gd name="T13" fmla="*/ 10 h 313"/>
                <a:gd name="T14" fmla="*/ 38 w 475"/>
                <a:gd name="T15" fmla="*/ 10 h 313"/>
                <a:gd name="T16" fmla="*/ 27 w 475"/>
                <a:gd name="T17" fmla="*/ 20 h 313"/>
                <a:gd name="T18" fmla="*/ 10 w 475"/>
                <a:gd name="T19" fmla="*/ 20 h 313"/>
                <a:gd name="T20" fmla="*/ 10 w 475"/>
                <a:gd name="T21" fmla="*/ 20 h 313"/>
                <a:gd name="T22" fmla="*/ 0 w 475"/>
                <a:gd name="T23" fmla="*/ 15 h 313"/>
                <a:gd name="T24" fmla="*/ 10 w 475"/>
                <a:gd name="T25" fmla="*/ 10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5368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9 h 297"/>
                <a:gd name="T2" fmla="*/ 3 w 374"/>
                <a:gd name="T3" fmla="*/ 9 h 297"/>
                <a:gd name="T4" fmla="*/ 19 w 374"/>
                <a:gd name="T5" fmla="*/ 9 h 297"/>
                <a:gd name="T6" fmla="*/ 33 w 374"/>
                <a:gd name="T7" fmla="*/ 1 h 297"/>
                <a:gd name="T8" fmla="*/ 46 w 374"/>
                <a:gd name="T9" fmla="*/ 1 h 297"/>
                <a:gd name="T10" fmla="*/ 50 w 374"/>
                <a:gd name="T11" fmla="*/ 0 h 297"/>
                <a:gd name="T12" fmla="*/ 50 w 374"/>
                <a:gd name="T13" fmla="*/ 7 h 297"/>
                <a:gd name="T14" fmla="*/ 34 w 374"/>
                <a:gd name="T15" fmla="*/ 7 h 297"/>
                <a:gd name="T16" fmla="*/ 19 w 374"/>
                <a:gd name="T17" fmla="*/ 17 h 297"/>
                <a:gd name="T18" fmla="*/ 3 w 374"/>
                <a:gd name="T19" fmla="*/ 17 h 297"/>
                <a:gd name="T20" fmla="*/ 0 w 374"/>
                <a:gd name="T21" fmla="*/ 17 h 297"/>
                <a:gd name="T22" fmla="*/ 0 w 374"/>
                <a:gd name="T23" fmla="*/ 13 h 297"/>
                <a:gd name="T24" fmla="*/ 0 w 374"/>
                <a:gd name="T25" fmla="*/ 9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051050" y="5084763"/>
            <a:ext cx="664368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endParaRPr lang="ru-RU" b="1" kern="0" dirty="0">
              <a:latin typeface="+mn-lt"/>
              <a:cs typeface="+mn-cs"/>
            </a:endParaRPr>
          </a:p>
          <a:p>
            <a:pPr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 dirty="0">
                <a:latin typeface="+mn-lt"/>
                <a:cs typeface="+mn-cs"/>
              </a:rPr>
              <a:t>Институт проблем информатики РАН</a:t>
            </a:r>
            <a:endParaRPr lang="en-GB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gray">
          <a:xfrm>
            <a:off x="0" y="228600"/>
            <a:ext cx="9144000" cy="4159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50800" tIns="20638" rIns="50800" bIns="20638">
            <a:spAutoFit/>
          </a:bodyPr>
          <a:lstStyle/>
          <a:p>
            <a:pPr algn="ctr" defTabSz="479425" eaLnBrk="0" hangingPunct="0">
              <a:lnSpc>
                <a:spcPct val="87000"/>
              </a:lnSpc>
              <a:defRPr/>
            </a:pPr>
            <a:r>
              <a:rPr lang="ru-RU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Элементы описания сценария отладки РОУ</a:t>
            </a:r>
            <a:endParaRPr lang="en-GB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1187450" y="908050"/>
            <a:ext cx="7610475" cy="5616575"/>
            <a:chOff x="6430" y="1155"/>
            <a:chExt cx="5568" cy="4266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6979" y="1752"/>
              <a:ext cx="3458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>
                <a:spcAft>
                  <a:spcPts val="1000"/>
                </a:spcAft>
              </a:pPr>
              <a:r>
                <a:rPr lang="ru-RU"/>
                <a:t>Сценарии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6990" y="1155"/>
              <a:ext cx="3450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/>
              <a:r>
                <a:rPr lang="ru-RU"/>
                <a:t>Язык описания сценариев отладки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7006" y="2947"/>
              <a:ext cx="1932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>
                <a:spcAft>
                  <a:spcPts val="1000"/>
                </a:spcAft>
              </a:pPr>
              <a:r>
                <a:rPr lang="ru-RU"/>
                <a:t>Описание события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6943" y="3579"/>
              <a:ext cx="1414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>
                <a:spcAft>
                  <a:spcPts val="1000"/>
                </a:spcAft>
              </a:pPr>
              <a:r>
                <a:rPr lang="ru-RU"/>
                <a:t>Внутренние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7731" y="4072"/>
              <a:ext cx="4267" cy="1349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</p:spPr>
          <p:txBody>
            <a:bodyPr lIns="54000" tIns="0" rIns="54000" bIns="10800"/>
            <a:lstStyle/>
            <a:p>
              <a:r>
                <a:rPr lang="ru-RU" i="1"/>
                <a:t>Прерывание</a:t>
              </a:r>
            </a:p>
            <a:p>
              <a:r>
                <a:rPr lang="ru-RU" i="1"/>
                <a:t>Останов</a:t>
              </a:r>
            </a:p>
            <a:p>
              <a:r>
                <a:rPr lang="ru-RU" i="1"/>
                <a:t>Фиксация состояния</a:t>
              </a:r>
            </a:p>
            <a:p>
              <a:r>
                <a:rPr lang="ru-RU" i="1"/>
                <a:t>Фиксация  последовательности  событий</a:t>
              </a:r>
            </a:p>
            <a:p>
              <a:r>
                <a:rPr lang="ru-RU" i="1"/>
                <a:t>Запоминание события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8465" y="3570"/>
              <a:ext cx="1246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>
                <a:spcAft>
                  <a:spcPts val="1000"/>
                </a:spcAft>
              </a:pPr>
              <a:r>
                <a:rPr lang="ru-RU"/>
                <a:t>Внешние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6430" y="4397"/>
              <a:ext cx="1179" cy="799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</p:spPr>
          <p:txBody>
            <a:bodyPr lIns="54000" rIns="54000"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ru-RU" i="1"/>
                <a:t>Сигналы</a:t>
              </a:r>
            </a:p>
            <a:p>
              <a:pPr>
                <a:spcAft>
                  <a:spcPts val="1000"/>
                </a:spcAft>
              </a:pPr>
              <a:r>
                <a:rPr lang="ru-RU" i="1"/>
                <a:t>Функции</a:t>
              </a:r>
            </a:p>
            <a:p>
              <a:pPr>
                <a:spcAft>
                  <a:spcPts val="1000"/>
                </a:spcAft>
              </a:pPr>
              <a:endParaRPr lang="ru-RU" sz="1100"/>
            </a:p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6978" y="2351"/>
              <a:ext cx="3462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>
                <a:spcAft>
                  <a:spcPts val="1000"/>
                </a:spcAft>
              </a:pPr>
              <a:r>
                <a:rPr lang="ru-RU"/>
                <a:t>Правила</a:t>
              </a:r>
            </a:p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8722" y="1445"/>
              <a:ext cx="2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8726" y="2047"/>
              <a:ext cx="3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9649" y="2649"/>
              <a:ext cx="2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9128" y="2960"/>
              <a:ext cx="1281" cy="300"/>
            </a:xfrm>
            <a:prstGeom prst="rect">
              <a:avLst/>
            </a:prstGeom>
            <a:solidFill>
              <a:srgbClr val="FFFFFF"/>
            </a:solidFill>
            <a:ln w="25527">
              <a:solidFill>
                <a:srgbClr val="000000"/>
              </a:solidFill>
              <a:miter lim="800000"/>
              <a:headEnd/>
              <a:tailEnd type="none" w="lg" len="med"/>
            </a:ln>
          </p:spPr>
          <p:txBody>
            <a:bodyPr tIns="10800" bIns="10800"/>
            <a:lstStyle/>
            <a:p>
              <a:pPr algn="ctr">
                <a:spcAft>
                  <a:spcPts val="1000"/>
                </a:spcAft>
              </a:pPr>
              <a:r>
                <a:rPr lang="ru-RU"/>
                <a:t>Действия</a:t>
              </a:r>
              <a:endParaRPr lang="ru-RU">
                <a:latin typeface="Arial" pitchFamily="34" charset="0"/>
              </a:endParaRP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7858" y="2637"/>
              <a:ext cx="2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7486" y="3254"/>
              <a:ext cx="2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0230" y="3252"/>
              <a:ext cx="2" cy="8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8710" y="3248"/>
              <a:ext cx="3" cy="300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7471" y="3957"/>
              <a:ext cx="2" cy="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0" y="228600"/>
            <a:ext cx="9144000" cy="4127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50800" tIns="20638" rIns="50800" bIns="20638">
            <a:spAutoFit/>
          </a:bodyPr>
          <a:lstStyle/>
          <a:p>
            <a:pPr algn="ctr" defTabSz="479425" eaLnBrk="0" hangingPunct="0">
              <a:lnSpc>
                <a:spcPct val="87000"/>
              </a:lnSpc>
              <a:defRPr/>
            </a:pPr>
            <a:r>
              <a:rPr lang="ru-RU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Схема работы встроенных средств отладки</a:t>
            </a:r>
            <a:endParaRPr lang="en-GB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990600"/>
            <a:ext cx="81534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marL="482600" indent="-482600" algn="ctr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defRPr/>
            </a:pPr>
            <a:r>
              <a:rPr lang="ru-RU" b="1" kern="0">
                <a:latin typeface="+mn-lt"/>
                <a:cs typeface="+mn-cs"/>
              </a:rPr>
              <a:t> </a:t>
            </a:r>
          </a:p>
        </p:txBody>
      </p:sp>
      <p:grpSp>
        <p:nvGrpSpPr>
          <p:cNvPr id="22532" name="Group 78"/>
          <p:cNvGrpSpPr>
            <a:grpSpLocks/>
          </p:cNvGrpSpPr>
          <p:nvPr/>
        </p:nvGrpSpPr>
        <p:grpSpPr bwMode="auto">
          <a:xfrm>
            <a:off x="684213" y="1052513"/>
            <a:ext cx="8280400" cy="5327650"/>
            <a:chOff x="827" y="393"/>
            <a:chExt cx="10164" cy="5947"/>
          </a:xfrm>
        </p:grpSpPr>
        <p:sp>
          <p:nvSpPr>
            <p:cNvPr id="22533" name="Rectangle 79"/>
            <p:cNvSpPr>
              <a:spLocks noChangeArrowheads="1"/>
            </p:cNvSpPr>
            <p:nvPr/>
          </p:nvSpPr>
          <p:spPr bwMode="auto">
            <a:xfrm>
              <a:off x="827" y="480"/>
              <a:ext cx="7648" cy="5763"/>
            </a:xfrm>
            <a:prstGeom prst="rect">
              <a:avLst/>
            </a:prstGeom>
            <a:solidFill>
              <a:srgbClr val="FFFFFF"/>
            </a:solidFill>
            <a:ln w="22352">
              <a:solidFill>
                <a:srgbClr val="92D050"/>
              </a:solidFill>
              <a:prstDash val="sysDot"/>
              <a:miter lim="800000"/>
              <a:headEnd type="triangle" w="lg" len="lg"/>
              <a:tailEnd type="none" w="lg" len="lg"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22534" name="Rectangle 80"/>
            <p:cNvSpPr>
              <a:spLocks noChangeArrowheads="1"/>
            </p:cNvSpPr>
            <p:nvPr/>
          </p:nvSpPr>
          <p:spPr bwMode="auto">
            <a:xfrm>
              <a:off x="8883" y="393"/>
              <a:ext cx="2108" cy="5947"/>
            </a:xfrm>
            <a:prstGeom prst="rect">
              <a:avLst/>
            </a:prstGeom>
            <a:solidFill>
              <a:srgbClr val="FFFFFF"/>
            </a:solidFill>
            <a:ln w="22352">
              <a:solidFill>
                <a:srgbClr val="FF0000"/>
              </a:solidFill>
              <a:prstDash val="sysDot"/>
              <a:miter lim="800000"/>
              <a:headEnd type="triangle" w="lg" len="lg"/>
              <a:tailEnd type="none" w="lg" len="lg"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22535" name="Line 81"/>
            <p:cNvSpPr>
              <a:spLocks noChangeShapeType="1"/>
            </p:cNvSpPr>
            <p:nvPr/>
          </p:nvSpPr>
          <p:spPr bwMode="auto">
            <a:xfrm>
              <a:off x="1799" y="1179"/>
              <a:ext cx="5" cy="403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Line 82"/>
            <p:cNvSpPr>
              <a:spLocks noChangeShapeType="1"/>
            </p:cNvSpPr>
            <p:nvPr/>
          </p:nvSpPr>
          <p:spPr bwMode="auto">
            <a:xfrm>
              <a:off x="4038" y="3015"/>
              <a:ext cx="0" cy="741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Text Box 83"/>
            <p:cNvSpPr txBox="1">
              <a:spLocks noChangeArrowheads="1"/>
            </p:cNvSpPr>
            <p:nvPr/>
          </p:nvSpPr>
          <p:spPr bwMode="auto">
            <a:xfrm>
              <a:off x="1490" y="759"/>
              <a:ext cx="2753" cy="377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lIns="18000" tIns="0" rIns="18000" bIns="0"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b="1"/>
                <a:t>Сигналы</a:t>
              </a:r>
            </a:p>
          </p:txBody>
        </p:sp>
        <p:sp>
          <p:nvSpPr>
            <p:cNvPr id="13" name="Text Box 84"/>
            <p:cNvSpPr txBox="1">
              <a:spLocks noChangeArrowheads="1"/>
            </p:cNvSpPr>
            <p:nvPr/>
          </p:nvSpPr>
          <p:spPr bwMode="auto">
            <a:xfrm>
              <a:off x="1041" y="1630"/>
              <a:ext cx="3716" cy="1357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rgbClr val="000000"/>
              </a:solidFill>
              <a:miter lim="800000"/>
              <a:headEnd type="triangle" w="lg" len="lg"/>
              <a:tailEnd w="lg" len="lg"/>
            </a:ln>
          </p:spPr>
          <p:txBody>
            <a:bodyPr/>
            <a:lstStyle/>
            <a:p>
              <a:pPr algn="ctr" eaLnBrk="0" hangingPunct="0">
                <a:spcBef>
                  <a:spcPts val="1200"/>
                </a:spcBef>
                <a:defRPr/>
              </a:pPr>
              <a:r>
                <a:rPr lang="ru-RU" sz="2200" cap="all" dirty="0">
                  <a:cs typeface="+mn-cs"/>
                </a:rPr>
                <a:t>Модуль формирования событий</a:t>
              </a:r>
            </a:p>
          </p:txBody>
        </p:sp>
        <p:sp>
          <p:nvSpPr>
            <p:cNvPr id="14" name="Text Box 85"/>
            <p:cNvSpPr txBox="1">
              <a:spLocks noChangeArrowheads="1"/>
            </p:cNvSpPr>
            <p:nvPr/>
          </p:nvSpPr>
          <p:spPr bwMode="auto">
            <a:xfrm>
              <a:off x="1041" y="3769"/>
              <a:ext cx="3747" cy="139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triangle" w="lg" len="lg"/>
              <a:tailEnd w="lg" len="lg"/>
            </a:ln>
          </p:spPr>
          <p:txBody>
            <a:bodyPr lIns="54000" tIns="10800" rIns="54000" bIns="10800"/>
            <a:lstStyle/>
            <a:p>
              <a:pPr algn="ctr" eaLnBrk="0" hangingPunct="0">
                <a:defRPr/>
              </a:pPr>
              <a:r>
                <a:rPr lang="ru-RU" sz="2200" cap="all" dirty="0">
                  <a:cs typeface="+mn-cs"/>
                </a:rPr>
                <a:t>Модуль активации событий</a:t>
              </a:r>
            </a:p>
          </p:txBody>
        </p:sp>
        <p:sp>
          <p:nvSpPr>
            <p:cNvPr id="22540" name="Line 86"/>
            <p:cNvSpPr>
              <a:spLocks noChangeShapeType="1"/>
            </p:cNvSpPr>
            <p:nvPr/>
          </p:nvSpPr>
          <p:spPr bwMode="auto">
            <a:xfrm flipH="1">
              <a:off x="1815" y="3015"/>
              <a:ext cx="10" cy="741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87"/>
            <p:cNvSpPr>
              <a:spLocks noChangeShapeType="1"/>
            </p:cNvSpPr>
            <p:nvPr/>
          </p:nvSpPr>
          <p:spPr bwMode="auto">
            <a:xfrm>
              <a:off x="2924" y="3015"/>
              <a:ext cx="0" cy="687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prstDash val="dash"/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AutoShape 88"/>
            <p:cNvSpPr>
              <a:spLocks noChangeArrowheads="1"/>
            </p:cNvSpPr>
            <p:nvPr/>
          </p:nvSpPr>
          <p:spPr bwMode="auto">
            <a:xfrm rot="360000">
              <a:off x="4913" y="2378"/>
              <a:ext cx="3321" cy="996"/>
            </a:xfrm>
            <a:prstGeom prst="wedgeEllipseCallout">
              <a:avLst>
                <a:gd name="adj1" fmla="val -109069"/>
                <a:gd name="adj2" fmla="val 98241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prstDash val="dash"/>
              <a:miter lim="800000"/>
              <a:headEnd type="triangle" w="lg" len="lg"/>
              <a:tailEnd type="none" w="lg" len="lg"/>
            </a:ln>
          </p:spPr>
          <p:txBody>
            <a:bodyPr/>
            <a:lstStyle/>
            <a:p>
              <a:pPr eaLnBrk="0" hangingPunct="0">
                <a:lnSpc>
                  <a:spcPct val="80000"/>
                </a:lnSpc>
              </a:pPr>
              <a:r>
                <a:rPr lang="ru-RU" sz="2200" b="1"/>
                <a:t>События</a:t>
              </a:r>
            </a:p>
          </p:txBody>
        </p:sp>
        <p:sp>
          <p:nvSpPr>
            <p:cNvPr id="22543" name="Text Box 89"/>
            <p:cNvSpPr txBox="1">
              <a:spLocks noChangeArrowheads="1"/>
            </p:cNvSpPr>
            <p:nvPr/>
          </p:nvSpPr>
          <p:spPr bwMode="auto">
            <a:xfrm>
              <a:off x="5301" y="1746"/>
              <a:ext cx="2755" cy="263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tIns="0" bIns="0"/>
            <a:lstStyle/>
            <a:p>
              <a:pPr algn="ctr" eaLnBrk="0" hangingPunct="0"/>
              <a:r>
                <a:rPr lang="ru-RU" sz="2200" b="1"/>
                <a:t>Функции</a:t>
              </a:r>
            </a:p>
          </p:txBody>
        </p:sp>
        <p:sp>
          <p:nvSpPr>
            <p:cNvPr id="22544" name="Text Box 90"/>
            <p:cNvSpPr txBox="1">
              <a:spLocks noChangeArrowheads="1"/>
            </p:cNvSpPr>
            <p:nvPr/>
          </p:nvSpPr>
          <p:spPr bwMode="auto">
            <a:xfrm>
              <a:off x="1587" y="5694"/>
              <a:ext cx="2753" cy="277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tIns="0" bIns="0"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b="1"/>
                <a:t>Останов</a:t>
              </a:r>
            </a:p>
          </p:txBody>
        </p:sp>
        <p:sp>
          <p:nvSpPr>
            <p:cNvPr id="22545" name="Text Box 91"/>
            <p:cNvSpPr txBox="1">
              <a:spLocks noChangeArrowheads="1"/>
            </p:cNvSpPr>
            <p:nvPr/>
          </p:nvSpPr>
          <p:spPr bwMode="auto">
            <a:xfrm>
              <a:off x="4893" y="3495"/>
              <a:ext cx="3517" cy="360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200" b="1"/>
                <a:t>Активация событий</a:t>
              </a:r>
            </a:p>
          </p:txBody>
        </p:sp>
        <p:sp>
          <p:nvSpPr>
            <p:cNvPr id="22546" name="Text Box 92"/>
            <p:cNvSpPr txBox="1">
              <a:spLocks noChangeArrowheads="1"/>
            </p:cNvSpPr>
            <p:nvPr/>
          </p:nvSpPr>
          <p:spPr bwMode="auto">
            <a:xfrm>
              <a:off x="5084" y="4477"/>
              <a:ext cx="3279" cy="378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200" b="1"/>
                <a:t>Прерывание</a:t>
              </a:r>
            </a:p>
          </p:txBody>
        </p:sp>
        <p:sp>
          <p:nvSpPr>
            <p:cNvPr id="22" name="Text Box 93"/>
            <p:cNvSpPr txBox="1">
              <a:spLocks noChangeArrowheads="1"/>
            </p:cNvSpPr>
            <p:nvPr/>
          </p:nvSpPr>
          <p:spPr bwMode="auto">
            <a:xfrm>
              <a:off x="6318" y="792"/>
              <a:ext cx="1721" cy="386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w="lg" len="lg"/>
            </a:ln>
          </p:spPr>
          <p:txBody>
            <a:bodyPr lIns="0" tIns="0" rIns="0" bIns="0"/>
            <a:lstStyle/>
            <a:p>
              <a:pPr algn="ctr" eaLnBrk="0" hangingPunct="0">
                <a:defRPr/>
              </a:pPr>
              <a:r>
                <a:rPr lang="ru-RU" sz="2410" b="1" dirty="0">
                  <a:cs typeface="+mn-cs"/>
                </a:rPr>
                <a:t>РОУ</a:t>
              </a:r>
            </a:p>
          </p:txBody>
        </p:sp>
        <p:sp>
          <p:nvSpPr>
            <p:cNvPr id="23" name="Text Box 94"/>
            <p:cNvSpPr txBox="1">
              <a:spLocks noChangeArrowheads="1"/>
            </p:cNvSpPr>
            <p:nvPr/>
          </p:nvSpPr>
          <p:spPr bwMode="auto">
            <a:xfrm>
              <a:off x="8968" y="2750"/>
              <a:ext cx="1933" cy="1916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w="lg" len="lg"/>
            </a:ln>
          </p:spPr>
          <p:txBody>
            <a:bodyPr lIns="0" tIns="10800" rIns="0" bIns="10800"/>
            <a:lstStyle/>
            <a:p>
              <a:pPr algn="ctr" eaLnBrk="0" hangingPunct="0">
                <a:defRPr/>
              </a:pPr>
              <a:r>
                <a:rPr lang="ru-RU" sz="2200" cap="all" dirty="0" err="1">
                  <a:cs typeface="+mn-cs"/>
                </a:rPr>
                <a:t>Управ-ляЮщий</a:t>
              </a:r>
              <a:endParaRPr lang="ru-RU" sz="2200" cap="all" dirty="0">
                <a:cs typeface="+mn-cs"/>
              </a:endParaRPr>
            </a:p>
            <a:p>
              <a:pPr algn="ctr" eaLnBrk="0" hangingPunct="0">
                <a:defRPr/>
              </a:pPr>
              <a:r>
                <a:rPr lang="ru-RU" sz="2200" cap="all" dirty="0">
                  <a:cs typeface="+mn-cs"/>
                </a:rPr>
                <a:t>уровень</a:t>
              </a:r>
            </a:p>
          </p:txBody>
        </p:sp>
        <p:sp>
          <p:nvSpPr>
            <p:cNvPr id="22549" name="Line 95"/>
            <p:cNvSpPr>
              <a:spLocks noChangeShapeType="1"/>
            </p:cNvSpPr>
            <p:nvPr/>
          </p:nvSpPr>
          <p:spPr bwMode="auto">
            <a:xfrm flipH="1">
              <a:off x="2955" y="5181"/>
              <a:ext cx="0" cy="456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2550" name="AutoShape 96"/>
            <p:cNvCxnSpPr>
              <a:cxnSpLocks noChangeShapeType="1"/>
            </p:cNvCxnSpPr>
            <p:nvPr/>
          </p:nvCxnSpPr>
          <p:spPr bwMode="auto">
            <a:xfrm>
              <a:off x="4761" y="4914"/>
              <a:ext cx="4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22551" name="Line 98"/>
            <p:cNvSpPr>
              <a:spLocks noChangeShapeType="1"/>
            </p:cNvSpPr>
            <p:nvPr/>
          </p:nvSpPr>
          <p:spPr bwMode="auto">
            <a:xfrm>
              <a:off x="3905" y="1147"/>
              <a:ext cx="0" cy="442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Line 99"/>
            <p:cNvSpPr>
              <a:spLocks noChangeShapeType="1"/>
            </p:cNvSpPr>
            <p:nvPr/>
          </p:nvSpPr>
          <p:spPr bwMode="auto">
            <a:xfrm>
              <a:off x="2832" y="1147"/>
              <a:ext cx="0" cy="442"/>
            </a:xfrm>
            <a:prstGeom prst="line">
              <a:avLst/>
            </a:prstGeom>
            <a:noFill/>
            <a:ln w="9398">
              <a:solidFill>
                <a:srgbClr val="000000"/>
              </a:solidFill>
              <a:miter lim="800000"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2553" name="AutoShape 100"/>
            <p:cNvCxnSpPr>
              <a:cxnSpLocks noChangeShapeType="1"/>
            </p:cNvCxnSpPr>
            <p:nvPr/>
          </p:nvCxnSpPr>
          <p:spPr bwMode="auto">
            <a:xfrm>
              <a:off x="4761" y="2214"/>
              <a:ext cx="4143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none" w="lg" len="lg"/>
            </a:ln>
          </p:spPr>
        </p:cxnSp>
        <p:cxnSp>
          <p:nvCxnSpPr>
            <p:cNvPr id="22554" name="AutoShape 101"/>
            <p:cNvCxnSpPr>
              <a:cxnSpLocks noChangeShapeType="1"/>
            </p:cNvCxnSpPr>
            <p:nvPr/>
          </p:nvCxnSpPr>
          <p:spPr bwMode="auto">
            <a:xfrm>
              <a:off x="4779" y="4497"/>
              <a:ext cx="41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triangle" w="lg" len="lg"/>
            </a:ln>
          </p:spPr>
        </p:cxnSp>
        <p:sp>
          <p:nvSpPr>
            <p:cNvPr id="22555" name="Text Box 102"/>
            <p:cNvSpPr txBox="1">
              <a:spLocks noChangeArrowheads="1"/>
            </p:cNvSpPr>
            <p:nvPr/>
          </p:nvSpPr>
          <p:spPr bwMode="auto">
            <a:xfrm>
              <a:off x="4847" y="4029"/>
              <a:ext cx="3593" cy="407"/>
            </a:xfrm>
            <a:prstGeom prst="rect">
              <a:avLst/>
            </a:prstGeom>
            <a:solidFill>
              <a:srgbClr val="FFFFFF"/>
            </a:solidFill>
            <a:ln w="9398">
              <a:solidFill>
                <a:srgbClr val="FFFFFF"/>
              </a:solidFill>
              <a:miter lim="800000"/>
              <a:headEnd type="triangle" w="lg" len="lg"/>
              <a:tailEnd type="none" w="lg" len="lg"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200" b="1"/>
                <a:t>Состояние событий</a:t>
              </a:r>
            </a:p>
          </p:txBody>
        </p:sp>
        <p:cxnSp>
          <p:nvCxnSpPr>
            <p:cNvPr id="22556" name="AutoShape 97"/>
            <p:cNvCxnSpPr>
              <a:cxnSpLocks noChangeShapeType="1"/>
            </p:cNvCxnSpPr>
            <p:nvPr/>
          </p:nvCxnSpPr>
          <p:spPr bwMode="auto">
            <a:xfrm>
              <a:off x="4758" y="4009"/>
              <a:ext cx="4143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lg"/>
              <a:tailEnd type="none" w="lg" len="lg"/>
            </a:ln>
          </p:spPr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3555" name="Прямоугольник 1"/>
          <p:cNvSpPr>
            <a:spLocks noChangeArrowheads="1"/>
          </p:cNvSpPr>
          <p:nvPr/>
        </p:nvSpPr>
        <p:spPr bwMode="auto">
          <a:xfrm>
            <a:off x="793750" y="984250"/>
            <a:ext cx="8353425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indent="227013" eaLnBrk="0" hangingPunct="0"/>
            <a:r>
              <a:rPr lang="ru-RU" b="1">
                <a:ea typeface="DejaVu Sans"/>
                <a:cs typeface="DejaVu Sans"/>
              </a:rPr>
              <a:t>Процесс отладки средств РОУ носит весьма трудоемкий характер, для автоматизации которого предлагается разработать специализированный САПР отладки РОУ с использованием языка сценариев. </a:t>
            </a:r>
          </a:p>
          <a:p>
            <a:pPr indent="227013" eaLnBrk="0" hangingPunct="0">
              <a:spcBef>
                <a:spcPts val="1200"/>
              </a:spcBef>
            </a:pPr>
            <a:r>
              <a:rPr lang="ru-RU" b="1">
                <a:ea typeface="DejaVu Sans"/>
                <a:cs typeface="Times New Roman" pitchFamily="18" charset="0"/>
              </a:rPr>
              <a:t>Процесс отладки средств РОУ носит событийный характер. В условиях отсутствия явной последовательности инструкций процесс обработки потока данных порождает множество событий, анализ которых позволяет оценить правильность функционирования РОУ.</a:t>
            </a:r>
            <a:endParaRPr lang="ru-RU" b="1">
              <a:ea typeface="SimSun" pitchFamily="2" charset="-122"/>
            </a:endParaRPr>
          </a:p>
          <a:p>
            <a:pPr indent="227013" eaLnBrk="0" hangingPunct="0">
              <a:spcBef>
                <a:spcPts val="1200"/>
              </a:spcBef>
            </a:pPr>
            <a:r>
              <a:rPr lang="ru-RU" b="1">
                <a:ea typeface="SimSun" pitchFamily="2" charset="-122"/>
              </a:rPr>
              <a:t> Предложенные встроенные средства отладки РОУ позволяют пользователю оперативно и гибко настраивать отражение процесса во множество наблюдаемых событий в зависимости от характера решаемой задачи.</a:t>
            </a:r>
          </a:p>
        </p:txBody>
      </p:sp>
      <p:sp>
        <p:nvSpPr>
          <p:cNvPr id="4" name="Блок-схема: узел 3"/>
          <p:cNvSpPr/>
          <p:nvPr/>
        </p:nvSpPr>
        <p:spPr bwMode="auto">
          <a:xfrm>
            <a:off x="827584" y="1124744"/>
            <a:ext cx="144000" cy="144000"/>
          </a:xfrm>
          <a:prstGeom prst="flowChartConnector">
            <a:avLst/>
          </a:prstGeom>
          <a:blipFill dpi="0" rotWithShape="1">
            <a:blip r:embed="rId2" cstate="email"/>
            <a:srcRect/>
            <a:tile tx="0" ty="0" sx="93000" sy="100000" flip="none" algn="tl"/>
          </a:blip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5" name="Блок-схема: узел 4"/>
          <p:cNvSpPr/>
          <p:nvPr/>
        </p:nvSpPr>
        <p:spPr bwMode="auto">
          <a:xfrm>
            <a:off x="827584" y="2708920"/>
            <a:ext cx="144000" cy="144000"/>
          </a:xfrm>
          <a:prstGeom prst="flowChartConnector">
            <a:avLst/>
          </a:prstGeom>
          <a:blipFill dpi="0" rotWithShape="1">
            <a:blip r:embed="rId2" cstate="email"/>
            <a:srcRect/>
            <a:tile tx="0" ty="0" sx="93000" sy="100000" flip="none" algn="tl"/>
          </a:blip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6" name="Блок-схема: узел 5"/>
          <p:cNvSpPr/>
          <p:nvPr/>
        </p:nvSpPr>
        <p:spPr bwMode="auto">
          <a:xfrm>
            <a:off x="827584" y="5013192"/>
            <a:ext cx="144000" cy="144000"/>
          </a:xfrm>
          <a:prstGeom prst="flowChartConnector">
            <a:avLst/>
          </a:prstGeom>
          <a:blipFill dpi="0" rotWithShape="1">
            <a:blip r:embed="rId2" cstate="email"/>
            <a:srcRect/>
            <a:tile tx="0" ty="0" sx="93000" sy="100000" flip="none" algn="tl"/>
          </a:blip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468313" y="222250"/>
            <a:ext cx="8093075" cy="41592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50800" tIns="20638" rIns="50800" bIns="20638">
            <a:spAutoFit/>
          </a:bodyPr>
          <a:lstStyle/>
          <a:p>
            <a:pPr algn="ctr" defTabSz="479425" eaLnBrk="0" hangingPunct="0">
              <a:lnSpc>
                <a:spcPct val="87000"/>
              </a:lnSpc>
              <a:defRPr/>
            </a:pPr>
            <a:r>
              <a:rPr lang="ru-RU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ЗАКЛЮЧЕНИЕ</a:t>
            </a:r>
            <a:endParaRPr lang="en-GB" sz="28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8001000" cy="577850"/>
          </a:xfrm>
        </p:spPr>
        <p:txBody>
          <a:bodyPr/>
          <a:lstStyle/>
          <a:p>
            <a:pPr algn="ctr"/>
            <a:r>
              <a:rPr lang="ru-RU" smtClean="0"/>
              <a:t>Контакты</a:t>
            </a:r>
            <a:endParaRPr lang="en-GB" smtClean="0"/>
          </a:p>
        </p:txBody>
      </p:sp>
      <p:sp>
        <p:nvSpPr>
          <p:cNvPr id="245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88988" y="1412875"/>
            <a:ext cx="8355012" cy="4968875"/>
          </a:xfrm>
        </p:spPr>
        <p:txBody>
          <a:bodyPr/>
          <a:lstStyle/>
          <a:p>
            <a:pPr marL="482600" lvl="1" indent="-482600">
              <a:buClr>
                <a:schemeClr val="accent1"/>
              </a:buClr>
            </a:pPr>
            <a:r>
              <a:rPr lang="ru-RU" smtClean="0"/>
              <a:t>Директор</a:t>
            </a:r>
            <a:r>
              <a:rPr lang="en-US" smtClean="0"/>
              <a:t>: </a:t>
            </a:r>
            <a:r>
              <a:rPr lang="ru-RU" smtClean="0"/>
              <a:t>Академик Соколов И. А.</a:t>
            </a:r>
            <a:endParaRPr lang="en-US" smtClean="0"/>
          </a:p>
          <a:p>
            <a:pPr marL="482600" lvl="1" indent="-482600">
              <a:buClr>
                <a:schemeClr val="accent1"/>
              </a:buClr>
            </a:pPr>
            <a:r>
              <a:rPr lang="ru-RU" smtClean="0"/>
              <a:t>Адрес</a:t>
            </a:r>
            <a:r>
              <a:rPr lang="en-US" smtClean="0"/>
              <a:t>: </a:t>
            </a:r>
            <a:r>
              <a:rPr lang="ru-RU" smtClean="0"/>
              <a:t>Институт проблем информатики РАН</a:t>
            </a:r>
            <a:r>
              <a:rPr lang="en-US" smtClean="0"/>
              <a:t>, </a:t>
            </a:r>
            <a:r>
              <a:rPr lang="ru-RU" smtClean="0"/>
              <a:t>ул</a:t>
            </a:r>
            <a:r>
              <a:rPr lang="en-US" smtClean="0"/>
              <a:t>. 			  </a:t>
            </a:r>
            <a:r>
              <a:rPr lang="ru-RU" smtClean="0"/>
              <a:t>Вавилова </a:t>
            </a:r>
            <a:r>
              <a:rPr lang="en-US" smtClean="0"/>
              <a:t>, </a:t>
            </a:r>
            <a:r>
              <a:rPr lang="ru-RU" smtClean="0"/>
              <a:t>д</a:t>
            </a:r>
            <a:r>
              <a:rPr lang="en-US" smtClean="0"/>
              <a:t>. 44</a:t>
            </a:r>
            <a:r>
              <a:rPr lang="ru-RU" smtClean="0"/>
              <a:t>, корпус 2, </a:t>
            </a:r>
            <a:r>
              <a:rPr lang="en-US" smtClean="0"/>
              <a:t>117900  </a:t>
            </a:r>
            <a:r>
              <a:rPr lang="ru-RU" smtClean="0"/>
              <a:t>Москва</a:t>
            </a:r>
            <a:r>
              <a:rPr lang="en-US" smtClean="0"/>
              <a:t>,   		  </a:t>
            </a:r>
            <a:r>
              <a:rPr lang="ru-RU" smtClean="0"/>
              <a:t>Россия</a:t>
            </a:r>
            <a:endParaRPr lang="en-US" smtClean="0"/>
          </a:p>
          <a:p>
            <a:r>
              <a:rPr lang="ru-RU" smtClean="0"/>
              <a:t>Телефон</a:t>
            </a:r>
            <a:r>
              <a:rPr lang="en-US" smtClean="0"/>
              <a:t>: 7 (095) 137 34 94</a:t>
            </a:r>
          </a:p>
          <a:p>
            <a:r>
              <a:rPr lang="en-US" smtClean="0"/>
              <a:t>Fax: 7 (095) 930 45 05</a:t>
            </a:r>
          </a:p>
          <a:p>
            <a:r>
              <a:rPr lang="en-US" smtClean="0"/>
              <a:t>E-mail: ISokolov@ipiran@.ru</a:t>
            </a:r>
          </a:p>
          <a:p>
            <a:endParaRPr lang="ru-RU" smtClean="0"/>
          </a:p>
          <a:p>
            <a:r>
              <a:rPr lang="ru-RU" smtClean="0"/>
              <a:t>Докладчик</a:t>
            </a:r>
            <a:r>
              <a:rPr lang="en-US" smtClean="0"/>
              <a:t>:  </a:t>
            </a:r>
            <a:r>
              <a:rPr lang="ru-RU" smtClean="0"/>
              <a:t>Степченков Ю. А., </a:t>
            </a:r>
            <a:r>
              <a:rPr lang="en-US" smtClean="0"/>
              <a:t>(495) 671-15-20</a:t>
            </a:r>
            <a:r>
              <a:rPr lang="ru-RU" smtClean="0"/>
              <a:t>, </a:t>
            </a:r>
            <a:r>
              <a:rPr lang="en-US" smtClean="0"/>
              <a:t>						ystepchenkov</a:t>
            </a:r>
            <a:r>
              <a:rPr lang="en-GB" smtClean="0"/>
              <a:t>@ipiran.ru</a:t>
            </a:r>
            <a:endParaRPr lang="en-US" smtClean="0"/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5363" name="Rectangle 8"/>
          <p:cNvSpPr>
            <a:spLocks noGrp="1" noChangeArrowheads="1"/>
          </p:cNvSpPr>
          <p:nvPr>
            <p:ph idx="1"/>
          </p:nvPr>
        </p:nvSpPr>
        <p:spPr>
          <a:xfrm>
            <a:off x="404813" y="1309688"/>
            <a:ext cx="8586787" cy="4711700"/>
          </a:xfrm>
        </p:spPr>
        <p:txBody>
          <a:bodyPr/>
          <a:lstStyle/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Отличия вычислительных парадигм</a:t>
            </a:r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Выполнение команд в сравниваемых парадигмах</a:t>
            </a:r>
            <a:endParaRPr lang="en-GB" dirty="0" smtClean="0"/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Принципы рекуррентной развертки алгоритмов</a:t>
            </a:r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spc="-80" dirty="0" smtClean="0"/>
              <a:t>Распределение памяти в сравниваемых парадигмах </a:t>
            </a:r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Структура рекуррентного вычислителя</a:t>
            </a:r>
            <a:endParaRPr lang="en-GB" dirty="0" smtClean="0"/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Особенности процесса отладки РОУ</a:t>
            </a:r>
            <a:endParaRPr lang="en-GB" dirty="0" smtClean="0"/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Инструментальные средства отладки РОУ</a:t>
            </a:r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Схема работы встроенных средств отладки</a:t>
            </a:r>
          </a:p>
          <a:p>
            <a:pPr indent="-396000">
              <a:lnSpc>
                <a:spcPct val="100000"/>
              </a:lnSpc>
              <a:spcBef>
                <a:spcPts val="600"/>
              </a:spcBef>
              <a:spcAft>
                <a:spcPts val="488"/>
              </a:spcAft>
              <a:defRPr/>
            </a:pPr>
            <a:r>
              <a:rPr lang="ru-RU" dirty="0" smtClean="0"/>
              <a:t>Заключение</a:t>
            </a:r>
          </a:p>
          <a:p>
            <a:pPr>
              <a:defRPr/>
            </a:pPr>
            <a:endParaRPr lang="en-GB" dirty="0" smtClean="0"/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63500"/>
            <a:ext cx="8001000" cy="571500"/>
          </a:xfrm>
        </p:spPr>
        <p:txBody>
          <a:bodyPr/>
          <a:lstStyle/>
          <a:p>
            <a:pPr algn="ctr"/>
            <a:r>
              <a:rPr lang="ru-RU" smtClean="0"/>
              <a:t>Содержание</a:t>
            </a:r>
            <a:endParaRPr lang="en-GB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50862"/>
          </a:xfrm>
        </p:spPr>
        <p:txBody>
          <a:bodyPr/>
          <a:lstStyle/>
          <a:p>
            <a:pPr algn="ctr">
              <a:defRPr/>
            </a:pPr>
            <a:r>
              <a:rPr lang="ru-RU" sz="3800" spc="-30" dirty="0" smtClean="0"/>
              <a:t>Отличия вычислительных парадигм</a:t>
            </a:r>
            <a:endParaRPr lang="en-GB" sz="3800" spc="-30" dirty="0" smtClean="0"/>
          </a:p>
        </p:txBody>
      </p:sp>
      <p:grpSp>
        <p:nvGrpSpPr>
          <p:cNvPr id="17411" name="Group 288"/>
          <p:cNvGrpSpPr>
            <a:grpSpLocks noGrp="1"/>
          </p:cNvGrpSpPr>
          <p:nvPr>
            <p:ph idx="1"/>
          </p:nvPr>
        </p:nvGrpSpPr>
        <p:grpSpPr bwMode="auto">
          <a:xfrm>
            <a:off x="684213" y="836613"/>
            <a:ext cx="8259762" cy="5432425"/>
            <a:chOff x="1713" y="2114"/>
            <a:chExt cx="9539" cy="6020"/>
          </a:xfrm>
        </p:grpSpPr>
        <p:sp>
          <p:nvSpPr>
            <p:cNvPr id="17415" name="Rectangle 289"/>
            <p:cNvSpPr>
              <a:spLocks noChangeArrowheads="1"/>
            </p:cNvSpPr>
            <p:nvPr/>
          </p:nvSpPr>
          <p:spPr bwMode="auto">
            <a:xfrm>
              <a:off x="8097" y="2725"/>
              <a:ext cx="2162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 (ЭСД)</a:t>
              </a:r>
            </a:p>
          </p:txBody>
        </p:sp>
        <p:sp>
          <p:nvSpPr>
            <p:cNvPr id="17416" name="Rectangle 290"/>
            <p:cNvSpPr>
              <a:spLocks noChangeArrowheads="1"/>
            </p:cNvSpPr>
            <p:nvPr/>
          </p:nvSpPr>
          <p:spPr bwMode="auto">
            <a:xfrm>
              <a:off x="4929" y="2716"/>
              <a:ext cx="216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Команда</a:t>
              </a:r>
            </a:p>
          </p:txBody>
        </p:sp>
        <p:sp>
          <p:nvSpPr>
            <p:cNvPr id="17417" name="Rectangle 291"/>
            <p:cNvSpPr>
              <a:spLocks noChangeArrowheads="1"/>
            </p:cNvSpPr>
            <p:nvPr/>
          </p:nvSpPr>
          <p:spPr bwMode="auto">
            <a:xfrm>
              <a:off x="10406" y="3618"/>
              <a:ext cx="720" cy="115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7418" name="Rectangle 292"/>
            <p:cNvSpPr>
              <a:spLocks noChangeArrowheads="1"/>
            </p:cNvSpPr>
            <p:nvPr/>
          </p:nvSpPr>
          <p:spPr bwMode="auto">
            <a:xfrm>
              <a:off x="8064" y="2607"/>
              <a:ext cx="2160" cy="331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7419" name="Rectangle 293"/>
            <p:cNvSpPr>
              <a:spLocks noChangeArrowheads="1"/>
            </p:cNvSpPr>
            <p:nvPr/>
          </p:nvSpPr>
          <p:spPr bwMode="auto">
            <a:xfrm>
              <a:off x="4896" y="2610"/>
              <a:ext cx="2160" cy="547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7420" name="Rectangle 294"/>
            <p:cNvSpPr>
              <a:spLocks noChangeArrowheads="1"/>
            </p:cNvSpPr>
            <p:nvPr/>
          </p:nvSpPr>
          <p:spPr bwMode="auto">
            <a:xfrm>
              <a:off x="1728" y="2607"/>
              <a:ext cx="2160" cy="547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7421" name="Rectangle 295"/>
            <p:cNvSpPr>
              <a:spLocks noChangeArrowheads="1"/>
            </p:cNvSpPr>
            <p:nvPr/>
          </p:nvSpPr>
          <p:spPr bwMode="auto">
            <a:xfrm>
              <a:off x="10733" y="3181"/>
              <a:ext cx="43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1</a:t>
              </a:r>
            </a:p>
          </p:txBody>
        </p:sp>
        <p:sp>
          <p:nvSpPr>
            <p:cNvPr id="17422" name="Rectangle 296"/>
            <p:cNvSpPr>
              <a:spLocks noChangeArrowheads="1"/>
            </p:cNvSpPr>
            <p:nvPr/>
          </p:nvSpPr>
          <p:spPr bwMode="auto">
            <a:xfrm>
              <a:off x="10820" y="4987"/>
              <a:ext cx="43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2</a:t>
              </a:r>
            </a:p>
          </p:txBody>
        </p:sp>
        <p:sp>
          <p:nvSpPr>
            <p:cNvPr id="17423" name="Rectangle 297"/>
            <p:cNvSpPr>
              <a:spLocks noChangeArrowheads="1"/>
            </p:cNvSpPr>
            <p:nvPr/>
          </p:nvSpPr>
          <p:spPr bwMode="auto">
            <a:xfrm>
              <a:off x="10395" y="3710"/>
              <a:ext cx="721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en-US" sz="2000"/>
                <a:t>ЦПУ</a:t>
              </a:r>
              <a:endParaRPr lang="ru-RU" sz="2000"/>
            </a:p>
            <a:p>
              <a:pPr algn="ctr" eaLnBrk="0" hangingPunct="0"/>
              <a:r>
                <a:rPr lang="en-US" sz="2000"/>
                <a:t>&amp;</a:t>
              </a:r>
              <a:endParaRPr lang="ru-RU" sz="2000"/>
            </a:p>
            <a:p>
              <a:pPr algn="ctr" eaLnBrk="0" hangingPunct="0"/>
              <a:r>
                <a:rPr lang="en-US" sz="2000"/>
                <a:t>УПТ</a:t>
              </a:r>
              <a:endParaRPr lang="ru-RU" sz="2000"/>
            </a:p>
          </p:txBody>
        </p:sp>
        <p:sp>
          <p:nvSpPr>
            <p:cNvPr id="17424" name="Line 298"/>
            <p:cNvSpPr>
              <a:spLocks noChangeShapeType="1"/>
            </p:cNvSpPr>
            <p:nvPr/>
          </p:nvSpPr>
          <p:spPr bwMode="auto">
            <a:xfrm flipV="1">
              <a:off x="4896" y="4882"/>
              <a:ext cx="21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299"/>
            <p:cNvSpPr>
              <a:spLocks noChangeShapeType="1"/>
            </p:cNvSpPr>
            <p:nvPr/>
          </p:nvSpPr>
          <p:spPr bwMode="auto">
            <a:xfrm>
              <a:off x="4896" y="7697"/>
              <a:ext cx="216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300"/>
            <p:cNvSpPr>
              <a:spLocks noChangeShapeType="1"/>
            </p:cNvSpPr>
            <p:nvPr/>
          </p:nvSpPr>
          <p:spPr bwMode="auto">
            <a:xfrm>
              <a:off x="8064" y="5450"/>
              <a:ext cx="216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Line 301"/>
            <p:cNvSpPr>
              <a:spLocks noChangeShapeType="1"/>
            </p:cNvSpPr>
            <p:nvPr/>
          </p:nvSpPr>
          <p:spPr bwMode="auto">
            <a:xfrm>
              <a:off x="8064" y="3122"/>
              <a:ext cx="216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302"/>
            <p:cNvSpPr>
              <a:spLocks noChangeShapeType="1"/>
            </p:cNvSpPr>
            <p:nvPr/>
          </p:nvSpPr>
          <p:spPr bwMode="auto">
            <a:xfrm>
              <a:off x="4896" y="3150"/>
              <a:ext cx="216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429" name="Group 303"/>
            <p:cNvGrpSpPr>
              <a:grpSpLocks/>
            </p:cNvGrpSpPr>
            <p:nvPr/>
          </p:nvGrpSpPr>
          <p:grpSpPr bwMode="auto">
            <a:xfrm>
              <a:off x="3888" y="2898"/>
              <a:ext cx="576" cy="864"/>
              <a:chOff x="3888" y="2304"/>
              <a:chExt cx="576" cy="864"/>
            </a:xfrm>
          </p:grpSpPr>
          <p:sp>
            <p:nvSpPr>
              <p:cNvPr id="17479" name="Line 304"/>
              <p:cNvSpPr>
                <a:spLocks noChangeShapeType="1"/>
              </p:cNvSpPr>
              <p:nvPr/>
            </p:nvSpPr>
            <p:spPr bwMode="auto">
              <a:xfrm>
                <a:off x="3888" y="2304"/>
                <a:ext cx="57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80" name="Line 305"/>
              <p:cNvSpPr>
                <a:spLocks noChangeShapeType="1"/>
              </p:cNvSpPr>
              <p:nvPr/>
            </p:nvSpPr>
            <p:spPr bwMode="auto">
              <a:xfrm flipH="1" flipV="1">
                <a:off x="4464" y="2304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30" name="Line 306"/>
            <p:cNvSpPr>
              <a:spLocks noChangeShapeType="1"/>
            </p:cNvSpPr>
            <p:nvPr/>
          </p:nvSpPr>
          <p:spPr bwMode="auto">
            <a:xfrm flipV="1">
              <a:off x="10220" y="2815"/>
              <a:ext cx="55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Line 307"/>
            <p:cNvSpPr>
              <a:spLocks noChangeShapeType="1"/>
            </p:cNvSpPr>
            <p:nvPr/>
          </p:nvSpPr>
          <p:spPr bwMode="auto">
            <a:xfrm>
              <a:off x="10772" y="4770"/>
              <a:ext cx="0" cy="8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Line 308"/>
            <p:cNvSpPr>
              <a:spLocks noChangeShapeType="1"/>
            </p:cNvSpPr>
            <p:nvPr/>
          </p:nvSpPr>
          <p:spPr bwMode="auto">
            <a:xfrm>
              <a:off x="4896" y="5281"/>
              <a:ext cx="216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Rectangle 309"/>
            <p:cNvSpPr>
              <a:spLocks noChangeArrowheads="1"/>
            </p:cNvSpPr>
            <p:nvPr/>
          </p:nvSpPr>
          <p:spPr bwMode="auto">
            <a:xfrm>
              <a:off x="2120" y="7689"/>
              <a:ext cx="1441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</a:t>
              </a:r>
            </a:p>
          </p:txBody>
        </p:sp>
        <p:sp>
          <p:nvSpPr>
            <p:cNvPr id="17434" name="Rectangle 310"/>
            <p:cNvSpPr>
              <a:spLocks noChangeArrowheads="1"/>
            </p:cNvSpPr>
            <p:nvPr/>
          </p:nvSpPr>
          <p:spPr bwMode="auto">
            <a:xfrm>
              <a:off x="4929" y="7701"/>
              <a:ext cx="2162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Данные, тег</a:t>
              </a:r>
            </a:p>
          </p:txBody>
        </p:sp>
        <p:sp>
          <p:nvSpPr>
            <p:cNvPr id="17435" name="Rectangle 311"/>
            <p:cNvSpPr>
              <a:spLocks noChangeArrowheads="1"/>
            </p:cNvSpPr>
            <p:nvPr/>
          </p:nvSpPr>
          <p:spPr bwMode="auto">
            <a:xfrm>
              <a:off x="1796" y="2673"/>
              <a:ext cx="1996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Команда</a:t>
              </a:r>
            </a:p>
          </p:txBody>
        </p:sp>
        <p:sp>
          <p:nvSpPr>
            <p:cNvPr id="17436" name="Rectangle 312"/>
            <p:cNvSpPr>
              <a:spLocks noChangeArrowheads="1"/>
            </p:cNvSpPr>
            <p:nvPr/>
          </p:nvSpPr>
          <p:spPr bwMode="auto">
            <a:xfrm>
              <a:off x="4476" y="3293"/>
              <a:ext cx="28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1</a:t>
              </a:r>
            </a:p>
          </p:txBody>
        </p:sp>
        <p:sp>
          <p:nvSpPr>
            <p:cNvPr id="17437" name="Rectangle 313"/>
            <p:cNvSpPr>
              <a:spLocks noChangeArrowheads="1"/>
            </p:cNvSpPr>
            <p:nvPr/>
          </p:nvSpPr>
          <p:spPr bwMode="auto">
            <a:xfrm>
              <a:off x="7653" y="3300"/>
              <a:ext cx="28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17438" name="Rectangle 314"/>
            <p:cNvSpPr>
              <a:spLocks noChangeArrowheads="1"/>
            </p:cNvSpPr>
            <p:nvPr/>
          </p:nvSpPr>
          <p:spPr bwMode="auto">
            <a:xfrm>
              <a:off x="7284" y="3877"/>
              <a:ext cx="646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1800"/>
                <a:t>ЦПУ</a:t>
              </a:r>
            </a:p>
          </p:txBody>
        </p:sp>
        <p:sp>
          <p:nvSpPr>
            <p:cNvPr id="17439" name="Rectangle 315"/>
            <p:cNvSpPr>
              <a:spLocks noChangeArrowheads="1"/>
            </p:cNvSpPr>
            <p:nvPr/>
          </p:nvSpPr>
          <p:spPr bwMode="auto">
            <a:xfrm>
              <a:off x="4176" y="3890"/>
              <a:ext cx="607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1800"/>
                <a:t>ЦПУ</a:t>
              </a:r>
            </a:p>
          </p:txBody>
        </p:sp>
        <p:sp>
          <p:nvSpPr>
            <p:cNvPr id="17440" name="Rectangle 316"/>
            <p:cNvSpPr>
              <a:spLocks noChangeArrowheads="1"/>
            </p:cNvSpPr>
            <p:nvPr/>
          </p:nvSpPr>
          <p:spPr bwMode="auto">
            <a:xfrm>
              <a:off x="5073" y="4904"/>
              <a:ext cx="1873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Данные, тег</a:t>
              </a:r>
            </a:p>
          </p:txBody>
        </p:sp>
        <p:sp>
          <p:nvSpPr>
            <p:cNvPr id="17441" name="Rectangle 317"/>
            <p:cNvSpPr>
              <a:spLocks noChangeArrowheads="1"/>
            </p:cNvSpPr>
            <p:nvPr/>
          </p:nvSpPr>
          <p:spPr bwMode="auto">
            <a:xfrm>
              <a:off x="8241" y="5492"/>
              <a:ext cx="1873" cy="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 (ЭСД)</a:t>
              </a:r>
            </a:p>
          </p:txBody>
        </p:sp>
        <p:sp>
          <p:nvSpPr>
            <p:cNvPr id="17442" name="Rectangle 318"/>
            <p:cNvSpPr>
              <a:spLocks noChangeArrowheads="1"/>
            </p:cNvSpPr>
            <p:nvPr/>
          </p:nvSpPr>
          <p:spPr bwMode="auto">
            <a:xfrm>
              <a:off x="1801" y="5566"/>
              <a:ext cx="207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</a:t>
              </a:r>
            </a:p>
          </p:txBody>
        </p:sp>
        <p:sp>
          <p:nvSpPr>
            <p:cNvPr id="17443" name="Rectangle 319"/>
            <p:cNvSpPr>
              <a:spLocks noChangeArrowheads="1"/>
            </p:cNvSpPr>
            <p:nvPr/>
          </p:nvSpPr>
          <p:spPr bwMode="auto">
            <a:xfrm>
              <a:off x="8116" y="3311"/>
              <a:ext cx="1998" cy="1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Память</a:t>
              </a:r>
            </a:p>
            <a:p>
              <a:pPr algn="ctr" eaLnBrk="0" hangingPunct="0"/>
              <a:r>
                <a:rPr lang="ru-RU" sz="2000"/>
                <a:t>Самодостаточ-ных данных</a:t>
              </a:r>
            </a:p>
            <a:p>
              <a:pPr algn="ctr" eaLnBrk="0" hangingPunct="0"/>
              <a:r>
                <a:rPr lang="ru-RU" sz="2000"/>
                <a:t>(один общий </a:t>
              </a:r>
            </a:p>
            <a:p>
              <a:pPr algn="ctr" eaLnBrk="0" hangingPunct="0"/>
              <a:r>
                <a:rPr lang="ru-RU" sz="2000"/>
                <a:t>поток)</a:t>
              </a:r>
            </a:p>
          </p:txBody>
        </p:sp>
        <p:sp>
          <p:nvSpPr>
            <p:cNvPr id="17444" name="Rectangle 320"/>
            <p:cNvSpPr>
              <a:spLocks noChangeArrowheads="1"/>
            </p:cNvSpPr>
            <p:nvPr/>
          </p:nvSpPr>
          <p:spPr bwMode="auto">
            <a:xfrm>
              <a:off x="4929" y="3311"/>
              <a:ext cx="2161" cy="1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Память</a:t>
              </a:r>
            </a:p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программ</a:t>
              </a:r>
            </a:p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(вторичный</a:t>
              </a:r>
            </a:p>
            <a:p>
              <a:pPr algn="ctr" eaLnBrk="0" hangingPunct="0"/>
              <a:r>
                <a:rPr lang="ru-RU" sz="2000">
                  <a:solidFill>
                    <a:srgbClr val="0070C0"/>
                  </a:solidFill>
                </a:rPr>
                <a:t>поток)</a:t>
              </a:r>
            </a:p>
          </p:txBody>
        </p:sp>
        <p:sp>
          <p:nvSpPr>
            <p:cNvPr id="17445" name="Rectangle 321"/>
            <p:cNvSpPr>
              <a:spLocks noChangeArrowheads="1"/>
            </p:cNvSpPr>
            <p:nvPr/>
          </p:nvSpPr>
          <p:spPr bwMode="auto">
            <a:xfrm>
              <a:off x="7113" y="4482"/>
              <a:ext cx="72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1   3</a:t>
              </a:r>
            </a:p>
          </p:txBody>
        </p:sp>
        <p:sp>
          <p:nvSpPr>
            <p:cNvPr id="17446" name="Rectangle 322"/>
            <p:cNvSpPr>
              <a:spLocks noChangeArrowheads="1"/>
            </p:cNvSpPr>
            <p:nvPr/>
          </p:nvSpPr>
          <p:spPr bwMode="auto">
            <a:xfrm>
              <a:off x="4032" y="4468"/>
              <a:ext cx="57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2   4</a:t>
              </a:r>
            </a:p>
          </p:txBody>
        </p:sp>
        <p:sp>
          <p:nvSpPr>
            <p:cNvPr id="17447" name="Rectangle 323"/>
            <p:cNvSpPr>
              <a:spLocks noChangeArrowheads="1"/>
            </p:cNvSpPr>
            <p:nvPr/>
          </p:nvSpPr>
          <p:spPr bwMode="auto">
            <a:xfrm>
              <a:off x="4975" y="5892"/>
              <a:ext cx="2017" cy="1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Память данных</a:t>
              </a:r>
            </a:p>
            <a:p>
              <a:pPr algn="ctr" eaLnBrk="0" hangingPunct="0"/>
              <a:r>
                <a:rPr lang="ru-RU" sz="2000"/>
                <a:t>с тегами</a:t>
              </a:r>
            </a:p>
            <a:p>
              <a:pPr algn="ctr" eaLnBrk="0" hangingPunct="0"/>
              <a:r>
                <a:rPr lang="ru-RU" sz="2000"/>
                <a:t>(первичный поток</a:t>
              </a:r>
              <a:r>
                <a:rPr lang="ru-RU" sz="1000"/>
                <a:t>)</a:t>
              </a:r>
            </a:p>
          </p:txBody>
        </p:sp>
        <p:sp>
          <p:nvSpPr>
            <p:cNvPr id="17448" name="Rectangle 324"/>
            <p:cNvSpPr>
              <a:spLocks noChangeArrowheads="1"/>
            </p:cNvSpPr>
            <p:nvPr/>
          </p:nvSpPr>
          <p:spPr bwMode="auto">
            <a:xfrm>
              <a:off x="8006" y="2114"/>
              <a:ext cx="22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 b="1"/>
                <a:t>Рекуррентная</a:t>
              </a:r>
            </a:p>
          </p:txBody>
        </p:sp>
        <p:sp>
          <p:nvSpPr>
            <p:cNvPr id="17449" name="Rectangle 325"/>
            <p:cNvSpPr>
              <a:spLocks noChangeArrowheads="1"/>
            </p:cNvSpPr>
            <p:nvPr/>
          </p:nvSpPr>
          <p:spPr bwMode="auto">
            <a:xfrm>
              <a:off x="4929" y="2114"/>
              <a:ext cx="230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 b="1"/>
                <a:t>Потока данных</a:t>
              </a:r>
            </a:p>
            <a:p>
              <a:pPr algn="ctr" eaLnBrk="0" hangingPunct="0"/>
              <a:endParaRPr lang="ru-RU" sz="1000"/>
            </a:p>
          </p:txBody>
        </p:sp>
        <p:sp>
          <p:nvSpPr>
            <p:cNvPr id="17450" name="Rectangle 326"/>
            <p:cNvSpPr>
              <a:spLocks noChangeArrowheads="1"/>
            </p:cNvSpPr>
            <p:nvPr/>
          </p:nvSpPr>
          <p:spPr bwMode="auto">
            <a:xfrm>
              <a:off x="1761" y="2114"/>
              <a:ext cx="21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 b="1"/>
                <a:t>Традиционная</a:t>
              </a:r>
            </a:p>
            <a:p>
              <a:pPr algn="ctr" eaLnBrk="0" hangingPunct="0"/>
              <a:endParaRPr lang="ru-RU" sz="1000" b="1"/>
            </a:p>
          </p:txBody>
        </p:sp>
        <p:grpSp>
          <p:nvGrpSpPr>
            <p:cNvPr id="17451" name="Group 327"/>
            <p:cNvGrpSpPr>
              <a:grpSpLocks/>
            </p:cNvGrpSpPr>
            <p:nvPr/>
          </p:nvGrpSpPr>
          <p:grpSpPr bwMode="auto">
            <a:xfrm>
              <a:off x="3888" y="4338"/>
              <a:ext cx="720" cy="3600"/>
              <a:chOff x="3888" y="3744"/>
              <a:chExt cx="720" cy="3600"/>
            </a:xfrm>
          </p:grpSpPr>
          <p:sp>
            <p:nvSpPr>
              <p:cNvPr id="17477" name="Line 328"/>
              <p:cNvSpPr>
                <a:spLocks noChangeShapeType="1"/>
              </p:cNvSpPr>
              <p:nvPr/>
            </p:nvSpPr>
            <p:spPr bwMode="auto">
              <a:xfrm>
                <a:off x="4608" y="3744"/>
                <a:ext cx="0" cy="3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8" name="Line 329"/>
              <p:cNvSpPr>
                <a:spLocks noChangeShapeType="1"/>
              </p:cNvSpPr>
              <p:nvPr/>
            </p:nvSpPr>
            <p:spPr bwMode="auto">
              <a:xfrm flipV="1">
                <a:off x="3888" y="7344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52" name="Line 330"/>
            <p:cNvSpPr>
              <a:spLocks noChangeShapeType="1"/>
            </p:cNvSpPr>
            <p:nvPr/>
          </p:nvSpPr>
          <p:spPr bwMode="auto">
            <a:xfrm>
              <a:off x="10224" y="5645"/>
              <a:ext cx="54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med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3" name="Line 331"/>
            <p:cNvSpPr>
              <a:spLocks noChangeShapeType="1"/>
            </p:cNvSpPr>
            <p:nvPr/>
          </p:nvSpPr>
          <p:spPr bwMode="auto">
            <a:xfrm>
              <a:off x="1728" y="3083"/>
              <a:ext cx="2160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Line 332"/>
            <p:cNvSpPr>
              <a:spLocks noChangeShapeType="1"/>
            </p:cNvSpPr>
            <p:nvPr/>
          </p:nvSpPr>
          <p:spPr bwMode="auto">
            <a:xfrm>
              <a:off x="1728" y="5589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5" name="Line 333"/>
            <p:cNvSpPr>
              <a:spLocks noChangeShapeType="1"/>
            </p:cNvSpPr>
            <p:nvPr/>
          </p:nvSpPr>
          <p:spPr bwMode="auto">
            <a:xfrm>
              <a:off x="1713" y="5981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Line 334"/>
            <p:cNvSpPr>
              <a:spLocks noChangeShapeType="1"/>
            </p:cNvSpPr>
            <p:nvPr/>
          </p:nvSpPr>
          <p:spPr bwMode="auto">
            <a:xfrm flipV="1">
              <a:off x="1728" y="7715"/>
              <a:ext cx="215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Line 335"/>
            <p:cNvSpPr>
              <a:spLocks noChangeShapeType="1"/>
            </p:cNvSpPr>
            <p:nvPr/>
          </p:nvSpPr>
          <p:spPr bwMode="auto">
            <a:xfrm flipH="1">
              <a:off x="3995" y="4018"/>
              <a:ext cx="1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lg" len="med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Line 336"/>
            <p:cNvSpPr>
              <a:spLocks noChangeShapeType="1"/>
            </p:cNvSpPr>
            <p:nvPr/>
          </p:nvSpPr>
          <p:spPr bwMode="auto">
            <a:xfrm>
              <a:off x="1728" y="4796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9" name="Rectangle 337"/>
            <p:cNvSpPr>
              <a:spLocks noChangeArrowheads="1"/>
            </p:cNvSpPr>
            <p:nvPr/>
          </p:nvSpPr>
          <p:spPr bwMode="auto">
            <a:xfrm>
              <a:off x="2152" y="4789"/>
              <a:ext cx="1441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Данные</a:t>
              </a:r>
            </a:p>
          </p:txBody>
        </p:sp>
        <p:sp>
          <p:nvSpPr>
            <p:cNvPr id="17460" name="Line 338"/>
            <p:cNvSpPr>
              <a:spLocks noChangeShapeType="1"/>
            </p:cNvSpPr>
            <p:nvPr/>
          </p:nvSpPr>
          <p:spPr bwMode="auto">
            <a:xfrm>
              <a:off x="1728" y="5174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1" name="Rectangle 339"/>
            <p:cNvSpPr>
              <a:spLocks noChangeArrowheads="1"/>
            </p:cNvSpPr>
            <p:nvPr/>
          </p:nvSpPr>
          <p:spPr bwMode="auto">
            <a:xfrm>
              <a:off x="3848" y="3609"/>
              <a:ext cx="30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 eaLnBrk="0" hangingPunct="0"/>
              <a:r>
                <a:rPr lang="ru-RU" sz="2000"/>
                <a:t>3</a:t>
              </a:r>
            </a:p>
          </p:txBody>
        </p:sp>
        <p:sp>
          <p:nvSpPr>
            <p:cNvPr id="17462" name="Rectangle 340"/>
            <p:cNvSpPr>
              <a:spLocks noChangeArrowheads="1"/>
            </p:cNvSpPr>
            <p:nvPr/>
          </p:nvSpPr>
          <p:spPr bwMode="auto">
            <a:xfrm>
              <a:off x="4176" y="3762"/>
              <a:ext cx="576" cy="5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grpSp>
          <p:nvGrpSpPr>
            <p:cNvPr id="17463" name="Group 341"/>
            <p:cNvGrpSpPr>
              <a:grpSpLocks/>
            </p:cNvGrpSpPr>
            <p:nvPr/>
          </p:nvGrpSpPr>
          <p:grpSpPr bwMode="auto">
            <a:xfrm>
              <a:off x="3888" y="4338"/>
              <a:ext cx="432" cy="1440"/>
              <a:chOff x="3888" y="3744"/>
              <a:chExt cx="432" cy="1440"/>
            </a:xfrm>
          </p:grpSpPr>
          <p:sp>
            <p:nvSpPr>
              <p:cNvPr id="17475" name="Line 342"/>
              <p:cNvSpPr>
                <a:spLocks noChangeShapeType="1"/>
              </p:cNvSpPr>
              <p:nvPr/>
            </p:nvSpPr>
            <p:spPr bwMode="auto">
              <a:xfrm>
                <a:off x="4320" y="3744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6" name="Line 343"/>
              <p:cNvSpPr>
                <a:spLocks noChangeShapeType="1"/>
              </p:cNvSpPr>
              <p:nvPr/>
            </p:nvSpPr>
            <p:spPr bwMode="auto">
              <a:xfrm flipH="1">
                <a:off x="3888" y="5184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64" name="Rectangle 344"/>
            <p:cNvSpPr>
              <a:spLocks noChangeArrowheads="1"/>
            </p:cNvSpPr>
            <p:nvPr/>
          </p:nvSpPr>
          <p:spPr bwMode="auto">
            <a:xfrm>
              <a:off x="7284" y="3762"/>
              <a:ext cx="636" cy="58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grpSp>
          <p:nvGrpSpPr>
            <p:cNvPr id="17465" name="Group 345"/>
            <p:cNvGrpSpPr>
              <a:grpSpLocks/>
            </p:cNvGrpSpPr>
            <p:nvPr/>
          </p:nvGrpSpPr>
          <p:grpSpPr bwMode="auto">
            <a:xfrm>
              <a:off x="7056" y="2898"/>
              <a:ext cx="576" cy="864"/>
              <a:chOff x="3888" y="2304"/>
              <a:chExt cx="576" cy="864"/>
            </a:xfrm>
          </p:grpSpPr>
          <p:sp>
            <p:nvSpPr>
              <p:cNvPr id="17473" name="Line 346"/>
              <p:cNvSpPr>
                <a:spLocks noChangeShapeType="1"/>
              </p:cNvSpPr>
              <p:nvPr/>
            </p:nvSpPr>
            <p:spPr bwMode="auto">
              <a:xfrm>
                <a:off x="3888" y="2304"/>
                <a:ext cx="57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4" name="Line 347"/>
              <p:cNvSpPr>
                <a:spLocks noChangeShapeType="1"/>
              </p:cNvSpPr>
              <p:nvPr/>
            </p:nvSpPr>
            <p:spPr bwMode="auto">
              <a:xfrm flipH="1" flipV="1">
                <a:off x="4464" y="2304"/>
                <a:ext cx="0" cy="8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66" name="Group 348"/>
            <p:cNvGrpSpPr>
              <a:grpSpLocks/>
            </p:cNvGrpSpPr>
            <p:nvPr/>
          </p:nvGrpSpPr>
          <p:grpSpPr bwMode="auto">
            <a:xfrm>
              <a:off x="7056" y="4338"/>
              <a:ext cx="432" cy="720"/>
              <a:chOff x="3888" y="3744"/>
              <a:chExt cx="432" cy="1440"/>
            </a:xfrm>
          </p:grpSpPr>
          <p:sp>
            <p:nvSpPr>
              <p:cNvPr id="17471" name="Line 349"/>
              <p:cNvSpPr>
                <a:spLocks noChangeShapeType="1"/>
              </p:cNvSpPr>
              <p:nvPr/>
            </p:nvSpPr>
            <p:spPr bwMode="auto">
              <a:xfrm>
                <a:off x="4320" y="3744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2" name="Line 350"/>
              <p:cNvSpPr>
                <a:spLocks noChangeShapeType="1"/>
              </p:cNvSpPr>
              <p:nvPr/>
            </p:nvSpPr>
            <p:spPr bwMode="auto">
              <a:xfrm flipH="1">
                <a:off x="3888" y="5184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67" name="Group 351"/>
            <p:cNvGrpSpPr>
              <a:grpSpLocks/>
            </p:cNvGrpSpPr>
            <p:nvPr/>
          </p:nvGrpSpPr>
          <p:grpSpPr bwMode="auto">
            <a:xfrm>
              <a:off x="7056" y="4335"/>
              <a:ext cx="720" cy="3600"/>
              <a:chOff x="3888" y="3744"/>
              <a:chExt cx="720" cy="3600"/>
            </a:xfrm>
          </p:grpSpPr>
          <p:sp>
            <p:nvSpPr>
              <p:cNvPr id="17469" name="Line 352"/>
              <p:cNvSpPr>
                <a:spLocks noChangeShapeType="1"/>
              </p:cNvSpPr>
              <p:nvPr/>
            </p:nvSpPr>
            <p:spPr bwMode="auto">
              <a:xfrm>
                <a:off x="4608" y="3744"/>
                <a:ext cx="0" cy="36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70" name="Line 353"/>
              <p:cNvSpPr>
                <a:spLocks noChangeShapeType="1"/>
              </p:cNvSpPr>
              <p:nvPr/>
            </p:nvSpPr>
            <p:spPr bwMode="auto">
              <a:xfrm flipV="1">
                <a:off x="3888" y="7344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68" name="Line 354"/>
            <p:cNvSpPr>
              <a:spLocks noChangeShapeType="1"/>
            </p:cNvSpPr>
            <p:nvPr/>
          </p:nvSpPr>
          <p:spPr bwMode="auto">
            <a:xfrm>
              <a:off x="10785" y="2820"/>
              <a:ext cx="0" cy="7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lg" len="med"/>
              <a:tailEnd type="triangle" w="lg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2" name="Rectangle 311"/>
          <p:cNvSpPr>
            <a:spLocks noChangeArrowheads="1"/>
          </p:cNvSpPr>
          <p:nvPr/>
        </p:nvSpPr>
        <p:spPr bwMode="auto">
          <a:xfrm>
            <a:off x="684213" y="1989138"/>
            <a:ext cx="1727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 eaLnBrk="0" hangingPunct="0"/>
            <a:r>
              <a:rPr lang="ru-RU" sz="2000">
                <a:solidFill>
                  <a:srgbClr val="0070C0"/>
                </a:solidFill>
              </a:rPr>
              <a:t>Память</a:t>
            </a:r>
          </a:p>
          <a:p>
            <a:pPr algn="ctr" eaLnBrk="0" hangingPunct="0"/>
            <a:r>
              <a:rPr lang="ru-RU" sz="2000">
                <a:solidFill>
                  <a:srgbClr val="0070C0"/>
                </a:solidFill>
              </a:rPr>
              <a:t>программ</a:t>
            </a:r>
          </a:p>
        </p:txBody>
      </p:sp>
      <p:sp>
        <p:nvSpPr>
          <p:cNvPr id="17413" name="Line 342"/>
          <p:cNvSpPr>
            <a:spLocks noChangeShapeType="1"/>
          </p:cNvSpPr>
          <p:nvPr/>
        </p:nvSpPr>
        <p:spPr bwMode="auto">
          <a:xfrm>
            <a:off x="2640013" y="2562225"/>
            <a:ext cx="0" cy="900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343"/>
          <p:cNvSpPr>
            <a:spLocks noChangeShapeType="1"/>
          </p:cNvSpPr>
          <p:nvPr/>
        </p:nvSpPr>
        <p:spPr bwMode="auto">
          <a:xfrm flipH="1">
            <a:off x="2555875" y="3467100"/>
            <a:ext cx="714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8900"/>
            <a:ext cx="8001000" cy="577850"/>
          </a:xfrm>
        </p:spPr>
        <p:txBody>
          <a:bodyPr/>
          <a:lstStyle/>
          <a:p>
            <a:pPr algn="ctr"/>
            <a:r>
              <a:rPr lang="ru-RU" smtClean="0"/>
              <a:t>Выполнение команды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09600" y="911225"/>
          <a:ext cx="8369300" cy="5189538"/>
        </p:xfrm>
        <a:graphic>
          <a:graphicData uri="http://schemas.openxmlformats.org/presentationml/2006/ole">
            <p:oleObj spid="_x0000_s1026" name="Document" r:id="rId3" imgW="8169681" imgH="5055518" progId="Word.Documen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577850"/>
          </a:xfrm>
        </p:spPr>
        <p:txBody>
          <a:bodyPr/>
          <a:lstStyle/>
          <a:p>
            <a:pPr algn="ctr"/>
            <a:r>
              <a:rPr lang="ru-RU" smtClean="0"/>
              <a:t>Принципы рекуррентной развертки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90600"/>
            <a:ext cx="8153400" cy="53181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mtClean="0"/>
              <a:t> 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06400" y="673100"/>
          <a:ext cx="8559800" cy="6184900"/>
        </p:xfrm>
        <a:graphic>
          <a:graphicData uri="http://schemas.openxmlformats.org/presentationml/2006/ole">
            <p:oleObj spid="_x0000_s2050" name="Document" r:id="rId4" imgW="10048254" imgH="7729466" progId="Word.Document.8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31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523875"/>
          </a:xfrm>
        </p:spPr>
        <p:txBody>
          <a:bodyPr/>
          <a:lstStyle/>
          <a:p>
            <a:pPr algn="ctr">
              <a:defRPr/>
            </a:pPr>
            <a:r>
              <a:rPr lang="ru-RU" sz="3600" spc="-70" dirty="0" smtClean="0"/>
              <a:t>Распределение памяти в  парадигмах</a:t>
            </a:r>
            <a:endParaRPr lang="en-GB" sz="3600" spc="-70" dirty="0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ph idx="1"/>
          </p:nvPr>
        </p:nvGraphicFramePr>
        <p:xfrm>
          <a:off x="1066800" y="1041400"/>
          <a:ext cx="7493000" cy="5245100"/>
        </p:xfrm>
        <a:graphic>
          <a:graphicData uri="http://schemas.openxmlformats.org/presentationml/2006/ole">
            <p:oleObj spid="_x0000_s3074" name="Document" r:id="rId3" imgW="8376639" imgH="5883691" progId="Word.Document.8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28600"/>
            <a:ext cx="8964612" cy="577850"/>
          </a:xfrm>
        </p:spPr>
        <p:txBody>
          <a:bodyPr/>
          <a:lstStyle/>
          <a:p>
            <a:pPr algn="ctr"/>
            <a:r>
              <a:rPr lang="ru-RU" smtClean="0"/>
              <a:t>Структура РОС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23850" y="1268413"/>
            <a:ext cx="9648825" cy="5159375"/>
            <a:chOff x="2157" y="11528"/>
            <a:chExt cx="8617" cy="4788"/>
          </a:xfrm>
        </p:grpSpPr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8893" y="12327"/>
              <a:ext cx="0" cy="62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250" y="12969"/>
              <a:ext cx="6660" cy="39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>
                <a:spcAft>
                  <a:spcPts val="1000"/>
                </a:spcAft>
              </a:pPr>
              <a:r>
                <a:rPr lang="ru-RU">
                  <a:latin typeface="Calibri" pitchFamily="34" charset="0"/>
                </a:rPr>
                <a:t>Распределитель</a:t>
              </a:r>
              <a:endParaRPr lang="ru-RU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421" y="13663"/>
              <a:ext cx="1260" cy="30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spcAft>
                  <a:spcPts val="1000"/>
                </a:spcAft>
              </a:pPr>
              <a:endParaRPr lang="ru-RU" sz="1100"/>
            </a:p>
            <a:p>
              <a:pPr algn="ctr" eaLnBrk="0" hangingPunct="0"/>
              <a:r>
                <a:rPr lang="ru-RU" sz="1200"/>
                <a:t>ПАП</a:t>
              </a:r>
              <a:endParaRPr lang="ru-RU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 flipH="1" flipV="1">
              <a:off x="2538" y="12659"/>
              <a:ext cx="8" cy="33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851" y="11699"/>
              <a:ext cx="1980" cy="76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>
                <a:spcBef>
                  <a:spcPts val="1200"/>
                </a:spcBef>
                <a:spcAft>
                  <a:spcPts val="500"/>
                </a:spcAft>
              </a:pPr>
              <a:r>
                <a:rPr lang="ru-RU" sz="2200"/>
                <a:t>Управляющий процессор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524" y="12648"/>
              <a:ext cx="2654" cy="2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9045" y="11575"/>
              <a:ext cx="1022" cy="6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Матрица ПЛИС</a:t>
              </a:r>
              <a:endParaRPr lang="ru-RU" sz="2000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5671" y="11721"/>
              <a:ext cx="2880" cy="107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endParaRPr lang="ru-RU" sz="1200" i="1"/>
            </a:p>
            <a:p>
              <a:pPr algn="ctr" eaLnBrk="0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ru-RU" sz="2200">
                  <a:latin typeface="Calibri" pitchFamily="34" charset="0"/>
                </a:rPr>
                <a:t>Буферная</a:t>
              </a:r>
            </a:p>
            <a:p>
              <a:pPr algn="ctr" eaLnBrk="0" hangingPunct="0">
                <a:spcAft>
                  <a:spcPts val="600"/>
                </a:spcAft>
              </a:pPr>
              <a:r>
                <a:rPr lang="ru-RU" sz="2200">
                  <a:latin typeface="Calibri" pitchFamily="34" charset="0"/>
                </a:rPr>
                <a:t>память</a:t>
              </a:r>
              <a:endParaRPr lang="ru-RU" sz="2200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rot="5400000">
              <a:off x="5265" y="11478"/>
              <a:ext cx="0" cy="85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3321" y="13533"/>
              <a:ext cx="1539" cy="1669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4931" y="13524"/>
              <a:ext cx="1539" cy="167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6541" y="13524"/>
              <a:ext cx="1539" cy="167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8137" y="13512"/>
              <a:ext cx="1539" cy="169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8251" y="14265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000"/>
                <a:t>АЛУ +</a:t>
              </a:r>
            </a:p>
            <a:p>
              <a:pPr algn="ctr" eaLnBrk="0" hangingPunct="0"/>
              <a:r>
                <a:rPr lang="ru-RU" sz="2000"/>
                <a:t>МАС +</a:t>
              </a:r>
            </a:p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     </a:t>
              </a:r>
              <a:r>
                <a:rPr lang="en-US" sz="2000">
                  <a:latin typeface="Calibri" pitchFamily="34" charset="0"/>
                </a:rPr>
                <a:t>   </a:t>
              </a:r>
              <a:r>
                <a:rPr lang="ru-RU" sz="2000">
                  <a:latin typeface="Calibri" pitchFamily="34" charset="0"/>
                </a:rPr>
                <a:t>ПТ </a:t>
              </a:r>
              <a:endParaRPr lang="ru-RU" sz="2000"/>
            </a:p>
          </p:txBody>
        </p:sp>
        <p:sp>
          <p:nvSpPr>
            <p:cNvPr id="18450" name="Text Box 19"/>
            <p:cNvSpPr txBox="1">
              <a:spLocks noChangeArrowheads="1"/>
            </p:cNvSpPr>
            <p:nvPr/>
          </p:nvSpPr>
          <p:spPr bwMode="auto">
            <a:xfrm>
              <a:off x="5056" y="14265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000"/>
                <a:t>АЛУ +</a:t>
              </a:r>
            </a:p>
            <a:p>
              <a:pPr algn="ctr" eaLnBrk="0" hangingPunct="0"/>
              <a:r>
                <a:rPr lang="ru-RU" sz="2000"/>
                <a:t>МАС +</a:t>
              </a:r>
            </a:p>
            <a:p>
              <a:pPr algn="ctr"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ПТ</a:t>
              </a:r>
              <a:endParaRPr lang="ru-RU" sz="2000"/>
            </a:p>
          </p:txBody>
        </p:sp>
        <p:sp>
          <p:nvSpPr>
            <p:cNvPr id="18451" name="Text Box 20"/>
            <p:cNvSpPr txBox="1">
              <a:spLocks noChangeArrowheads="1"/>
            </p:cNvSpPr>
            <p:nvPr/>
          </p:nvSpPr>
          <p:spPr bwMode="auto">
            <a:xfrm>
              <a:off x="6655" y="14265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000"/>
                <a:t>АЛУ +</a:t>
              </a:r>
            </a:p>
            <a:p>
              <a:pPr algn="ctr" eaLnBrk="0" hangingPunct="0"/>
              <a:r>
                <a:rPr lang="ru-RU" sz="2000"/>
                <a:t>МАС +</a:t>
              </a:r>
            </a:p>
            <a:p>
              <a:pPr algn="ctr"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ПТ</a:t>
              </a:r>
              <a:endParaRPr lang="ru-RU" sz="2000"/>
            </a:p>
          </p:txBody>
        </p:sp>
        <p:sp>
          <p:nvSpPr>
            <p:cNvPr id="18452" name="Text Box 21"/>
            <p:cNvSpPr txBox="1">
              <a:spLocks noChangeArrowheads="1"/>
            </p:cNvSpPr>
            <p:nvPr/>
          </p:nvSpPr>
          <p:spPr bwMode="auto">
            <a:xfrm>
              <a:off x="3463" y="14265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1200"/>
                <a:t>АЛУ +</a:t>
              </a:r>
            </a:p>
            <a:p>
              <a:pPr algn="ctr" eaLnBrk="0" hangingPunct="0"/>
              <a:r>
                <a:rPr lang="ru-RU" sz="1200"/>
                <a:t>МАС +</a:t>
              </a:r>
            </a:p>
            <a:p>
              <a:pPr algn="ctr" eaLnBrk="0" hangingPunct="0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ПТ</a:t>
              </a:r>
              <a:endParaRPr lang="ru-RU"/>
            </a:p>
          </p:txBody>
        </p:sp>
        <p:sp>
          <p:nvSpPr>
            <p:cNvPr id="18453" name="Text Box 22"/>
            <p:cNvSpPr txBox="1">
              <a:spLocks noChangeArrowheads="1"/>
            </p:cNvSpPr>
            <p:nvPr/>
          </p:nvSpPr>
          <p:spPr bwMode="auto">
            <a:xfrm>
              <a:off x="3193" y="15783"/>
              <a:ext cx="6660" cy="3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62000" tIns="0" bIns="0"/>
            <a:lstStyle/>
            <a:p>
              <a:pPr algn="ctr" eaLnBrk="0" hangingPunct="0">
                <a:spcAft>
                  <a:spcPts val="1000"/>
                </a:spcAft>
              </a:pPr>
              <a:r>
                <a:rPr lang="ru-RU">
                  <a:latin typeface="Calibri" pitchFamily="34" charset="0"/>
                </a:rPr>
                <a:t>Интерфейс обмена данными</a:t>
              </a:r>
              <a:endParaRPr lang="ru-RU"/>
            </a:p>
          </p:txBody>
        </p:sp>
        <p:sp>
          <p:nvSpPr>
            <p:cNvPr id="18454" name="Line 23"/>
            <p:cNvSpPr>
              <a:spLocks noChangeShapeType="1"/>
            </p:cNvSpPr>
            <p:nvPr/>
          </p:nvSpPr>
          <p:spPr bwMode="auto">
            <a:xfrm>
              <a:off x="7282" y="15098"/>
              <a:ext cx="0" cy="6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4"/>
            <p:cNvSpPr>
              <a:spLocks noChangeShapeType="1"/>
            </p:cNvSpPr>
            <p:nvPr/>
          </p:nvSpPr>
          <p:spPr bwMode="auto">
            <a:xfrm>
              <a:off x="5686" y="15098"/>
              <a:ext cx="0" cy="6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25"/>
            <p:cNvSpPr>
              <a:spLocks noChangeShapeType="1"/>
            </p:cNvSpPr>
            <p:nvPr/>
          </p:nvSpPr>
          <p:spPr bwMode="auto">
            <a:xfrm>
              <a:off x="8878" y="15041"/>
              <a:ext cx="0" cy="6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26"/>
            <p:cNvSpPr>
              <a:spLocks noChangeShapeType="1"/>
            </p:cNvSpPr>
            <p:nvPr/>
          </p:nvSpPr>
          <p:spPr bwMode="auto">
            <a:xfrm>
              <a:off x="4090" y="15098"/>
              <a:ext cx="0" cy="6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Text Box 27"/>
            <p:cNvSpPr txBox="1">
              <a:spLocks noChangeArrowheads="1"/>
            </p:cNvSpPr>
            <p:nvPr/>
          </p:nvSpPr>
          <p:spPr bwMode="auto">
            <a:xfrm>
              <a:off x="8950" y="15314"/>
              <a:ext cx="355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ПУ</a:t>
              </a:r>
              <a:endParaRPr lang="ru-RU" sz="2000"/>
            </a:p>
          </p:txBody>
        </p:sp>
        <p:sp>
          <p:nvSpPr>
            <p:cNvPr id="18459" name="Text Box 28"/>
            <p:cNvSpPr txBox="1">
              <a:spLocks noChangeArrowheads="1"/>
            </p:cNvSpPr>
            <p:nvPr/>
          </p:nvSpPr>
          <p:spPr bwMode="auto">
            <a:xfrm>
              <a:off x="7382" y="15328"/>
              <a:ext cx="340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ПУ</a:t>
              </a:r>
              <a:endParaRPr lang="ru-RU" sz="2000"/>
            </a:p>
          </p:txBody>
        </p:sp>
        <p:sp>
          <p:nvSpPr>
            <p:cNvPr id="18460" name="Text Box 29"/>
            <p:cNvSpPr txBox="1">
              <a:spLocks noChangeArrowheads="1"/>
            </p:cNvSpPr>
            <p:nvPr/>
          </p:nvSpPr>
          <p:spPr bwMode="auto">
            <a:xfrm>
              <a:off x="5800" y="15342"/>
              <a:ext cx="354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ПУ</a:t>
              </a:r>
              <a:endParaRPr lang="ru-RU" sz="2000"/>
            </a:p>
          </p:txBody>
        </p:sp>
        <p:sp>
          <p:nvSpPr>
            <p:cNvPr id="18461" name="Text Box 30"/>
            <p:cNvSpPr txBox="1">
              <a:spLocks noChangeArrowheads="1"/>
            </p:cNvSpPr>
            <p:nvPr/>
          </p:nvSpPr>
          <p:spPr bwMode="auto">
            <a:xfrm>
              <a:off x="4259" y="15345"/>
              <a:ext cx="342" cy="3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ПУ</a:t>
              </a:r>
              <a:endParaRPr lang="ru-RU" sz="2000"/>
            </a:p>
          </p:txBody>
        </p:sp>
        <p:sp>
          <p:nvSpPr>
            <p:cNvPr id="18462" name="Text Box 31"/>
            <p:cNvSpPr txBox="1">
              <a:spLocks noChangeArrowheads="1"/>
            </p:cNvSpPr>
            <p:nvPr/>
          </p:nvSpPr>
          <p:spPr bwMode="auto">
            <a:xfrm>
              <a:off x="3421" y="13663"/>
              <a:ext cx="1260" cy="30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200"/>
                <a:t>ПС</a:t>
              </a:r>
            </a:p>
          </p:txBody>
        </p:sp>
        <p:sp>
          <p:nvSpPr>
            <p:cNvPr id="18463" name="Text Box 32"/>
            <p:cNvSpPr txBox="1">
              <a:spLocks noChangeArrowheads="1"/>
            </p:cNvSpPr>
            <p:nvPr/>
          </p:nvSpPr>
          <p:spPr bwMode="auto">
            <a:xfrm>
              <a:off x="5041" y="13663"/>
              <a:ext cx="1260" cy="30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200"/>
                <a:t>ПС</a:t>
              </a:r>
            </a:p>
          </p:txBody>
        </p:sp>
        <p:sp>
          <p:nvSpPr>
            <p:cNvPr id="18464" name="Text Box 33"/>
            <p:cNvSpPr txBox="1">
              <a:spLocks noChangeArrowheads="1"/>
            </p:cNvSpPr>
            <p:nvPr/>
          </p:nvSpPr>
          <p:spPr bwMode="auto">
            <a:xfrm>
              <a:off x="6661" y="13663"/>
              <a:ext cx="1260" cy="30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200"/>
                <a:t>ПС</a:t>
              </a:r>
            </a:p>
          </p:txBody>
        </p:sp>
        <p:sp>
          <p:nvSpPr>
            <p:cNvPr id="18465" name="Text Box 34"/>
            <p:cNvSpPr txBox="1">
              <a:spLocks noChangeArrowheads="1"/>
            </p:cNvSpPr>
            <p:nvPr/>
          </p:nvSpPr>
          <p:spPr bwMode="auto">
            <a:xfrm>
              <a:off x="8281" y="13663"/>
              <a:ext cx="1260" cy="30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200"/>
                <a:t>ПС</a:t>
              </a:r>
            </a:p>
          </p:txBody>
        </p:sp>
        <p:sp>
          <p:nvSpPr>
            <p:cNvPr id="18466" name="Line 35"/>
            <p:cNvSpPr>
              <a:spLocks noChangeShapeType="1"/>
            </p:cNvSpPr>
            <p:nvPr/>
          </p:nvSpPr>
          <p:spPr bwMode="auto">
            <a:xfrm>
              <a:off x="4033" y="13359"/>
              <a:ext cx="0" cy="2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Line 36"/>
            <p:cNvSpPr>
              <a:spLocks noChangeShapeType="1"/>
            </p:cNvSpPr>
            <p:nvPr/>
          </p:nvSpPr>
          <p:spPr bwMode="auto">
            <a:xfrm>
              <a:off x="7282" y="13359"/>
              <a:ext cx="0" cy="2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Line 37"/>
            <p:cNvSpPr>
              <a:spLocks noChangeShapeType="1"/>
            </p:cNvSpPr>
            <p:nvPr/>
          </p:nvSpPr>
          <p:spPr bwMode="auto">
            <a:xfrm>
              <a:off x="5629" y="13359"/>
              <a:ext cx="0" cy="2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9" name="Line 38"/>
            <p:cNvSpPr>
              <a:spLocks noChangeShapeType="1"/>
            </p:cNvSpPr>
            <p:nvPr/>
          </p:nvSpPr>
          <p:spPr bwMode="auto">
            <a:xfrm>
              <a:off x="8878" y="13359"/>
              <a:ext cx="0" cy="28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0" name="Line 39"/>
            <p:cNvSpPr>
              <a:spLocks noChangeShapeType="1"/>
            </p:cNvSpPr>
            <p:nvPr/>
          </p:nvSpPr>
          <p:spPr bwMode="auto">
            <a:xfrm>
              <a:off x="3748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1" name="Line 40"/>
            <p:cNvSpPr>
              <a:spLocks noChangeShapeType="1"/>
            </p:cNvSpPr>
            <p:nvPr/>
          </p:nvSpPr>
          <p:spPr bwMode="auto">
            <a:xfrm>
              <a:off x="4375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2" name="Line 41"/>
            <p:cNvSpPr>
              <a:spLocks noChangeShapeType="1"/>
            </p:cNvSpPr>
            <p:nvPr/>
          </p:nvSpPr>
          <p:spPr bwMode="auto">
            <a:xfrm>
              <a:off x="5401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3" name="Line 42"/>
            <p:cNvSpPr>
              <a:spLocks noChangeShapeType="1"/>
            </p:cNvSpPr>
            <p:nvPr/>
          </p:nvSpPr>
          <p:spPr bwMode="auto">
            <a:xfrm>
              <a:off x="6028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Line 43"/>
            <p:cNvSpPr>
              <a:spLocks noChangeShapeType="1"/>
            </p:cNvSpPr>
            <p:nvPr/>
          </p:nvSpPr>
          <p:spPr bwMode="auto">
            <a:xfrm>
              <a:off x="6997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5" name="Line 44"/>
            <p:cNvSpPr>
              <a:spLocks noChangeShapeType="1"/>
            </p:cNvSpPr>
            <p:nvPr/>
          </p:nvSpPr>
          <p:spPr bwMode="auto">
            <a:xfrm>
              <a:off x="8593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6" name="Line 45"/>
            <p:cNvSpPr>
              <a:spLocks noChangeShapeType="1"/>
            </p:cNvSpPr>
            <p:nvPr/>
          </p:nvSpPr>
          <p:spPr bwMode="auto">
            <a:xfrm>
              <a:off x="7681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7" name="Line 46"/>
            <p:cNvSpPr>
              <a:spLocks noChangeShapeType="1"/>
            </p:cNvSpPr>
            <p:nvPr/>
          </p:nvSpPr>
          <p:spPr bwMode="auto">
            <a:xfrm>
              <a:off x="9277" y="13966"/>
              <a:ext cx="0" cy="2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Text Box 47"/>
            <p:cNvSpPr txBox="1">
              <a:spLocks noChangeArrowheads="1"/>
            </p:cNvSpPr>
            <p:nvPr/>
          </p:nvSpPr>
          <p:spPr bwMode="auto">
            <a:xfrm>
              <a:off x="5742" y="11778"/>
              <a:ext cx="283" cy="9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П</a:t>
              </a:r>
              <a:endParaRPr lang="ru-RU" sz="2000"/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о</a:t>
              </a:r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р</a:t>
              </a:r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т</a:t>
              </a:r>
            </a:p>
            <a:p>
              <a:pPr algn="ctr" eaLnBrk="0" hangingPunct="0">
                <a:lnSpc>
                  <a:spcPct val="60000"/>
                </a:lnSpc>
                <a:spcBef>
                  <a:spcPts val="300"/>
                </a:spcBef>
              </a:pPr>
              <a:r>
                <a:rPr lang="ru-RU" sz="2000">
                  <a:latin typeface="Calibri" pitchFamily="34" charset="0"/>
                </a:rPr>
                <a:t>1</a:t>
              </a:r>
              <a:endParaRPr lang="ru-RU" sz="2000"/>
            </a:p>
          </p:txBody>
        </p:sp>
        <p:sp>
          <p:nvSpPr>
            <p:cNvPr id="18479" name="Line 48"/>
            <p:cNvSpPr>
              <a:spLocks noChangeShapeType="1"/>
            </p:cNvSpPr>
            <p:nvPr/>
          </p:nvSpPr>
          <p:spPr bwMode="auto">
            <a:xfrm>
              <a:off x="2157" y="11536"/>
              <a:ext cx="302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Line 49"/>
            <p:cNvSpPr>
              <a:spLocks noChangeShapeType="1"/>
            </p:cNvSpPr>
            <p:nvPr/>
          </p:nvSpPr>
          <p:spPr bwMode="auto">
            <a:xfrm flipV="1">
              <a:off x="2157" y="11528"/>
              <a:ext cx="5" cy="47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Line 50"/>
            <p:cNvSpPr>
              <a:spLocks noChangeShapeType="1"/>
            </p:cNvSpPr>
            <p:nvPr/>
          </p:nvSpPr>
          <p:spPr bwMode="auto">
            <a:xfrm>
              <a:off x="5188" y="11538"/>
              <a:ext cx="558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2" name="Line 51"/>
            <p:cNvSpPr>
              <a:spLocks noChangeShapeType="1"/>
            </p:cNvSpPr>
            <p:nvPr/>
          </p:nvSpPr>
          <p:spPr bwMode="auto">
            <a:xfrm>
              <a:off x="2167" y="16316"/>
              <a:ext cx="860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3" name="Line 52"/>
            <p:cNvSpPr>
              <a:spLocks noChangeShapeType="1"/>
            </p:cNvSpPr>
            <p:nvPr/>
          </p:nvSpPr>
          <p:spPr bwMode="auto">
            <a:xfrm>
              <a:off x="10764" y="11528"/>
              <a:ext cx="0" cy="47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4" name="Text Box 53"/>
            <p:cNvSpPr txBox="1">
              <a:spLocks noChangeArrowheads="1"/>
            </p:cNvSpPr>
            <p:nvPr/>
          </p:nvSpPr>
          <p:spPr bwMode="auto">
            <a:xfrm>
              <a:off x="8182" y="11789"/>
              <a:ext cx="283" cy="96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П</a:t>
              </a:r>
              <a:endParaRPr lang="ru-RU" sz="2000"/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о</a:t>
              </a:r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р</a:t>
              </a:r>
            </a:p>
            <a:p>
              <a:pPr algn="ctr" eaLnBrk="0" hangingPunct="0">
                <a:lnSpc>
                  <a:spcPct val="60000"/>
                </a:lnSpc>
              </a:pPr>
              <a:r>
                <a:rPr lang="ru-RU" sz="2000">
                  <a:latin typeface="Calibri" pitchFamily="34" charset="0"/>
                </a:rPr>
                <a:t>т</a:t>
              </a:r>
            </a:p>
            <a:p>
              <a:pPr algn="ctr" eaLnBrk="0" hangingPunct="0">
                <a:lnSpc>
                  <a:spcPct val="60000"/>
                </a:lnSpc>
                <a:spcBef>
                  <a:spcPts val="300"/>
                </a:spcBef>
              </a:pPr>
              <a:r>
                <a:rPr lang="ru-RU" sz="2000">
                  <a:latin typeface="Calibri" pitchFamily="34" charset="0"/>
                </a:rPr>
                <a:t>2</a:t>
              </a:r>
              <a:endParaRPr lang="ru-RU" sz="2000"/>
            </a:p>
          </p:txBody>
        </p:sp>
        <p:sp>
          <p:nvSpPr>
            <p:cNvPr id="18485" name="Line 54"/>
            <p:cNvSpPr>
              <a:spLocks noChangeShapeType="1"/>
            </p:cNvSpPr>
            <p:nvPr/>
          </p:nvSpPr>
          <p:spPr bwMode="auto">
            <a:xfrm rot="5400000">
              <a:off x="8713" y="12172"/>
              <a:ext cx="12" cy="34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6" name="Line 55"/>
            <p:cNvSpPr>
              <a:spLocks noChangeShapeType="1"/>
            </p:cNvSpPr>
            <p:nvPr/>
          </p:nvSpPr>
          <p:spPr bwMode="auto">
            <a:xfrm>
              <a:off x="6043" y="11708"/>
              <a:ext cx="0" cy="10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7" name="Line 56"/>
            <p:cNvSpPr>
              <a:spLocks noChangeShapeType="1"/>
            </p:cNvSpPr>
            <p:nvPr/>
          </p:nvSpPr>
          <p:spPr bwMode="auto">
            <a:xfrm>
              <a:off x="8152" y="11701"/>
              <a:ext cx="0" cy="10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8" name="Line 57"/>
            <p:cNvSpPr>
              <a:spLocks noChangeShapeType="1"/>
            </p:cNvSpPr>
            <p:nvPr/>
          </p:nvSpPr>
          <p:spPr bwMode="auto">
            <a:xfrm>
              <a:off x="2509" y="15978"/>
              <a:ext cx="6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89" name="Text Box 58"/>
            <p:cNvSpPr txBox="1">
              <a:spLocks noChangeArrowheads="1"/>
            </p:cNvSpPr>
            <p:nvPr/>
          </p:nvSpPr>
          <p:spPr bwMode="auto">
            <a:xfrm>
              <a:off x="3468" y="14244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1200"/>
                <a:t>АЛУ +</a:t>
              </a:r>
            </a:p>
            <a:p>
              <a:pPr algn="ctr" eaLnBrk="0" hangingPunct="0"/>
              <a:r>
                <a:rPr lang="ru-RU" sz="1200"/>
                <a:t>МАС +</a:t>
              </a:r>
            </a:p>
            <a:p>
              <a:pPr algn="ctr" eaLnBrk="0" hangingPunct="0">
                <a:spcAft>
                  <a:spcPts val="1000"/>
                </a:spcAft>
              </a:pPr>
              <a:r>
                <a:rPr lang="ru-RU" sz="1100">
                  <a:latin typeface="Calibri" pitchFamily="34" charset="0"/>
                </a:rPr>
                <a:t>ПТ</a:t>
              </a:r>
              <a:endParaRPr lang="ru-RU"/>
            </a:p>
          </p:txBody>
        </p:sp>
        <p:sp>
          <p:nvSpPr>
            <p:cNvPr id="18490" name="Text Box 59"/>
            <p:cNvSpPr txBox="1">
              <a:spLocks noChangeArrowheads="1"/>
            </p:cNvSpPr>
            <p:nvPr/>
          </p:nvSpPr>
          <p:spPr bwMode="auto">
            <a:xfrm>
              <a:off x="3468" y="14244"/>
              <a:ext cx="1260" cy="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/>
            <a:lstStyle/>
            <a:p>
              <a:pPr algn="ctr" eaLnBrk="0" hangingPunct="0"/>
              <a:r>
                <a:rPr lang="ru-RU" sz="2000"/>
                <a:t>АЛУ +</a:t>
              </a:r>
            </a:p>
            <a:p>
              <a:pPr algn="ctr" eaLnBrk="0" hangingPunct="0"/>
              <a:r>
                <a:rPr lang="ru-RU" sz="2000"/>
                <a:t>МАС +</a:t>
              </a:r>
            </a:p>
            <a:p>
              <a:pPr algn="ctr" eaLnBrk="0" hangingPunct="0">
                <a:spcAft>
                  <a:spcPts val="1000"/>
                </a:spcAft>
              </a:pPr>
              <a:r>
                <a:rPr lang="ru-RU" sz="2000">
                  <a:latin typeface="Calibri" pitchFamily="34" charset="0"/>
                </a:rPr>
                <a:t>ПТ</a:t>
              </a:r>
              <a:endParaRPr lang="ru-RU" sz="2000"/>
            </a:p>
          </p:txBody>
        </p:sp>
        <p:grpSp>
          <p:nvGrpSpPr>
            <p:cNvPr id="18491" name="Group 60"/>
            <p:cNvGrpSpPr>
              <a:grpSpLocks/>
            </p:cNvGrpSpPr>
            <p:nvPr/>
          </p:nvGrpSpPr>
          <p:grpSpPr bwMode="auto">
            <a:xfrm>
              <a:off x="5178" y="12021"/>
              <a:ext cx="228" cy="855"/>
              <a:chOff x="2601" y="1674"/>
              <a:chExt cx="360" cy="720"/>
            </a:xfrm>
          </p:grpSpPr>
          <p:sp>
            <p:nvSpPr>
              <p:cNvPr id="18494" name="Line 61"/>
              <p:cNvSpPr>
                <a:spLocks noChangeShapeType="1"/>
              </p:cNvSpPr>
              <p:nvPr/>
            </p:nvSpPr>
            <p:spPr bwMode="auto">
              <a:xfrm>
                <a:off x="2601" y="1674"/>
                <a:ext cx="0" cy="7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5" name="Line 62"/>
              <p:cNvSpPr>
                <a:spLocks noChangeShapeType="1"/>
              </p:cNvSpPr>
              <p:nvPr/>
            </p:nvSpPr>
            <p:spPr bwMode="auto">
              <a:xfrm>
                <a:off x="2601" y="1674"/>
                <a:ext cx="360" cy="1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6" name="Line 63"/>
              <p:cNvSpPr>
                <a:spLocks noChangeShapeType="1"/>
              </p:cNvSpPr>
              <p:nvPr/>
            </p:nvSpPr>
            <p:spPr bwMode="auto">
              <a:xfrm flipV="1">
                <a:off x="2601" y="2211"/>
                <a:ext cx="360" cy="1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7" name="Line 64"/>
              <p:cNvSpPr>
                <a:spLocks noChangeShapeType="1"/>
              </p:cNvSpPr>
              <p:nvPr/>
            </p:nvSpPr>
            <p:spPr bwMode="auto">
              <a:xfrm>
                <a:off x="2961" y="1854"/>
                <a:ext cx="0" cy="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92" name="Line 65"/>
            <p:cNvSpPr>
              <a:spLocks noChangeShapeType="1"/>
            </p:cNvSpPr>
            <p:nvPr/>
          </p:nvSpPr>
          <p:spPr bwMode="auto">
            <a:xfrm>
              <a:off x="5406" y="12477"/>
              <a:ext cx="28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93" name="Line 66"/>
            <p:cNvSpPr>
              <a:spLocks noChangeShapeType="1"/>
            </p:cNvSpPr>
            <p:nvPr/>
          </p:nvSpPr>
          <p:spPr bwMode="auto">
            <a:xfrm>
              <a:off x="4836" y="12249"/>
              <a:ext cx="34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723900" y="228600"/>
            <a:ext cx="8001000" cy="442913"/>
          </a:xfrm>
        </p:spPr>
        <p:txBody>
          <a:bodyPr/>
          <a:lstStyle/>
          <a:p>
            <a:r>
              <a:rPr lang="ru-RU" sz="3000" smtClean="0"/>
              <a:t>Фрагмент капсулы Вычисления БПФ 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836613"/>
            <a:ext cx="8748712" cy="5761037"/>
          </a:xfrm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3" name="Rectangle 8"/>
          <p:cNvSpPr txBox="1">
            <a:spLocks noChangeArrowheads="1"/>
          </p:cNvSpPr>
          <p:nvPr/>
        </p:nvSpPr>
        <p:spPr>
          <a:xfrm>
            <a:off x="404813" y="1597025"/>
            <a:ext cx="8586787" cy="3776663"/>
          </a:xfrm>
          <a:prstGeom prst="rect">
            <a:avLst/>
          </a:prstGeom>
        </p:spPr>
        <p:txBody>
          <a:bodyPr/>
          <a:lstStyle/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endParaRPr lang="ru-RU" b="1" kern="0" dirty="0">
              <a:latin typeface="+mn-lt"/>
              <a:cs typeface="+mn-cs"/>
            </a:endParaRP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ru-RU" b="1" kern="0" dirty="0">
                <a:latin typeface="+mn-lt"/>
                <a:cs typeface="+mn-cs"/>
              </a:rPr>
              <a:t>Поведенческая модель РОУ (ОПЕРА)</a:t>
            </a:r>
            <a:endParaRPr lang="en-GB" b="1" kern="0" dirty="0">
              <a:latin typeface="+mn-lt"/>
              <a:cs typeface="+mn-cs"/>
            </a:endParaRP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endParaRPr lang="ru-RU" b="1" kern="0" dirty="0">
              <a:latin typeface="+mn-lt"/>
              <a:cs typeface="+mn-cs"/>
            </a:endParaRP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ru-RU" b="1" kern="0" dirty="0">
                <a:latin typeface="+mn-lt"/>
                <a:cs typeface="+mn-cs"/>
              </a:rPr>
              <a:t>Система капсульного программирования и отладки (СКАТ) </a:t>
            </a: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endParaRPr lang="en-GB" b="1" kern="0" dirty="0">
              <a:latin typeface="+mn-lt"/>
              <a:cs typeface="+mn-cs"/>
            </a:endParaRP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r>
              <a:rPr lang="ru-RU" b="1" kern="0" dirty="0">
                <a:latin typeface="+mn-lt"/>
                <a:cs typeface="+mn-cs"/>
              </a:rPr>
              <a:t>Средства отладки на основе ПЛИС фирмы </a:t>
            </a:r>
            <a:r>
              <a:rPr lang="en-US" b="1" kern="0" dirty="0" err="1">
                <a:latin typeface="+mn-lt"/>
                <a:cs typeface="+mn-cs"/>
              </a:rPr>
              <a:t>Altera</a:t>
            </a:r>
            <a:r>
              <a:rPr lang="en-US" b="1" kern="0" dirty="0">
                <a:latin typeface="+mn-lt"/>
                <a:cs typeface="+mn-cs"/>
              </a:rPr>
              <a:t> (</a:t>
            </a:r>
            <a:r>
              <a:rPr lang="en-US" b="1" kern="0" dirty="0" err="1">
                <a:latin typeface="+mn-lt"/>
                <a:cs typeface="+mn-cs"/>
              </a:rPr>
              <a:t>Stratix</a:t>
            </a:r>
            <a:r>
              <a:rPr lang="en-US" b="1" kern="0" dirty="0">
                <a:latin typeface="+mn-lt"/>
                <a:cs typeface="+mn-cs"/>
              </a:rPr>
              <a:t> III FPGA Development Kit)</a:t>
            </a:r>
            <a:r>
              <a:rPr lang="ru-RU" b="1" kern="0" dirty="0">
                <a:latin typeface="+mn-lt"/>
                <a:cs typeface="+mn-cs"/>
              </a:rPr>
              <a:t> </a:t>
            </a:r>
          </a:p>
          <a:p>
            <a:pPr marL="482600" indent="-395288" defTabSz="479425" eaLnBrk="0" hangingPunct="0">
              <a:spcBef>
                <a:spcPts val="600"/>
              </a:spcBef>
              <a:spcAft>
                <a:spcPct val="10000"/>
              </a:spcAft>
              <a:buClr>
                <a:schemeClr val="accent1"/>
              </a:buClr>
              <a:buSzPct val="100000"/>
              <a:buFontTx/>
              <a:buChar char="•"/>
              <a:defRPr/>
            </a:pPr>
            <a:endParaRPr lang="ru-RU" b="1" kern="0" dirty="0">
              <a:latin typeface="+mn-lt"/>
              <a:cs typeface="+mn-cs"/>
            </a:endParaRPr>
          </a:p>
          <a:p>
            <a:pPr marL="482600" indent="-395288" defTabSz="479425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  <a:defRPr/>
            </a:pPr>
            <a:endParaRPr lang="en-GB" b="1" kern="0" dirty="0">
              <a:latin typeface="+mn-lt"/>
              <a:cs typeface="+mn-cs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09600" y="63500"/>
            <a:ext cx="8001000" cy="412750"/>
          </a:xfrm>
          <a:prstGeom prst="rect">
            <a:avLst/>
          </a:prstGeom>
        </p:spPr>
        <p:txBody>
          <a:bodyPr/>
          <a:lstStyle/>
          <a:p>
            <a:pPr algn="ctr" defTabSz="479425" eaLnBrk="0" hangingPunct="0">
              <a:lnSpc>
                <a:spcPct val="87000"/>
              </a:lnSpc>
              <a:defRPr/>
            </a:pPr>
            <a:r>
              <a:rPr lang="ru-RU" sz="2800" b="1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Инструментальные средства отладки РОУ</a:t>
            </a:r>
            <a:endParaRPr lang="en-GB" sz="28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VParis010921">
  <a:themeElements>
    <a:clrScheme name="">
      <a:dk1>
        <a:srgbClr val="000000"/>
      </a:dk1>
      <a:lt1>
        <a:srgbClr val="FFFFFF"/>
      </a:lt1>
      <a:dk2>
        <a:srgbClr val="FF9933"/>
      </a:dk2>
      <a:lt2>
        <a:srgbClr val="919191"/>
      </a:lt2>
      <a:accent1>
        <a:srgbClr val="FC0128"/>
      </a:accent1>
      <a:accent2>
        <a:srgbClr val="000099"/>
      </a:accent2>
      <a:accent3>
        <a:srgbClr val="FFFFFF"/>
      </a:accent3>
      <a:accent4>
        <a:srgbClr val="000000"/>
      </a:accent4>
      <a:accent5>
        <a:srgbClr val="FDAAAC"/>
      </a:accent5>
      <a:accent6>
        <a:srgbClr val="00008A"/>
      </a:accent6>
      <a:hlink>
        <a:srgbClr val="00FFFF"/>
      </a:hlink>
      <a:folHlink>
        <a:srgbClr val="339933"/>
      </a:folHlink>
    </a:clrScheme>
    <a:fontScheme name="AVParis0109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VParis01092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Paris01092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385</Words>
  <Application>Microsoft Office PowerPoint</Application>
  <PresentationFormat>Экран (4:3)</PresentationFormat>
  <Paragraphs>161</Paragraphs>
  <Slides>13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Times New Roman</vt:lpstr>
      <vt:lpstr>Arial</vt:lpstr>
      <vt:lpstr>Wingdings</vt:lpstr>
      <vt:lpstr>Calibri</vt:lpstr>
      <vt:lpstr>DejaVu Sans</vt:lpstr>
      <vt:lpstr>SimSun</vt:lpstr>
      <vt:lpstr>AVParis010921</vt:lpstr>
      <vt:lpstr>Document</vt:lpstr>
      <vt:lpstr>Принципы построения средств отладки рекуррентного вычислителя</vt:lpstr>
      <vt:lpstr>Содержание</vt:lpstr>
      <vt:lpstr>Отличия вычислительных парадигм</vt:lpstr>
      <vt:lpstr>Выполнение команды </vt:lpstr>
      <vt:lpstr>Принципы рекуррентной развертки</vt:lpstr>
      <vt:lpstr>Распределение памяти в  парадигмах</vt:lpstr>
      <vt:lpstr>Структура РОС</vt:lpstr>
      <vt:lpstr>Фрагмент капсулы Вычисления БПФ </vt:lpstr>
      <vt:lpstr>Слайд 9</vt:lpstr>
      <vt:lpstr>Слайд 10</vt:lpstr>
      <vt:lpstr>Слайд 11</vt:lpstr>
      <vt:lpstr>Слайд 12</vt:lpstr>
      <vt:lpstr>Контакты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Степченков Дмитрий Юрьевич</cp:lastModifiedBy>
  <cp:revision>88</cp:revision>
  <dcterms:created xsi:type="dcterms:W3CDTF">2000-11-06T16:35:25Z</dcterms:created>
  <dcterms:modified xsi:type="dcterms:W3CDTF">2015-11-11T11:45:04Z</dcterms:modified>
</cp:coreProperties>
</file>