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60" r:id="rId4"/>
    <p:sldId id="265" r:id="rId5"/>
    <p:sldId id="261" r:id="rId6"/>
    <p:sldId id="258" r:id="rId7"/>
    <p:sldId id="263" r:id="rId8"/>
    <p:sldId id="264" r:id="rId9"/>
    <p:sldId id="267" r:id="rId10"/>
    <p:sldId id="268" r:id="rId11"/>
    <p:sldId id="26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onos" initials="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02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19:55:17.538" idx="1">
    <p:pos x="10" y="10"/>
    <p:text>Данная работа посвящена (название). Прежде чем перейти к вопросам разработки, следует  рассмотреть отличия данной модели вычислений.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1:04:07.077" idx="11">
    <p:pos x="10" y="10"/>
    <p:text>одим из 1х шагов при реализации среды проектирования ПО, была построена модель капсульного языка программированя, представленная в нотации.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0:19:08.390" idx="2">
    <p:pos x="30" y="-1142"/>
    <p:text>Используемая модель вычислений отличается от класической потоковой следующими свойствами:
1)Данные самодостаточны, т.е. объединены данные и инструкции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0:19:14.292" idx="4">
    <p:pos x="10" y="10"/>
    <p:text>2)Такой подход позволяет сократить число шагов для обработки инструкций с 5 до 3, обеспечивая доступность полученых данных для дальнейших вычслений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0:20:57.301" idx="5">
    <p:pos x="-449" y="-1064"/>
    <p:text>3)Рекурентная свертка.
Мы находим повторяющиеся цепочки, находим все дуги, не являющиеся входными, и сворачиваем их в одну вершину.
Данный пример взят из реального алгоритма полосовой фильтрации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0:44:03.917" idx="6">
    <p:pos x="474" y="-494"/>
    <p:text>Поскольку модель новая, требуется её апробировать. Но перед этим необходимо доказать сходимость ВП предложенного в данной модели. На слайде показана частично-рекурсивная функция, полученная в ходе доказательства.
Для доказательства, задача была переформулирована, в задачу поиска последовательности номеров, где каждому номеру соответствует значение их таблицы соответствия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0:46:42.281" idx="7">
    <p:pos x="117" y="-379"/>
    <p:text>Для процесса рекурентных преобразований была построена функция, оисывающая процесс рекурентных преобразований, принятых в модели.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0:55:42.298" idx="8">
    <p:pos x="-26" y="-503"/>
    <p:text>Также была разработана методология программирования, для которой были выделены основые элементы в соответствии с определением. Также была определена временная структура деятельности, расписанная по этапам на слайде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1:01:07.397" idx="9">
    <p:pos x="10" y="10"/>
    <p:text>Оценка для DsPic осуществленна с помощю MPLab
Оценка для МПРА осуществленна вручную
Применение данной методологии принесло следующие результаты
вар1: использования 4х секций для 1 комплекта данных
вар2: использование одной секции для 1 комплекта данных (4 параллельных алгоритма)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8T21:02:03.295" idx="10">
    <p:pos x="-38" y="-1118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B31B2-C54E-4C77-9F76-1AB2E5256F77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B11BC-011F-4EC7-9802-55F1025AC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11BC-011F-4EC7-9802-55F1025AC61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6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вс 08.12.2013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comments" Target="../comments/commen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comments" Target="../comments/comment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4.xml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comments" Target="../comments/comment7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comments" Target="../comments/comment9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37184"/>
            <a:ext cx="9144000" cy="2855912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4400" dirty="0">
                <a:effectLst/>
              </a:rPr>
              <a:t>Разработка инструментальной среды проектирования программного обеспечения для рекуррентно-потоковой модели вычислений</a:t>
            </a:r>
            <a:r>
              <a:rPr lang="ru-RU" sz="4400" baseline="30000" dirty="0">
                <a:solidFill>
                  <a:schemeClr val="bg1"/>
                </a:solidFill>
                <a:effectLst/>
              </a:rPr>
              <a:t>*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18515"/>
            <a:ext cx="9144000" cy="556474"/>
          </a:xfrm>
        </p:spPr>
        <p:txBody>
          <a:bodyPr/>
          <a:lstStyle/>
          <a:p>
            <a:pPr algn="ctr"/>
            <a:r>
              <a:rPr lang="ru-RU" dirty="0" err="1" smtClean="0"/>
              <a:t>Хилько</a:t>
            </a:r>
            <a:r>
              <a:rPr lang="ru-RU" dirty="0" smtClean="0"/>
              <a:t> Д.В., Шикунов Ю.И.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-315416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5373216"/>
            <a:ext cx="9144000" cy="1049448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bg1"/>
                </a:solidFill>
              </a:rPr>
              <a:t>*</a:t>
            </a:r>
            <a:r>
              <a:rPr lang="ru-RU" sz="2000" dirty="0"/>
              <a:t> Работа выполнена при частичной финансовой поддержке по программам фундаментальных исследований ОНИТ РАН за 2013 г. (проект 1.5) и Президиума РАН (проект 16)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21967" y="692696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4744734"/>
            <a:ext cx="9144000" cy="55647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Институт проблем информатики РАН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6423598"/>
            <a:ext cx="9144000" cy="434401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Модель языка капсульного программирования</a:t>
            </a:r>
            <a:endParaRPr lang="ru-RU" sz="4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1196752"/>
                <a:ext cx="8496944" cy="5724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Для описания капсулы разработана модель языка капсульного программирования, представленная в нотации расширенной нормальной формы Бекуса-Нуара.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| </m:t>
                          </m:r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 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 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 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ru-RU" i="1">
                          <a:latin typeface="Cambria Math"/>
                        </a:rPr>
                        <m:t>𝜆</m:t>
                      </m:r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 </m:t>
                      </m:r>
                      <m:r>
                        <a:rPr lang="ru-RU" i="1">
                          <a:latin typeface="Cambria Math"/>
                        </a:rPr>
                        <m:t>𝜆</m:t>
                      </m:r>
                      <m:r>
                        <a:rPr lang="ru-RU" i="1">
                          <a:latin typeface="Cambria Math"/>
                        </a:rPr>
                        <m:t>−пустое поле, индекс 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ru-RU" i="1">
                          <a:latin typeface="Cambria Math"/>
                        </a:rPr>
                        <m:t>− вспомогательное поле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𝐼</m:t>
                          </m:r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𝐼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𝐵</m:t>
                          </m:r>
                          <m:r>
                            <a:rPr lang="ru-RU" i="1">
                              <a:latin typeface="Cambria Math"/>
                            </a:rPr>
                            <m:t>1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𝐵</m:t>
                          </m:r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индекс </m:t>
                      </m:r>
                      <m:r>
                        <a:rPr lang="en-US" i="1">
                          <a:latin typeface="Cambria Math"/>
                        </a:rPr>
                        <m:t>𝑐</m:t>
                      </m:r>
                      <m:r>
                        <a:rPr lang="ru-RU" i="1">
                          <a:latin typeface="Cambria Math"/>
                        </a:rPr>
                        <m:t>− управляющее поле 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индекс 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r>
                        <a:rPr lang="en-US" i="1">
                          <a:latin typeface="Cambria Math"/>
                        </a:rPr>
                        <m:t>−функциональное поле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индекс </m:t>
                      </m:r>
                      <m:r>
                        <a:rPr lang="en-US" i="1">
                          <a:latin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</a:rPr>
                        <m:t>−содержательное поле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𝑥𝑝𝑟𝑠𝑒𝑐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  <m:r>
                        <a:rPr lang="ru-RU" b="0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  <m:r>
                        <a:rPr lang="ru-RU" i="1">
                          <a:latin typeface="Cambria Math"/>
                        </a:rPr>
                        <m:t>𝜆</m:t>
                      </m:r>
                      <m:r>
                        <a:rPr lang="ru-RU" i="1">
                          <a:latin typeface="Cambria Math"/>
                        </a:rPr>
                        <m:t> | </m:t>
                      </m:r>
                      <m:r>
                        <a:rPr lang="ru-RU" i="1">
                          <a:latin typeface="Cambria Math"/>
                        </a:rPr>
                        <m:t>𝑡𝑛</m:t>
                      </m:r>
                      <m:r>
                        <a:rPr lang="ru-RU" i="1">
                          <a:latin typeface="Cambria Math"/>
                        </a:rPr>
                        <m:t>𝜆</m:t>
                      </m:r>
                      <m:r>
                        <a:rPr lang="ru-RU" i="1">
                          <a:latin typeface="Cambria Math"/>
                        </a:rPr>
                        <m:t>; 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𝐼</m:t>
                          </m:r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𝐼</m:t>
                          </m:r>
                          <m:r>
                            <a:rPr lang="ru-RU" i="1">
                              <a:latin typeface="Cambria Math"/>
                            </a:rPr>
                            <m:t>1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)= </m:t>
                      </m:r>
                      <m:r>
                        <a:rPr lang="en-US" i="1">
                          <a:latin typeface="Cambria Math"/>
                        </a:rPr>
                        <m:t>𝑛𝑖𝑠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  <m:r>
                        <a:rPr lang="ru-RU" b="0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𝑟h𝑚𝑢𝑐𝑡𝑠𝑒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𝑎𝑚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𝑗𝑙𝑑𝑏𝑠𝑚</m:t>
                          </m:r>
                          <m:r>
                            <a:rPr lang="ru-RU" i="1">
                              <a:latin typeface="Cambria Math"/>
                            </a:rPr>
                            <m:t>;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  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= 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𝑑𝑖𝑢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  <m:r>
                        <a:rPr lang="ru-RU" b="0" i="1" smtClean="0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 </m:t>
                      </m:r>
                      <m:r>
                        <a:rPr lang="ru-RU" i="1">
                          <a:latin typeface="Cambria Math"/>
                        </a:rPr>
                        <m:t>𝑖</m:t>
                      </m:r>
                      <m:r>
                        <a:rPr lang="ru-RU" i="1">
                          <a:latin typeface="Cambria Math"/>
                        </a:rPr>
                        <m:t> | </m:t>
                      </m:r>
                      <m:r>
                        <a:rPr lang="ru-RU" i="1">
                          <a:latin typeface="Cambria Math"/>
                        </a:rPr>
                        <m:t>𝑢𝑐h𝑚𝑠𝑒</m:t>
                      </m:r>
                      <m:r>
                        <a:rPr lang="ru-RU" i="1">
                          <a:latin typeface="Cambria Math"/>
                        </a:rPr>
                        <m:t>; 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𝐵</m:t>
                          </m:r>
                          <m:r>
                            <a:rPr lang="ru-RU" i="1">
                              <a:latin typeface="Cambria Math"/>
                            </a:rPr>
                            <m:t>1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h𝑚𝑢𝑐𝑡𝑠𝑒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𝐵</m:t>
                          </m:r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𝑏</m:t>
                      </m:r>
                      <m:r>
                        <a:rPr lang="ru-RU" i="1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  <m:r>
                            <a:rPr lang="ru-RU" i="1">
                              <a:latin typeface="Cambria Math"/>
                            </a:rPr>
                            <m:t>𝜆</m:t>
                          </m:r>
                          <m:r>
                            <a:rPr lang="ru-RU" i="1">
                              <a:latin typeface="Cambria Math"/>
                            </a:rPr>
                            <m:t> ;  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= </m:t>
                          </m:r>
                          <m:r>
                            <a:rPr lang="ru-RU" i="1">
                              <a:latin typeface="Cambria Math"/>
                            </a:rPr>
                            <m:t>𝑟𝑠𝑒</m:t>
                          </m:r>
                          <m:r>
                            <a:rPr lang="ru-RU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𝑟</m:t>
                      </m:r>
                      <m:r>
                        <a:rPr lang="ru-RU" i="1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h𝑚</m:t>
                      </m:r>
                      <m:r>
                        <a:rPr lang="ru-RU" i="1">
                          <a:latin typeface="Cambria Math"/>
                        </a:rPr>
                        <m:t>; 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𝑐𝑢𝑡</m:t>
                      </m:r>
                      <m:r>
                        <a:rPr lang="ru-RU" i="1">
                          <a:latin typeface="Cambria Math"/>
                        </a:rPr>
                        <m:t>| </m:t>
                      </m:r>
                      <m:r>
                        <a:rPr lang="ru-RU" i="1">
                          <a:latin typeface="Cambria Math"/>
                        </a:rPr>
                        <m:t>𝑢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 smtClean="0"/>
                  <a:t>	Здесь</a:t>
                </a:r>
                <a:r>
                  <a:rPr lang="ru-RU" dirty="0"/>
                  <a:t>: </a:t>
                </a:r>
                <a:r>
                  <a:rPr lang="en-US" i="1" dirty="0"/>
                  <a:t>D</a:t>
                </a:r>
                <a:r>
                  <a:rPr lang="en-US" i="1" baseline="-25000" dirty="0"/>
                  <a:t>i</a:t>
                </a:r>
                <a:r>
                  <a:rPr lang="ru-RU" dirty="0"/>
                  <a:t> – содержательная часть; </a:t>
                </a:r>
                <a:r>
                  <a:rPr lang="en-US" i="1" dirty="0"/>
                  <a:t>F</a:t>
                </a:r>
                <a:r>
                  <a:rPr lang="en-US" i="1" baseline="-25000" dirty="0"/>
                  <a:t>i</a:t>
                </a:r>
                <a:r>
                  <a:rPr lang="ru-RU" dirty="0"/>
                  <a:t> – функциональная (</a:t>
                </a:r>
                <a:r>
                  <a:rPr lang="en-US" dirty="0"/>
                  <a:t>functional</a:t>
                </a:r>
                <a:r>
                  <a:rPr lang="ru-RU" dirty="0"/>
                  <a:t>) часть; </a:t>
                </a:r>
                <a:r>
                  <a:rPr lang="en-US" i="1" dirty="0" err="1"/>
                  <a:t>C</a:t>
                </a:r>
                <a:r>
                  <a:rPr lang="en-US" i="1" baseline="-25000" dirty="0" err="1"/>
                  <a:t>i</a:t>
                </a:r>
                <a:r>
                  <a:rPr lang="ru-RU" dirty="0"/>
                  <a:t> – управляющая (</a:t>
                </a:r>
                <a:r>
                  <a:rPr lang="en-US" dirty="0"/>
                  <a:t>control</a:t>
                </a:r>
                <a:r>
                  <a:rPr lang="ru-RU" dirty="0"/>
                  <a:t>) часть;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i</a:t>
                </a:r>
                <a:r>
                  <a:rPr lang="ru-RU" dirty="0"/>
                  <a:t> – вспомогательная (</a:t>
                </a:r>
                <a:r>
                  <a:rPr lang="en-US" dirty="0"/>
                  <a:t>additional</a:t>
                </a:r>
                <a:r>
                  <a:rPr lang="ru-RU" dirty="0"/>
                  <a:t>) часть; </a:t>
                </a:r>
                <a:r>
                  <a:rPr lang="en-US" i="1" dirty="0"/>
                  <a:t>t</a:t>
                </a:r>
                <a:r>
                  <a:rPr lang="ru-RU" i="1" dirty="0"/>
                  <a:t> – </a:t>
                </a:r>
                <a:r>
                  <a:rPr lang="ru-RU" dirty="0"/>
                  <a:t>тип операнда;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i</a:t>
                </a:r>
                <a:r>
                  <a:rPr lang="ru-RU" dirty="0"/>
                  <a:t> – </a:t>
                </a:r>
                <a:r>
                  <a:rPr lang="en-US" dirty="0" err="1"/>
                  <a:t>i</a:t>
                </a:r>
                <a:r>
                  <a:rPr lang="ru-RU" dirty="0"/>
                  <a:t>-</a:t>
                </a:r>
                <a:r>
                  <a:rPr lang="ru-RU" dirty="0" err="1"/>
                  <a:t>ый</a:t>
                </a:r>
                <a:r>
                  <a:rPr lang="ru-RU" dirty="0"/>
                  <a:t> операнд; строчной латинской буквой – имена подполей (на каждое имя отводится </a:t>
                </a:r>
                <a:r>
                  <a:rPr lang="ru-RU" i="1" dirty="0"/>
                  <a:t>ровно одна</a:t>
                </a:r>
                <a:r>
                  <a:rPr lang="ru-RU" dirty="0"/>
                  <a:t> буква, таким образом, комбинация вида </a:t>
                </a:r>
                <a:r>
                  <a:rPr lang="en-US" i="1" dirty="0" err="1"/>
                  <a:t>mnk</a:t>
                </a:r>
                <a:r>
                  <a:rPr lang="ru-RU" dirty="0"/>
                  <a:t> обозначает следующие друг за другом подполя </a:t>
                </a:r>
                <a:r>
                  <a:rPr lang="en-US" i="1" dirty="0"/>
                  <a:t>m</a:t>
                </a:r>
                <a:r>
                  <a:rPr lang="ru-RU" i="1" dirty="0"/>
                  <a:t>, </a:t>
                </a:r>
                <a:r>
                  <a:rPr lang="en-US" i="1" dirty="0"/>
                  <a:t>n</a:t>
                </a:r>
                <a:r>
                  <a:rPr lang="ru-RU" i="1" dirty="0"/>
                  <a:t> и </a:t>
                </a:r>
                <a:r>
                  <a:rPr lang="en-US" i="1" dirty="0"/>
                  <a:t>k</a:t>
                </a:r>
                <a:r>
                  <a:rPr lang="ru-RU" dirty="0"/>
                  <a:t>).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5724259"/>
              </a:xfrm>
              <a:prstGeom prst="rect">
                <a:avLst/>
              </a:prstGeom>
              <a:blipFill rotWithShape="1">
                <a:blip r:embed="rId2"/>
                <a:stretch>
                  <a:fillRect l="-574" t="-532" r="-502" b="-7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3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851648" cy="864096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24936" cy="5256584"/>
          </a:xfrm>
        </p:spPr>
        <p:txBody>
          <a:bodyPr>
            <a:norm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В ходе работ по решению основных проблем, связанных с разработкой программного обеспечения для рекуррентно-потоковой модели вычислений были получены следующие значимые результаты: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произведено доказательство сходимости рекуррентной организации вычислительного процесса, позволяющее гарантировать получение требуемых результатов;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получено математическое описание процесса рекуррентных преобразований, применяемых в текущей реализации модели;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разработана специализированная методология программирования в среде новой модели вычислений, а также показана ее эффективность, на примере реализации задачи распознавания слов;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предложена архитектура и функциональность программных средств, которые должны войти в состав инструментальной среды проектирования ПО для рекуррентно-потоковой модели вычислений;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определены перспективы дальнейшего развития средств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проектирования.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1484784"/>
            <a:ext cx="7854696" cy="482453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3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32956"/>
            <a:ext cx="7851648" cy="86409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1484784"/>
            <a:ext cx="7854696" cy="482453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24936" cy="14401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Основные отличия МПРА от существующих архитектур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7854696" cy="1248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Основной критерий - </a:t>
            </a:r>
            <a:r>
              <a:rPr lang="ru-RU" dirty="0"/>
              <a:t>по организации памяти</a:t>
            </a:r>
            <a:r>
              <a:rPr lang="en-US" dirty="0"/>
              <a:t>: </a:t>
            </a:r>
            <a:r>
              <a:rPr lang="en-US" i="1" dirty="0"/>
              <a:t>Control-Flow/Static (CF/S), Data-Flow/Static (DF/S), Data-Flow/Dynamic (DF/D)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27636"/>
              </p:ext>
            </p:extLst>
          </p:nvPr>
        </p:nvGraphicFramePr>
        <p:xfrm>
          <a:off x="0" y="1627188"/>
          <a:ext cx="9143999" cy="360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Visio" r:id="rId3" imgW="6415415" imgH="1936773" progId="Visio.Drawing.11">
                  <p:embed/>
                </p:oleObj>
              </mc:Choice>
              <mc:Fallback>
                <p:oleObj name="Visio" r:id="rId3" imgW="6415415" imgH="1936773" progId="Visio.Drawing.11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7188"/>
                        <a:ext cx="9143999" cy="360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80920" cy="1512168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Основные отличия </a:t>
            </a:r>
            <a:r>
              <a:rPr lang="ru-RU" sz="4400" dirty="0" smtClean="0"/>
              <a:t>МПРА </a:t>
            </a:r>
            <a:r>
              <a:rPr lang="ru-RU" sz="4400" dirty="0"/>
              <a:t>от существующих </a:t>
            </a:r>
            <a:r>
              <a:rPr lang="ru-RU" sz="4400" dirty="0" smtClean="0"/>
              <a:t>архитектур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661248"/>
            <a:ext cx="7854696" cy="1032520"/>
          </a:xfrm>
        </p:spPr>
        <p:txBody>
          <a:bodyPr/>
          <a:lstStyle/>
          <a:p>
            <a:pPr algn="just"/>
            <a:r>
              <a:rPr lang="ru-RU" dirty="0"/>
              <a:t>Основной </a:t>
            </a:r>
            <a:r>
              <a:rPr lang="ru-RU" dirty="0" smtClean="0"/>
              <a:t>критерий - </a:t>
            </a:r>
            <a:r>
              <a:rPr lang="ru-RU" dirty="0"/>
              <a:t>по количеству шагов, необходимых для </a:t>
            </a:r>
            <a:r>
              <a:rPr lang="ru-RU" dirty="0" smtClean="0"/>
              <a:t>обработки </a:t>
            </a:r>
            <a:r>
              <a:rPr lang="ru-RU" dirty="0"/>
              <a:t>инструкции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06676"/>
              </p:ext>
            </p:extLst>
          </p:nvPr>
        </p:nvGraphicFramePr>
        <p:xfrm>
          <a:off x="647564" y="1988840"/>
          <a:ext cx="7848872" cy="3448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Visio" r:id="rId3" imgW="5038716" imgH="2327907" progId="Visio.Drawing.11">
                  <p:embed/>
                </p:oleObj>
              </mc:Choice>
              <mc:Fallback>
                <p:oleObj name="Visio" r:id="rId3" imgW="5038716" imgH="232790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64" y="1988840"/>
                        <a:ext cx="7848872" cy="344889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Принцип рекуррентной свертки МПРА</a:t>
            </a:r>
            <a:endParaRPr lang="ru-RU" sz="4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3672408" cy="98072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Развернутый граф</a:t>
            </a:r>
          </a:p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сворачиваемая цепочка</a:t>
            </a:r>
            <a:endParaRPr lang="ru-RU" sz="22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363581"/>
              </p:ext>
            </p:extLst>
          </p:nvPr>
        </p:nvGraphicFramePr>
        <p:xfrm>
          <a:off x="391170" y="620688"/>
          <a:ext cx="3460750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Visio" r:id="rId3" imgW="3460912" imgH="6674108" progId="Visio.Drawing.11">
                  <p:embed/>
                </p:oleObj>
              </mc:Choice>
              <mc:Fallback>
                <p:oleObj name="Visio" r:id="rId3" imgW="3460912" imgH="6674108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70" y="620688"/>
                        <a:ext cx="3460750" cy="5256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76438"/>
              </p:ext>
            </p:extLst>
          </p:nvPr>
        </p:nvGraphicFramePr>
        <p:xfrm>
          <a:off x="5071690" y="620689"/>
          <a:ext cx="3460750" cy="5256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Visio" r:id="rId5" imgW="3460912" imgH="6674108" progId="Visio.Drawing.11">
                  <p:embed/>
                </p:oleObj>
              </mc:Choice>
              <mc:Fallback>
                <p:oleObj name="Visio" r:id="rId5" imgW="3460912" imgH="6674108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690" y="620689"/>
                        <a:ext cx="3460750" cy="5256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одзаголовок 3"/>
          <p:cNvSpPr txBox="1">
            <a:spLocks/>
          </p:cNvSpPr>
          <p:nvPr/>
        </p:nvSpPr>
        <p:spPr>
          <a:xfrm>
            <a:off x="4427982" y="5830968"/>
            <a:ext cx="4680522" cy="1027032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100" dirty="0" smtClean="0"/>
              <a:t>Динамический свернутый граф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динамически порождаемые вершины</a:t>
            </a:r>
            <a:endParaRPr lang="ru-RU" sz="2800" dirty="0">
              <a:solidFill>
                <a:srgbClr val="FF0000"/>
              </a:solidFill>
            </a:endParaRPr>
          </a:p>
          <a:p>
            <a:pPr algn="ctr"/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одзаголовок 3"/>
              <p:cNvSpPr txBox="1">
                <a:spLocks/>
              </p:cNvSpPr>
              <p:nvPr/>
            </p:nvSpPr>
            <p:spPr>
              <a:xfrm>
                <a:off x="3851919" y="3042682"/>
                <a:ext cx="1152127" cy="804940"/>
              </a:xfrm>
              <a:prstGeom prst="rect">
                <a:avLst/>
              </a:prstGeom>
            </p:spPr>
            <p:txBody>
              <a:bodyPr vert="horz" lIns="0" rIns="18288">
                <a:noAutofit/>
              </a:bodyPr>
              <a:lstStyle>
                <a:lvl1pPr marL="0" marR="45720" indent="0" algn="r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None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None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None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None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None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None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None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None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None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=&gt;</m:t>
                      </m:r>
                    </m:oMath>
                  </m:oMathPara>
                </a14:m>
                <a:endParaRPr lang="ru-RU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Подзаголовок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19" y="3042682"/>
                <a:ext cx="1152127" cy="80494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одзаголовок 3"/>
          <p:cNvSpPr txBox="1">
            <a:spLocks/>
          </p:cNvSpPr>
          <p:nvPr/>
        </p:nvSpPr>
        <p:spPr>
          <a:xfrm>
            <a:off x="-108520" y="5589240"/>
            <a:ext cx="1187624" cy="108012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-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9" name="Подзаголовок 3"/>
          <p:cNvSpPr txBox="1">
            <a:spLocks/>
          </p:cNvSpPr>
          <p:nvPr/>
        </p:nvSpPr>
        <p:spPr>
          <a:xfrm>
            <a:off x="3923928" y="5589240"/>
            <a:ext cx="1187624" cy="108012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--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Проблема сходимости рекуррентного ВП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1124744"/>
                <a:ext cx="8640960" cy="2880320"/>
              </a:xfrm>
            </p:spPr>
            <p:txBody>
              <a:bodyPr>
                <a:normAutofit fontScale="70000" lnSpcReduction="20000"/>
              </a:bodyPr>
              <a:lstStyle/>
              <a:p>
                <a:pPr algn="ctr"/>
                <a:r>
                  <a:rPr lang="ru-RU" sz="3200" dirty="0" smtClean="0"/>
                  <a:t>Полученная в ходе доказательства частично-рекурсивная функция:</a:t>
                </a:r>
              </a:p>
              <a:p>
                <a:pPr algn="ctr"/>
                <a:endParaRPr lang="ru-RU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1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3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1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ru-RU" sz="31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1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sz="31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sz="3100" i="1">
                          <a:latin typeface="Cambria Math"/>
                        </a:rPr>
                        <m:t>;</m:t>
                      </m:r>
                      <m:r>
                        <a:rPr lang="ru-RU" sz="31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3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10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ru-RU" sz="31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1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sz="31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100" i="1">
                          <a:latin typeface="Cambria Math"/>
                        </a:rPr>
                        <m:t>;…, </m:t>
                      </m:r>
                      <m:r>
                        <a:rPr lang="ru-RU" sz="31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3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1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sz="31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1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sz="31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sz="3100" i="1">
                          <a:latin typeface="Cambria Math"/>
                        </a:rPr>
                        <m:t>, …, </m:t>
                      </m:r>
                      <m:r>
                        <a:rPr lang="ru-RU" sz="31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3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100" i="1">
                              <a:latin typeface="Cambria Math"/>
                            </a:rPr>
                            <m:t>𝑛</m:t>
                          </m:r>
                          <m:r>
                            <a:rPr lang="ru-RU" sz="31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ru-RU" sz="31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1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sz="3100" i="1">
                              <a:latin typeface="Cambria Math"/>
                            </a:rPr>
                            <m:t>𝑛</m:t>
                          </m:r>
                          <m:r>
                            <a:rPr lang="ru-RU" sz="3100" i="1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31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1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3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1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ru-RU" sz="3100" i="1">
                          <a:latin typeface="Cambria Math"/>
                        </a:rPr>
                        <m:t>= </m:t>
                      </m:r>
                      <m:r>
                        <a:rPr lang="en-US" sz="31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31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100" i="1">
                              <a:latin typeface="Cambria Math"/>
                            </a:rPr>
                            <m:t>𝑡</m:t>
                          </m:r>
                          <m:r>
                            <a:rPr lang="en-US" sz="31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3100" i="1">
                          <a:latin typeface="Cambria Math"/>
                        </a:rPr>
                        <m:t>+</m:t>
                      </m:r>
                      <m:r>
                        <a:rPr lang="en-US" sz="3100" i="1">
                          <a:latin typeface="Cambria Math"/>
                        </a:rPr>
                        <m:t>𝑔</m:t>
                      </m:r>
                      <m:r>
                        <a:rPr lang="en-US" sz="3100" i="1">
                          <a:latin typeface="Cambria Math"/>
                        </a:rPr>
                        <m:t>(</m:t>
                      </m:r>
                      <m:r>
                        <a:rPr lang="en-US" sz="3100" i="1">
                          <a:latin typeface="Cambria Math"/>
                        </a:rPr>
                        <m:t>𝑘</m:t>
                      </m:r>
                      <m:r>
                        <a:rPr lang="en-US" sz="31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100" dirty="0" smtClean="0"/>
              </a:p>
              <a:p>
                <a:pPr algn="ctr"/>
                <a:r>
                  <a:rPr lang="ru-RU" sz="3100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ru-RU" sz="31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ru-RU" sz="31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3100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ru-RU" sz="3100" i="1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ru-RU" sz="31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3100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sz="31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100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ru-RU" sz="31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ru-RU" sz="3100" i="1">
                                <a:latin typeface="Cambria Math"/>
                              </a:rPr>
                              <m:t>−</m:t>
                            </m:r>
                            <m:r>
                              <a:rPr lang="ru-RU" sz="3100" i="1">
                                <a:latin typeface="Cambria Math"/>
                              </a:rPr>
                              <m:t>𝑘</m:t>
                            </m:r>
                            <m:r>
                              <a:rPr lang="ru-RU" sz="3100" i="1">
                                <a:latin typeface="Cambria Math"/>
                              </a:rPr>
                              <m:t>, если </m:t>
                            </m:r>
                            <m:r>
                              <a:rPr lang="en-US" sz="3100" i="1">
                                <a:latin typeface="Cambria Math"/>
                              </a:rPr>
                              <m:t>𝑘</m:t>
                            </m:r>
                            <m:r>
                              <a:rPr lang="ru-RU" sz="3100" i="1">
                                <a:latin typeface="Cambria Math"/>
                              </a:rPr>
                              <m:t>= </m:t>
                            </m:r>
                            <m:sSub>
                              <m:sSubPr>
                                <m:ctrlPr>
                                  <a:rPr lang="ru-RU" sz="31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31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ru-RU" sz="310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  <m:e>
                            <m:r>
                              <a:rPr lang="ru-RU" sz="3100" i="1">
                                <a:latin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ru-RU" sz="31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31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ru-RU" sz="31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ru-RU" sz="3100" i="1">
                                <a:latin typeface="Cambria Math"/>
                              </a:rPr>
                              <m:t>, если </m:t>
                            </m:r>
                            <m:r>
                              <a:rPr lang="en-US" sz="3100" i="1">
                                <a:latin typeface="Cambria Math"/>
                              </a:rPr>
                              <m:t>𝑘</m:t>
                            </m:r>
                            <m:r>
                              <a:rPr lang="ru-RU" sz="3100" i="1">
                                <a:latin typeface="Cambria Math"/>
                              </a:rPr>
                              <m:t>≠</m:t>
                            </m:r>
                            <m:sSub>
                              <m:sSubPr>
                                <m:ctrlPr>
                                  <a:rPr lang="ru-RU" sz="31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100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31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ru-RU" sz="310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eqArr>
                        <m:r>
                          <a:rPr lang="ru-RU" sz="3100" i="1">
                            <a:latin typeface="Cambria Math"/>
                          </a:rPr>
                          <m:t>, </m:t>
                        </m:r>
                        <m:r>
                          <a:rPr lang="ru-RU" sz="3100" i="1">
                            <a:latin typeface="Cambria Math"/>
                          </a:rPr>
                          <m:t>𝑘</m:t>
                        </m:r>
                        <m:r>
                          <a:rPr lang="ru-RU" sz="3100" i="1">
                            <a:latin typeface="Cambria Math"/>
                          </a:rPr>
                          <m:t>=</m:t>
                        </m:r>
                        <m:bar>
                          <m:barPr>
                            <m:pos m:val="top"/>
                            <m:ctrlPr>
                              <a:rPr lang="ru-RU" sz="31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ru-RU" sz="3100" i="1">
                                <a:latin typeface="Cambria Math"/>
                              </a:rPr>
                              <m:t>1, </m:t>
                            </m:r>
                            <m:r>
                              <a:rPr lang="ru-RU" sz="3100" i="1">
                                <a:latin typeface="Cambria Math"/>
                              </a:rPr>
                              <m:t>𝑙</m:t>
                            </m:r>
                          </m:e>
                        </m:bar>
                      </m:e>
                    </m:d>
                  </m:oMath>
                </a14:m>
                <a:endParaRPr lang="ru-RU" dirty="0"/>
              </a:p>
              <a:p>
                <a:pPr algn="just"/>
                <a:r>
                  <a:rPr lang="ru-RU" dirty="0" smtClean="0"/>
                  <a:t>	</a:t>
                </a:r>
              </a:p>
              <a:p>
                <a:pPr algn="just"/>
                <a:r>
                  <a:rPr lang="ru-RU" dirty="0"/>
                  <a:t>	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1124744"/>
                <a:ext cx="8640960" cy="2880320"/>
              </a:xfrm>
              <a:blipFill rotWithShape="1">
                <a:blip r:embed="rId2"/>
                <a:stretch>
                  <a:fillRect l="-1622" t="-3390" r="-9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23528" y="3645024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100" dirty="0" smtClean="0"/>
              <a:t>Здесь </a:t>
            </a:r>
            <a:r>
              <a:rPr lang="en-US" sz="2100" i="1" dirty="0"/>
              <a:t>n</a:t>
            </a:r>
            <a:r>
              <a:rPr lang="ru-RU" sz="2100" dirty="0"/>
              <a:t> – количество шагов преобразований, </a:t>
            </a:r>
            <a:r>
              <a:rPr lang="en-US" sz="2100" i="1" dirty="0"/>
              <a:t>t</a:t>
            </a:r>
            <a:r>
              <a:rPr lang="ru-RU" sz="2100" i="1" dirty="0"/>
              <a:t> – </a:t>
            </a:r>
            <a:r>
              <a:rPr lang="ru-RU" sz="2100" dirty="0"/>
              <a:t>номер текущего шага преобразований, </a:t>
            </a:r>
            <a:r>
              <a:rPr lang="en-US" sz="2100" i="1" dirty="0"/>
              <a:t>l</a:t>
            </a:r>
            <a:r>
              <a:rPr lang="ru-RU" sz="2100" dirty="0"/>
              <a:t> – мощность упорядоченного и пронумерованного множества всех возможных значений функционального поля, </a:t>
            </a:r>
            <a:r>
              <a:rPr lang="en-US" sz="2100" i="1" dirty="0" err="1"/>
              <a:t>f</a:t>
            </a:r>
            <a:r>
              <a:rPr lang="en-US" sz="2100" i="1" baseline="-25000" dirty="0" err="1"/>
              <a:t>t</a:t>
            </a:r>
            <a:r>
              <a:rPr lang="ru-RU" sz="2100" dirty="0"/>
              <a:t> – номер значения, которое должно принять функциональное поле на </a:t>
            </a:r>
            <a:r>
              <a:rPr lang="en-US" sz="2100" i="1" dirty="0"/>
              <a:t>t</a:t>
            </a:r>
            <a:r>
              <a:rPr lang="ru-RU" sz="2100" dirty="0"/>
              <a:t>-ом шаге преобразований, </a:t>
            </a:r>
            <a:r>
              <a:rPr lang="en-US" sz="2100" i="1" dirty="0"/>
              <a:t>g</a:t>
            </a:r>
            <a:r>
              <a:rPr lang="ru-RU" sz="2100" i="1" dirty="0"/>
              <a:t>(</a:t>
            </a:r>
            <a:r>
              <a:rPr lang="en-US" sz="2100" i="1" dirty="0"/>
              <a:t>k</a:t>
            </a:r>
            <a:r>
              <a:rPr lang="ru-RU" sz="2100" i="1" dirty="0"/>
              <a:t>)</a:t>
            </a:r>
            <a:r>
              <a:rPr lang="ru-RU" sz="2100" dirty="0"/>
              <a:t> – функция вычисления приращения (иначе говоря, функция выбора подходящего значения функционального поля из всего множества возможных), </a:t>
            </a:r>
            <a:r>
              <a:rPr lang="en-US" sz="2100" i="1" dirty="0"/>
              <a:t>f</a:t>
            </a:r>
            <a:r>
              <a:rPr lang="ru-RU" sz="2100" i="1" dirty="0"/>
              <a:t>(</a:t>
            </a:r>
            <a:r>
              <a:rPr lang="en-US" sz="2100" i="1" dirty="0"/>
              <a:t>t</a:t>
            </a:r>
            <a:r>
              <a:rPr lang="ru-RU" sz="2100" i="1" dirty="0"/>
              <a:t>)</a:t>
            </a:r>
            <a:r>
              <a:rPr lang="ru-RU" sz="2100" dirty="0"/>
              <a:t> – функция вычисления рекуррентной последовательности номеров значений.</a:t>
            </a:r>
          </a:p>
        </p:txBody>
      </p:sp>
    </p:spTree>
    <p:extLst>
      <p:ext uri="{BB962C8B-B14F-4D97-AF65-F5344CB8AC3E}">
        <p14:creationId xmlns:p14="http://schemas.microsoft.com/office/powerpoint/2010/main" val="3621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Универсальная функция преобразований в МПРА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1340768"/>
                <a:ext cx="8568952" cy="2736304"/>
              </a:xfr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, если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&gt;0 </m:t>
                              </m:r>
                            </m:e>
                            <m:e>
                              <m:r>
                                <a:rPr lang="ru-RU" i="1">
                                  <a:latin typeface="Cambria Math"/>
                                </a:rPr>
                                <m:t>останавливается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 если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≤0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ru-RU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ru-RU" i="1">
                                      <a:latin typeface="Cambria Math"/>
                                    </a:rPr>
                                    <m:t>−1,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u-RU" i="1">
                                  <a:latin typeface="Cambria Math"/>
                                </a:rPr>
                                <m:t>+1, если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ru-RU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u-RU" i="1"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ru-RU" i="1">
                                  <a:latin typeface="Cambria Math"/>
                                </a:rPr>
                                <m:t>останавливается, если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ru-RU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u-RU" i="1">
                                  <a:latin typeface="Cambria Math"/>
                                </a:rPr>
                                <m:t>≤0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0,</m:t>
                          </m:r>
                          <m:r>
                            <a:rPr lang="ru-RU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=0, </m:t>
                      </m:r>
                      <m:r>
                        <a:rPr lang="ru-RU" i="1">
                          <a:latin typeface="Cambria Math"/>
                        </a:rPr>
                        <m:t>𝑘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ru-RU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ru-RU" i="1">
                              <a:latin typeface="Cambria Math"/>
                            </a:rPr>
                            <m:t>0, </m:t>
                          </m:r>
                          <m:r>
                            <a:rPr lang="ru-RU" i="1">
                              <a:latin typeface="Cambria Math"/>
                            </a:rPr>
                            <m:t>𝑛</m:t>
                          </m:r>
                          <m:r>
                            <a:rPr lang="ru-RU" i="1">
                              <a:latin typeface="Cambria Math"/>
                            </a:rPr>
                            <m:t>−1</m:t>
                          </m:r>
                        </m:e>
                      </m:ba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0,0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0,</m:t>
                          </m:r>
                          <m:r>
                            <a:rPr lang="ru-RU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,</m:t>
                          </m:r>
                          <m:r>
                            <a:rPr lang="ru-RU" i="1">
                              <a:latin typeface="Cambria Math"/>
                            </a:rPr>
                            <m:t>𝑘</m:t>
                          </m:r>
                          <m:r>
                            <a:rPr lang="ru-RU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, </m:t>
                      </m:r>
                      <m:r>
                        <a:rPr lang="ru-RU" i="1">
                          <a:latin typeface="Cambria Math"/>
                        </a:rPr>
                        <m:t>𝑘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ru-RU" i="1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ru-RU" i="1">
                              <a:latin typeface="Cambria Math"/>
                            </a:rPr>
                            <m:t>1, </m:t>
                          </m:r>
                          <m:r>
                            <a:rPr lang="ru-RU" i="1">
                              <a:latin typeface="Cambria Math"/>
                            </a:rPr>
                            <m:t>𝑛</m:t>
                          </m:r>
                          <m:r>
                            <a:rPr lang="ru-RU" i="1">
                              <a:latin typeface="Cambria Math"/>
                            </a:rPr>
                            <m:t>−1</m:t>
                          </m:r>
                        </m:e>
                      </m:bar>
                    </m:oMath>
                  </m:oMathPara>
                </a14:m>
                <a:endParaRPr lang="ru-RU" dirty="0"/>
              </a:p>
              <a:p>
                <a:pPr algn="just"/>
                <a:endParaRPr lang="ru-RU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1340768"/>
                <a:ext cx="8568952" cy="273630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0506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Здесь </a:t>
            </a:r>
            <a:r>
              <a:rPr lang="en-US" sz="2400" i="1" dirty="0"/>
              <a:t>k</a:t>
            </a:r>
            <a:r>
              <a:rPr lang="ru-RU" sz="2400" dirty="0"/>
              <a:t> – номер шага рекуррентной развертки, </a:t>
            </a:r>
            <a:r>
              <a:rPr lang="en-US" sz="2400" i="1" dirty="0"/>
              <a:t>t </a:t>
            </a:r>
            <a:r>
              <a:rPr lang="ru-RU" sz="2400" dirty="0"/>
              <a:t>– номер шага вычислений функций </a:t>
            </a:r>
            <a:r>
              <a:rPr lang="en-US" sz="2400" i="1" dirty="0"/>
              <a:t>f </a:t>
            </a:r>
            <a:r>
              <a:rPr lang="ru-RU" sz="2400" dirty="0"/>
              <a:t>и</a:t>
            </a:r>
            <a:r>
              <a:rPr lang="ru-RU" sz="2400" i="1" dirty="0"/>
              <a:t> </a:t>
            </a:r>
            <a:r>
              <a:rPr lang="en-US" sz="2400" i="1" dirty="0"/>
              <a:t>g</a:t>
            </a:r>
            <a:r>
              <a:rPr lang="ru-RU" sz="2400" dirty="0"/>
              <a:t>, </a:t>
            </a:r>
            <a:r>
              <a:rPr lang="en-US" sz="2400" i="1" dirty="0"/>
              <a:t>t</a:t>
            </a:r>
            <a:r>
              <a:rPr lang="ru-RU" sz="2400" i="1" baseline="-25000" dirty="0"/>
              <a:t>0</a:t>
            </a:r>
            <a:r>
              <a:rPr lang="ru-RU" sz="2400" dirty="0"/>
              <a:t> – номер шага, на котором остановились функции </a:t>
            </a:r>
            <a:r>
              <a:rPr lang="en-US" sz="2400" i="1" dirty="0"/>
              <a:t>f </a:t>
            </a:r>
            <a:r>
              <a:rPr lang="ru-RU" sz="2400" dirty="0"/>
              <a:t>и</a:t>
            </a:r>
            <a:r>
              <a:rPr lang="ru-RU" sz="2400" i="1" dirty="0"/>
              <a:t> </a:t>
            </a:r>
            <a:r>
              <a:rPr lang="en-US" sz="2400" i="1" dirty="0"/>
              <a:t>g</a:t>
            </a:r>
            <a:r>
              <a:rPr lang="ru-RU" sz="2400" dirty="0"/>
              <a:t>, </a:t>
            </a:r>
            <a:r>
              <a:rPr lang="en-US" sz="2400" i="1" dirty="0"/>
              <a:t>m</a:t>
            </a:r>
            <a:r>
              <a:rPr lang="ru-RU" sz="2400" i="1" dirty="0"/>
              <a:t> – </a:t>
            </a:r>
            <a:r>
              <a:rPr lang="ru-RU" sz="2400" dirty="0"/>
              <a:t>размер функционального поля в разрядах, </a:t>
            </a:r>
            <a:r>
              <a:rPr lang="en-US" sz="2400" i="1" dirty="0"/>
              <a:t>f</a:t>
            </a:r>
            <a:r>
              <a:rPr lang="ru-RU" sz="2400" i="1" dirty="0"/>
              <a:t>(</a:t>
            </a:r>
            <a:r>
              <a:rPr lang="en-US" sz="2400" i="1" dirty="0"/>
              <a:t>t</a:t>
            </a:r>
            <a:r>
              <a:rPr lang="ru-RU" sz="2400" i="1" dirty="0"/>
              <a:t>,</a:t>
            </a:r>
            <a:r>
              <a:rPr lang="en-US" sz="2400" i="1" dirty="0"/>
              <a:t>k</a:t>
            </a:r>
            <a:r>
              <a:rPr lang="ru-RU" sz="2400" i="1" dirty="0"/>
              <a:t>)</a:t>
            </a:r>
            <a:r>
              <a:rPr lang="ru-RU" sz="2400" dirty="0"/>
              <a:t> – функция преобразования значения функционального поля на шаге преобразований </a:t>
            </a:r>
            <a:r>
              <a:rPr lang="en-US" sz="2400" i="1" dirty="0"/>
              <a:t>k</a:t>
            </a:r>
            <a:r>
              <a:rPr lang="ru-RU" sz="2400" dirty="0"/>
              <a:t>, </a:t>
            </a:r>
            <a:r>
              <a:rPr lang="en-US" sz="2400" i="1" dirty="0"/>
              <a:t>g</a:t>
            </a:r>
            <a:r>
              <a:rPr lang="ru-RU" sz="2400" i="1" dirty="0"/>
              <a:t>(</a:t>
            </a:r>
            <a:r>
              <a:rPr lang="en-US" sz="2400" i="1" dirty="0"/>
              <a:t>t</a:t>
            </a:r>
            <a:r>
              <a:rPr lang="ru-RU" sz="2400" i="1" dirty="0"/>
              <a:t>,</a:t>
            </a:r>
            <a:r>
              <a:rPr lang="en-US" sz="2400" i="1" dirty="0"/>
              <a:t>k</a:t>
            </a:r>
            <a:r>
              <a:rPr lang="ru-RU" sz="2400" i="1" dirty="0"/>
              <a:t>)</a:t>
            </a:r>
            <a:r>
              <a:rPr lang="ru-RU" sz="2400" dirty="0"/>
              <a:t> – функция вычисления нового </a:t>
            </a:r>
            <a:r>
              <a:rPr lang="ru-RU" sz="2400" spc="-30" dirty="0"/>
              <a:t>значения функционального поля на шаге преобразований  </a:t>
            </a:r>
            <a:r>
              <a:rPr lang="en-US" sz="2400" i="1" spc="-30" dirty="0"/>
              <a:t>k</a:t>
            </a:r>
            <a:r>
              <a:rPr lang="ru-RU" sz="2400" spc="-3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1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1521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Рекуррентно-потоковая методология программирования</a:t>
            </a:r>
            <a:endParaRPr lang="ru-RU" sz="4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2762"/>
              </p:ext>
            </p:extLst>
          </p:nvPr>
        </p:nvGraphicFramePr>
        <p:xfrm>
          <a:off x="1116013" y="1484784"/>
          <a:ext cx="70548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Visio" r:id="rId4" imgW="7038914" imgH="5238806" progId="Visio.Drawing.11">
                  <p:embed/>
                </p:oleObj>
              </mc:Choice>
              <mc:Fallback>
                <p:oleObj name="Visio" r:id="rId4" imgW="7038914" imgH="5238806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84784"/>
                        <a:ext cx="70548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8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Результаты применения методологии к задаче распознавания слов</a:t>
            </a:r>
            <a:endParaRPr lang="ru-RU" sz="4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59499"/>
              </p:ext>
            </p:extLst>
          </p:nvPr>
        </p:nvGraphicFramePr>
        <p:xfrm>
          <a:off x="323528" y="1268760"/>
          <a:ext cx="8496945" cy="517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652"/>
                <a:gridCol w="1618592"/>
                <a:gridCol w="1245340"/>
                <a:gridCol w="1119751"/>
                <a:gridCol w="964305"/>
                <a:gridCol w="964305"/>
              </a:tblGrid>
              <a:tr h="5578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Название алгоритма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Кол-во шагов для </a:t>
                      </a:r>
                      <a:r>
                        <a:rPr lang="en-US" sz="1600">
                          <a:effectLst/>
                          <a:latin typeface="+mj-lt"/>
                        </a:rPr>
                        <a:t>dsPic</a:t>
                      </a:r>
                      <a:r>
                        <a:rPr lang="ru-RU" sz="1600">
                          <a:effectLst/>
                          <a:latin typeface="+mj-lt"/>
                        </a:rPr>
                        <a:t>30</a:t>
                      </a:r>
                      <a:r>
                        <a:rPr lang="en-US" sz="1600">
                          <a:effectLst/>
                          <a:latin typeface="+mj-lt"/>
                        </a:rPr>
                        <a:t>F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Кол-во шагов для РОУ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Коэф. ускорения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Вар. 1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Вар. 2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Вар. 1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Вар. 2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+mj-lt"/>
                        </a:rPr>
                        <a:t>Баттеруорт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 (одна секция)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679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288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~</a:t>
                      </a:r>
                      <a:r>
                        <a:rPr lang="ru-RU" sz="1800">
                          <a:effectLst/>
                          <a:latin typeface="+mj-lt"/>
                        </a:rPr>
                        <a:t>2,36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Полосовой фильтр (одна полоса)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1428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420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3,4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Натуральный логарифм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36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12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26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~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1,38*4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RASTA </a:t>
                      </a:r>
                      <a:r>
                        <a:rPr lang="ru-RU" sz="1600">
                          <a:effectLst/>
                          <a:latin typeface="+mj-lt"/>
                        </a:rPr>
                        <a:t>фильтр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153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28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-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~</a:t>
                      </a:r>
                      <a:r>
                        <a:rPr lang="ru-RU" sz="1800">
                          <a:effectLst/>
                          <a:latin typeface="+mj-lt"/>
                        </a:rPr>
                        <a:t>5,46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Экспоненцирование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36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12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26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~</a:t>
                      </a:r>
                      <a:r>
                        <a:rPr lang="ru-RU" sz="1800">
                          <a:effectLst/>
                          <a:latin typeface="+mj-lt"/>
                        </a:rPr>
                        <a:t>1,38*4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Косинусное ИДПФ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36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12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26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~</a:t>
                      </a:r>
                      <a:r>
                        <a:rPr lang="ru-RU" sz="1800">
                          <a:effectLst/>
                          <a:latin typeface="+mj-lt"/>
                        </a:rPr>
                        <a:t>1,38*4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Рекурсия Дурбина-Скурра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~640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~110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-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~5,8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PLP</a:t>
                      </a:r>
                      <a:r>
                        <a:rPr lang="ru-RU" sz="1600">
                          <a:effectLst/>
                          <a:latin typeface="+mj-lt"/>
                        </a:rPr>
                        <a:t> параметры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144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32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-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4,5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-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5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Витерби (расчет решетки для текущего </a:t>
                      </a:r>
                      <a:r>
                        <a:rPr lang="en-US" sz="1600">
                          <a:effectLst/>
                          <a:latin typeface="+mj-lt"/>
                        </a:rPr>
                        <a:t>N</a:t>
                      </a:r>
                      <a:r>
                        <a:rPr lang="ru-RU" sz="1600">
                          <a:effectLst/>
                          <a:latin typeface="+mj-lt"/>
                        </a:rPr>
                        <a:t> *)</a:t>
                      </a:r>
                      <a:endParaRPr lang="ru-RU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</a:rPr>
                        <a:t>91*</a:t>
                      </a:r>
                      <a:r>
                        <a:rPr lang="en-US" sz="1800">
                          <a:effectLst/>
                          <a:latin typeface="+mj-lt"/>
                        </a:rPr>
                        <a:t>N</a:t>
                      </a:r>
                      <a:r>
                        <a:rPr lang="ru-RU" sz="1800">
                          <a:effectLst/>
                          <a:latin typeface="+mj-lt"/>
                        </a:rPr>
                        <a:t>-1</a:t>
                      </a:r>
                      <a:r>
                        <a:rPr lang="en-US" sz="1800">
                          <a:effectLst/>
                          <a:latin typeface="+mj-lt"/>
                        </a:rPr>
                        <a:t>43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99*N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(1-(8*N+143)/(99*N))*4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235655" y="6341274"/>
            <a:ext cx="86726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* - N – кол-во наблюдений в векторе наблюдений (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N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&gt;5)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Архитектура среды проектирования ПО</a:t>
            </a:r>
            <a:endParaRPr lang="ru-RU" sz="4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02382"/>
              </p:ext>
            </p:extLst>
          </p:nvPr>
        </p:nvGraphicFramePr>
        <p:xfrm>
          <a:off x="971600" y="908720"/>
          <a:ext cx="7416824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Visio" r:id="rId3" imgW="4984728" imgH="3309386" progId="Visio.Drawing.11">
                  <p:embed/>
                </p:oleObj>
              </mc:Choice>
              <mc:Fallback>
                <p:oleObj name="Visio" r:id="rId3" imgW="4984728" imgH="3309386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7416824" cy="4824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9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1003</Words>
  <Application>Microsoft Office PowerPoint</Application>
  <PresentationFormat>Экран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Поток</vt:lpstr>
      <vt:lpstr>Visio</vt:lpstr>
      <vt:lpstr>Microsoft Visio 2003-2010 Drawing</vt:lpstr>
      <vt:lpstr>Разработка инструментальной среды проектирования программного обеспечения для рекуррентно-потоковой модели вычислений*</vt:lpstr>
      <vt:lpstr>Основные отличия МПРА от существующих архитектур</vt:lpstr>
      <vt:lpstr>Основные отличия МПРА от существующих архитектур</vt:lpstr>
      <vt:lpstr>Принцип рекуррентной свертки МПРА</vt:lpstr>
      <vt:lpstr>Проблема сходимости рекуррентного ВП</vt:lpstr>
      <vt:lpstr>Универсальная функция преобразований в МПРА </vt:lpstr>
      <vt:lpstr>Рекуррентно-потоковая методология программирования</vt:lpstr>
      <vt:lpstr>Результаты применения методологии к задаче распознавания слов</vt:lpstr>
      <vt:lpstr>Архитектура среды проектирования ПО</vt:lpstr>
      <vt:lpstr>Модель языка капсульного программирования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RedCrowBar</dc:creator>
  <cp:lastModifiedBy>Chronos</cp:lastModifiedBy>
  <cp:revision>42</cp:revision>
  <dcterms:created xsi:type="dcterms:W3CDTF">2011-11-27T12:39:35Z</dcterms:created>
  <dcterms:modified xsi:type="dcterms:W3CDTF">2013-12-08T17:04:22Z</dcterms:modified>
</cp:coreProperties>
</file>