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sldIdLst>
    <p:sldId id="256" r:id="rId2"/>
    <p:sldId id="266" r:id="rId3"/>
    <p:sldId id="267" r:id="rId4"/>
    <p:sldId id="284" r:id="rId5"/>
    <p:sldId id="276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306" r:id="rId18"/>
    <p:sldId id="282" r:id="rId19"/>
    <p:sldId id="307" r:id="rId20"/>
    <p:sldId id="294" r:id="rId21"/>
    <p:sldId id="263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5C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84471" autoAdjust="0"/>
  </p:normalViewPr>
  <p:slideViewPr>
    <p:cSldViewPr>
      <p:cViewPr varScale="1">
        <p:scale>
          <a:sx n="100" d="100"/>
          <a:sy n="100" d="100"/>
        </p:scale>
        <p:origin x="90" y="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3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052D41-7604-4007-B405-709336D0FD0C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7B1924-1ABB-4729-BFDD-8E67B7FB72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1250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Hybrid architecture with primitive control unit and main DSP processor.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7B1924-1ABB-4729-BFDD-8E67B7FB72CA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26780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BDTI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7B1924-1ABB-4729-BFDD-8E67B7FB72CA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73076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TI: Publicly available documentation, Market Leader, Full coverage of BDTI Kernel Benchmarks with cycle count performance evaluation.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HARSP has no bit manipulation instructions, thus we could not implement this part of the benchmark suite</a:t>
            </a:r>
            <a:endParaRPr lang="ru-RU" dirty="0"/>
          </a:p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7B1924-1ABB-4729-BFDD-8E67B7FB72CA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57632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Quasi-Realtime: </a:t>
            </a:r>
            <a:r>
              <a:rPr lang="ru-RU" dirty="0"/>
              <a:t>2</a:t>
            </a:r>
            <a:r>
              <a:rPr lang="en-US" dirty="0"/>
              <a:t> input</a:t>
            </a:r>
            <a:r>
              <a:rPr lang="ru-RU" dirty="0"/>
              <a:t> </a:t>
            </a:r>
            <a:r>
              <a:rPr lang="en-US" dirty="0"/>
              <a:t>samples</a:t>
            </a:r>
            <a:r>
              <a:rPr lang="ru-RU" dirty="0"/>
              <a:t> </a:t>
            </a:r>
            <a:r>
              <a:rPr lang="en-US" dirty="0"/>
              <a:t>result in </a:t>
            </a:r>
            <a:r>
              <a:rPr lang="ru-RU" dirty="0"/>
              <a:t>2 </a:t>
            </a:r>
            <a:r>
              <a:rPr lang="en-US" dirty="0"/>
              <a:t>outputs</a:t>
            </a:r>
            <a:r>
              <a:rPr lang="ru-RU" dirty="0"/>
              <a:t> </a:t>
            </a:r>
            <a:r>
              <a:rPr lang="en-US" dirty="0"/>
              <a:t>every</a:t>
            </a:r>
            <a:r>
              <a:rPr lang="ru-RU" dirty="0"/>
              <a:t> 2 </a:t>
            </a:r>
            <a:r>
              <a:rPr lang="en-US" dirty="0"/>
              <a:t>steps</a:t>
            </a:r>
            <a:endParaRPr lang="ru-RU" dirty="0"/>
          </a:p>
          <a:p>
            <a:endParaRPr lang="en-GB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7B1924-1ABB-4729-BFDD-8E67B7FB72CA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62710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Very rough estimate</a:t>
            </a:r>
            <a:endParaRPr lang="en-GB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7B1924-1ABB-4729-BFDD-8E67B7FB72CA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1892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EE030-4925-4B77-A57A-4D836969CCA7}" type="datetime1">
              <a:rPr lang="ru-RU" smtClean="0"/>
              <a:t>26.01.2021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ElConRus2021 Moscow, 2021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4929E-B978-458F-8E4F-EEDDA0C7FC16}" type="datetime1">
              <a:rPr lang="ru-RU" smtClean="0"/>
              <a:t>26.01.2021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ElConRus2021 Moscow, 2021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BFE4F-5C9B-413E-9B09-C0EA2AA05C61}" type="datetime1">
              <a:rPr lang="ru-RU" smtClean="0"/>
              <a:t>26.01.2021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ElConRus2021 Moscow, 2021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2900B-3175-41A4-AB7B-FFDAB62EFA9F}" type="datetime1">
              <a:rPr lang="ru-RU" smtClean="0"/>
              <a:t>26.01.2021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/>
            </a:lvl1pPr>
          </a:lstStyle>
          <a:p>
            <a:r>
              <a:rPr lang="en-US"/>
              <a:t>ElConRus2021 Moscow, 2021</a:t>
            </a:r>
            <a:endParaRPr lang="ru-RU" sz="14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 b="1"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b="1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CF96-0E7A-461A-B85A-CF5C071EB6EB}" type="datetime1">
              <a:rPr lang="ru-RU" smtClean="0"/>
              <a:t>26.01.2021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ElConRus2021 Moscow, 2021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748CB-3DBE-4400-BF82-DC1EA4FEDB2A}" type="datetime1">
              <a:rPr lang="ru-RU" smtClean="0"/>
              <a:t>26.01.2021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ElConRus2021 Moscow, 2021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08B77-EFE8-4BA3-8880-D47D2F6CC3D8}" type="datetime1">
              <a:rPr lang="ru-RU" smtClean="0"/>
              <a:t>26.01.2021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ElConRus2021 Moscow, 2021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7ADDD-DCC3-4D11-BCB9-06C17EE77D26}" type="datetime1">
              <a:rPr lang="ru-RU" smtClean="0"/>
              <a:t>26.01.2021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ElConRus2021 Moscow, 2021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BC1D-02EF-4FEB-A8BA-FA3AF0229921}" type="datetime1">
              <a:rPr lang="ru-RU" smtClean="0"/>
              <a:t>26.01.2021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ElConRus2021 Moscow, 2021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8657D-1574-448D-B401-34BB290C67E8}" type="datetime1">
              <a:rPr lang="ru-RU" smtClean="0"/>
              <a:t>26.01.2021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ElConRus2021 Moscow, 2021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E3CB-09B2-49C7-87A4-965CCF67FF8B}" type="datetime1">
              <a:rPr lang="ru-RU" smtClean="0"/>
              <a:t>26.01.2021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ElConRus2021 Moscow, 2021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16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3EC75-684A-4ABA-B369-759CD4DCFAD7}" type="datetime1">
              <a:rPr lang="ru-RU" smtClean="0"/>
              <a:t>26.01.2021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ElConRus2021 Moscow, 2021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1142984"/>
            <a:ext cx="829920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DSP filter kernels preliminary benchmarking for recurrent data-flow architecture</a:t>
            </a:r>
            <a:endParaRPr lang="ru-RU" sz="4400" b="1" dirty="0">
              <a:ln w="1905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357158" y="5357826"/>
            <a:ext cx="1049364" cy="952487"/>
            <a:chOff x="12" y="12"/>
            <a:chExt cx="331" cy="330"/>
          </a:xfrm>
        </p:grpSpPr>
        <p:sp>
          <p:nvSpPr>
            <p:cNvPr id="5" name="Freeform 7"/>
            <p:cNvSpPr>
              <a:spLocks/>
            </p:cNvSpPr>
            <p:nvPr/>
          </p:nvSpPr>
          <p:spPr bwMode="auto">
            <a:xfrm>
              <a:off x="12" y="42"/>
              <a:ext cx="331" cy="199"/>
            </a:xfrm>
            <a:custGeom>
              <a:avLst/>
              <a:gdLst>
                <a:gd name="T0" fmla="*/ 14 w 475"/>
                <a:gd name="T1" fmla="*/ 15 h 313"/>
                <a:gd name="T2" fmla="*/ 14 w 475"/>
                <a:gd name="T3" fmla="*/ 17 h 313"/>
                <a:gd name="T4" fmla="*/ 39 w 475"/>
                <a:gd name="T5" fmla="*/ 17 h 313"/>
                <a:gd name="T6" fmla="*/ 55 w 475"/>
                <a:gd name="T7" fmla="*/ 0 h 313"/>
                <a:gd name="T8" fmla="*/ 71 w 475"/>
                <a:gd name="T9" fmla="*/ 0 h 313"/>
                <a:gd name="T10" fmla="*/ 77 w 475"/>
                <a:gd name="T11" fmla="*/ 0 h 313"/>
                <a:gd name="T12" fmla="*/ 77 w 475"/>
                <a:gd name="T13" fmla="*/ 15 h 313"/>
                <a:gd name="T14" fmla="*/ 55 w 475"/>
                <a:gd name="T15" fmla="*/ 15 h 313"/>
                <a:gd name="T16" fmla="*/ 39 w 475"/>
                <a:gd name="T17" fmla="*/ 31 h 313"/>
                <a:gd name="T18" fmla="*/ 14 w 475"/>
                <a:gd name="T19" fmla="*/ 31 h 313"/>
                <a:gd name="T20" fmla="*/ 14 w 475"/>
                <a:gd name="T21" fmla="*/ 32 h 313"/>
                <a:gd name="T22" fmla="*/ 0 w 475"/>
                <a:gd name="T23" fmla="*/ 24 h 313"/>
                <a:gd name="T24" fmla="*/ 14 w 475"/>
                <a:gd name="T25" fmla="*/ 15 h 31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75"/>
                <a:gd name="T40" fmla="*/ 0 h 313"/>
                <a:gd name="T41" fmla="*/ 475 w 475"/>
                <a:gd name="T42" fmla="*/ 313 h 31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75" h="313">
                  <a:moveTo>
                    <a:pt x="83" y="145"/>
                  </a:moveTo>
                  <a:lnTo>
                    <a:pt x="83" y="169"/>
                  </a:lnTo>
                  <a:lnTo>
                    <a:pt x="240" y="168"/>
                  </a:lnTo>
                  <a:lnTo>
                    <a:pt x="335" y="0"/>
                  </a:lnTo>
                  <a:lnTo>
                    <a:pt x="431" y="0"/>
                  </a:lnTo>
                  <a:lnTo>
                    <a:pt x="474" y="0"/>
                  </a:lnTo>
                  <a:lnTo>
                    <a:pt x="474" y="141"/>
                  </a:lnTo>
                  <a:lnTo>
                    <a:pt x="339" y="140"/>
                  </a:lnTo>
                  <a:lnTo>
                    <a:pt x="240" y="294"/>
                  </a:lnTo>
                  <a:lnTo>
                    <a:pt x="84" y="294"/>
                  </a:lnTo>
                  <a:lnTo>
                    <a:pt x="84" y="312"/>
                  </a:lnTo>
                  <a:lnTo>
                    <a:pt x="0" y="228"/>
                  </a:lnTo>
                  <a:lnTo>
                    <a:pt x="83" y="145"/>
                  </a:lnTo>
                </a:path>
              </a:pathLst>
            </a:cu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ru-RU" dirty="0"/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auto">
            <a:xfrm>
              <a:off x="56" y="12"/>
              <a:ext cx="122" cy="122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hangingPunct="0"/>
              <a:endParaRPr lang="ru-RU" dirty="0"/>
            </a:p>
          </p:txBody>
        </p:sp>
        <p:sp>
          <p:nvSpPr>
            <p:cNvPr id="7" name="Freeform 9"/>
            <p:cNvSpPr>
              <a:spLocks/>
            </p:cNvSpPr>
            <p:nvPr/>
          </p:nvSpPr>
          <p:spPr bwMode="auto">
            <a:xfrm>
              <a:off x="74" y="158"/>
              <a:ext cx="268" cy="184"/>
            </a:xfrm>
            <a:custGeom>
              <a:avLst/>
              <a:gdLst>
                <a:gd name="T0" fmla="*/ 0 w 374"/>
                <a:gd name="T1" fmla="*/ 14 h 297"/>
                <a:gd name="T2" fmla="*/ 4 w 374"/>
                <a:gd name="T3" fmla="*/ 14 h 297"/>
                <a:gd name="T4" fmla="*/ 27 w 374"/>
                <a:gd name="T5" fmla="*/ 14 h 297"/>
                <a:gd name="T6" fmla="*/ 46 w 374"/>
                <a:gd name="T7" fmla="*/ 1 h 297"/>
                <a:gd name="T8" fmla="*/ 64 w 374"/>
                <a:gd name="T9" fmla="*/ 1 h 297"/>
                <a:gd name="T10" fmla="*/ 70 w 374"/>
                <a:gd name="T11" fmla="*/ 0 h 297"/>
                <a:gd name="T12" fmla="*/ 70 w 374"/>
                <a:gd name="T13" fmla="*/ 12 h 297"/>
                <a:gd name="T14" fmla="*/ 47 w 374"/>
                <a:gd name="T15" fmla="*/ 12 h 297"/>
                <a:gd name="T16" fmla="*/ 27 w 374"/>
                <a:gd name="T17" fmla="*/ 27 h 297"/>
                <a:gd name="T18" fmla="*/ 4 w 374"/>
                <a:gd name="T19" fmla="*/ 27 h 297"/>
                <a:gd name="T20" fmla="*/ 0 w 374"/>
                <a:gd name="T21" fmla="*/ 27 h 297"/>
                <a:gd name="T22" fmla="*/ 0 w 374"/>
                <a:gd name="T23" fmla="*/ 21 h 297"/>
                <a:gd name="T24" fmla="*/ 0 w 374"/>
                <a:gd name="T25" fmla="*/ 14 h 29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74"/>
                <a:gd name="T40" fmla="*/ 0 h 297"/>
                <a:gd name="T41" fmla="*/ 374 w 374"/>
                <a:gd name="T42" fmla="*/ 297 h 29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74" h="297">
                  <a:moveTo>
                    <a:pt x="0" y="156"/>
                  </a:moveTo>
                  <a:lnTo>
                    <a:pt x="20" y="156"/>
                  </a:lnTo>
                  <a:lnTo>
                    <a:pt x="141" y="156"/>
                  </a:lnTo>
                  <a:lnTo>
                    <a:pt x="244" y="2"/>
                  </a:lnTo>
                  <a:lnTo>
                    <a:pt x="340" y="2"/>
                  </a:lnTo>
                  <a:lnTo>
                    <a:pt x="373" y="0"/>
                  </a:lnTo>
                  <a:lnTo>
                    <a:pt x="373" y="132"/>
                  </a:lnTo>
                  <a:lnTo>
                    <a:pt x="249" y="131"/>
                  </a:lnTo>
                  <a:lnTo>
                    <a:pt x="139" y="296"/>
                  </a:lnTo>
                  <a:lnTo>
                    <a:pt x="21" y="296"/>
                  </a:lnTo>
                  <a:lnTo>
                    <a:pt x="0" y="296"/>
                  </a:lnTo>
                  <a:lnTo>
                    <a:pt x="0" y="231"/>
                  </a:lnTo>
                  <a:lnTo>
                    <a:pt x="0" y="156"/>
                  </a:lnTo>
                </a:path>
              </a:pathLst>
            </a:cu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ru-RU" dirty="0"/>
            </a:p>
          </p:txBody>
        </p:sp>
      </p:grpSp>
      <p:sp>
        <p:nvSpPr>
          <p:cNvPr id="8" name="Rectangle 7"/>
          <p:cNvSpPr txBox="1">
            <a:spLocks noChangeArrowheads="1"/>
          </p:cNvSpPr>
          <p:nvPr/>
        </p:nvSpPr>
        <p:spPr bwMode="auto">
          <a:xfrm>
            <a:off x="1785918" y="5000636"/>
            <a:ext cx="6643688" cy="1512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025" tIns="36512" rIns="73025" bIns="36512"/>
          <a:lstStyle/>
          <a:p>
            <a:pPr algn="ctr"/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Institute of Informatics Problems,</a:t>
            </a:r>
            <a:br>
              <a:rPr lang="en-US" sz="24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Federal Research Center </a:t>
            </a:r>
          </a:p>
          <a:p>
            <a:pPr algn="ctr"/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"Computer Science and Control" of </a:t>
            </a:r>
            <a:br>
              <a:rPr lang="en-US" sz="24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Russian Academy of Sciences</a:t>
            </a:r>
            <a:endParaRPr lang="en-GB" sz="2400" b="1" kern="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75656" y="3071810"/>
            <a:ext cx="6624736" cy="12954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Clr>
                <a:schemeClr val="tx1">
                  <a:shade val="95000"/>
                </a:schemeClr>
              </a:buClr>
              <a:defRPr/>
            </a:pPr>
            <a:r>
              <a:rPr lang="en-US" sz="2400" b="1" dirty="0">
                <a:solidFill>
                  <a:schemeClr val="tx1"/>
                </a:solidFill>
              </a:rPr>
              <a:t>Yu. </a:t>
            </a:r>
            <a:r>
              <a:rPr lang="en-US" sz="2400" b="1" dirty="0" err="1">
                <a:solidFill>
                  <a:schemeClr val="tx1"/>
                </a:solidFill>
              </a:rPr>
              <a:t>Stepchenkov</a:t>
            </a:r>
            <a:r>
              <a:rPr lang="en-US" sz="2400" b="1" dirty="0">
                <a:solidFill>
                  <a:schemeClr val="tx1"/>
                </a:solidFill>
              </a:rPr>
              <a:t>, D. </a:t>
            </a:r>
            <a:r>
              <a:rPr lang="en-US" sz="2400" b="1" dirty="0" err="1">
                <a:solidFill>
                  <a:schemeClr val="tx1"/>
                </a:solidFill>
              </a:rPr>
              <a:t>Khilko</a:t>
            </a:r>
            <a:r>
              <a:rPr lang="en-US" sz="2400" b="1" dirty="0">
                <a:solidFill>
                  <a:schemeClr val="tx1"/>
                </a:solidFill>
              </a:rPr>
              <a:t>, </a:t>
            </a:r>
            <a:r>
              <a:rPr lang="en-US" sz="2400" b="1" u="sng" dirty="0">
                <a:solidFill>
                  <a:schemeClr val="tx1"/>
                </a:solidFill>
              </a:rPr>
              <a:t>Yu. </a:t>
            </a:r>
            <a:r>
              <a:rPr lang="en-US" sz="2400" b="1" u="sng" dirty="0" err="1">
                <a:solidFill>
                  <a:schemeClr val="tx1"/>
                </a:solidFill>
              </a:rPr>
              <a:t>Shikunov</a:t>
            </a:r>
            <a:r>
              <a:rPr lang="en-US" sz="2400" b="1" dirty="0">
                <a:solidFill>
                  <a:schemeClr val="tx1"/>
                </a:solidFill>
              </a:rPr>
              <a:t>, G. </a:t>
            </a:r>
            <a:r>
              <a:rPr lang="en-US" sz="2400" b="1" dirty="0" err="1">
                <a:solidFill>
                  <a:schemeClr val="tx1"/>
                </a:solidFill>
              </a:rPr>
              <a:t>Orlov</a:t>
            </a:r>
            <a:endParaRPr lang="ru-RU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1820863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08CC996-A9BF-4354-8A1D-AF41AF5E3123}"/>
              </a:ext>
            </a:extLst>
          </p:cNvPr>
          <p:cNvSpPr txBox="1"/>
          <p:nvPr/>
        </p:nvSpPr>
        <p:spPr>
          <a:xfrm>
            <a:off x="179512" y="4581128"/>
            <a:ext cx="8188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study was done by a grant from the Russian Science Foundation (Project №. 19-11-00334)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83889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643998" cy="1142984"/>
          </a:xfrm>
        </p:spPr>
        <p:txBody>
          <a:bodyPr>
            <a:normAutofit/>
          </a:bodyPr>
          <a:lstStyle/>
          <a:p>
            <a:r>
              <a:rPr lang="en-US" b="1" dirty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LMS Adaptive FIR</a:t>
            </a:r>
            <a:endParaRPr lang="ru-RU" b="1" dirty="0">
              <a:ln w="1905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1561" y="1339021"/>
            <a:ext cx="7920879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Algorithm</a:t>
            </a:r>
          </a:p>
          <a:p>
            <a:endParaRPr lang="en-US" sz="2000" b="1" dirty="0">
              <a:solidFill>
                <a:schemeClr val="tx2">
                  <a:lumMod val="75000"/>
                </a:schemeClr>
              </a:solidFill>
              <a:latin typeface="Franklin Gothic Medium" pitchFamily="34" charset="0"/>
            </a:endParaRPr>
          </a:p>
          <a:p>
            <a:r>
              <a:rPr lang="en-US" sz="2000" dirty="0"/>
              <a:t>x</a:t>
            </a:r>
            <a:r>
              <a:rPr lang="ru-RU" sz="2000" dirty="0"/>
              <a:t> – </a:t>
            </a:r>
            <a:r>
              <a:rPr lang="en-US" sz="2000" dirty="0"/>
              <a:t>input samples block</a:t>
            </a:r>
            <a:endParaRPr lang="ru-RU" sz="2000" dirty="0"/>
          </a:p>
          <a:p>
            <a:r>
              <a:rPr lang="en-US" sz="2000" dirty="0"/>
              <a:t>h </a:t>
            </a:r>
            <a:r>
              <a:rPr lang="ru-RU" sz="2000" dirty="0"/>
              <a:t>– </a:t>
            </a:r>
            <a:r>
              <a:rPr lang="en-US" sz="2000" dirty="0"/>
              <a:t>filter coefficients block</a:t>
            </a:r>
          </a:p>
          <a:p>
            <a:r>
              <a:rPr lang="en-US" sz="2000" dirty="0"/>
              <a:t>des – destination vector</a:t>
            </a:r>
          </a:p>
          <a:p>
            <a:r>
              <a:rPr lang="en-US" sz="2000" dirty="0"/>
              <a:t>e – current step error</a:t>
            </a:r>
          </a:p>
          <a:p>
            <a:r>
              <a:rPr lang="ru-RU" sz="2000" dirty="0"/>
              <a:t>µ</a:t>
            </a:r>
            <a:r>
              <a:rPr lang="en-US" sz="2000" dirty="0"/>
              <a:t> - correction coefficient</a:t>
            </a:r>
            <a:endParaRPr lang="ru-RU" sz="2000" dirty="0"/>
          </a:p>
          <a:p>
            <a:r>
              <a:rPr lang="en-US" sz="2000" dirty="0" err="1"/>
              <a:t>nh</a:t>
            </a:r>
            <a:r>
              <a:rPr lang="en-US" sz="2000" dirty="0"/>
              <a:t> </a:t>
            </a:r>
            <a:r>
              <a:rPr lang="ru-RU" sz="2000" dirty="0"/>
              <a:t>– </a:t>
            </a:r>
            <a:r>
              <a:rPr lang="en-US" sz="2000" dirty="0"/>
              <a:t>number of filter coefficients</a:t>
            </a:r>
            <a:endParaRPr lang="ru-RU" sz="2000" dirty="0"/>
          </a:p>
          <a:p>
            <a:r>
              <a:rPr lang="en-US" sz="2000" dirty="0" err="1"/>
              <a:t>nx</a:t>
            </a:r>
            <a:r>
              <a:rPr lang="en-US" sz="2000" dirty="0"/>
              <a:t> </a:t>
            </a:r>
            <a:r>
              <a:rPr lang="ru-RU" sz="2000" dirty="0"/>
              <a:t>– </a:t>
            </a:r>
            <a:r>
              <a:rPr lang="en-US" sz="2000" dirty="0"/>
              <a:t>number of samples</a:t>
            </a:r>
          </a:p>
          <a:p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Features: 		</a:t>
            </a:r>
            <a:r>
              <a:rPr lang="en-US" sz="2000" dirty="0"/>
              <a:t>Dual</a:t>
            </a:r>
            <a:r>
              <a:rPr lang="ru-RU" sz="2000" dirty="0"/>
              <a:t> </a:t>
            </a:r>
            <a:r>
              <a:rPr lang="en-US" sz="2000" dirty="0"/>
              <a:t>MAC-block is used</a:t>
            </a:r>
            <a:endParaRPr lang="ru-RU" sz="2000" dirty="0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83568" y="4451628"/>
            <a:ext cx="36724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TI C55x benchmark</a:t>
            </a:r>
          </a:p>
          <a:p>
            <a:endParaRPr lang="en-US" sz="2400" b="1" dirty="0">
              <a:solidFill>
                <a:schemeClr val="tx2">
                  <a:lumMod val="75000"/>
                </a:schemeClr>
              </a:solidFill>
              <a:latin typeface="Franklin Gothic Medium" pitchFamily="34" charset="0"/>
            </a:endParaRPr>
          </a:p>
          <a:p>
            <a:r>
              <a:rPr lang="en-US" sz="2400" dirty="0"/>
              <a:t>Core: </a:t>
            </a:r>
            <a:r>
              <a:rPr lang="en-US" sz="2400" dirty="0" err="1"/>
              <a:t>nx</a:t>
            </a:r>
            <a:r>
              <a:rPr lang="en-US" sz="2400" dirty="0"/>
              <a:t> * (5 + 2*</a:t>
            </a:r>
            <a:r>
              <a:rPr lang="en-US" sz="2400" dirty="0" err="1"/>
              <a:t>nh</a:t>
            </a:r>
            <a:r>
              <a:rPr lang="en-US" sz="2400" dirty="0"/>
              <a:t>)</a:t>
            </a:r>
            <a:endParaRPr lang="ru-RU" sz="2400" dirty="0"/>
          </a:p>
          <a:p>
            <a:r>
              <a:rPr lang="en-US" sz="2400" dirty="0"/>
              <a:t>Overhead: 26</a:t>
            </a:r>
            <a:endParaRPr lang="ru-RU" sz="2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788024" y="4451628"/>
            <a:ext cx="36724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HARSP benchmark</a:t>
            </a:r>
          </a:p>
          <a:p>
            <a:endParaRPr lang="en-US" sz="2400" b="1" dirty="0">
              <a:solidFill>
                <a:schemeClr val="tx2">
                  <a:lumMod val="75000"/>
                </a:schemeClr>
              </a:solidFill>
              <a:latin typeface="Franklin Gothic Medium" pitchFamily="34" charset="0"/>
            </a:endParaRPr>
          </a:p>
          <a:p>
            <a:r>
              <a:rPr lang="en-US" sz="2400" dirty="0"/>
              <a:t>Core</a:t>
            </a:r>
            <a:r>
              <a:rPr lang="ru-RU" sz="2400" dirty="0"/>
              <a:t>: </a:t>
            </a:r>
            <a:r>
              <a:rPr lang="en-US" sz="2400" dirty="0" err="1"/>
              <a:t>nx</a:t>
            </a:r>
            <a:r>
              <a:rPr lang="en-US" sz="2400" dirty="0"/>
              <a:t> * (4 + 3*</a:t>
            </a:r>
            <a:r>
              <a:rPr lang="en-US" sz="2400" dirty="0" err="1"/>
              <a:t>nh</a:t>
            </a:r>
            <a:r>
              <a:rPr lang="en-US" sz="2400" dirty="0"/>
              <a:t>)</a:t>
            </a:r>
            <a:endParaRPr lang="ru-RU" sz="2400" dirty="0"/>
          </a:p>
          <a:p>
            <a:r>
              <a:rPr lang="en-US" sz="2400" dirty="0"/>
              <a:t>Overhead</a:t>
            </a:r>
            <a:r>
              <a:rPr lang="ru-RU" sz="2400" dirty="0"/>
              <a:t>: 1</a:t>
            </a:r>
            <a:r>
              <a:rPr lang="en-US" sz="2400" dirty="0"/>
              <a:t>2</a:t>
            </a:r>
            <a:endParaRPr lang="ru-RU" sz="24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44937" y="1124745"/>
            <a:ext cx="3835375" cy="864096"/>
          </a:xfrm>
          <a:prstGeom prst="rect">
            <a:avLst/>
          </a:prstGeom>
          <a:noFill/>
        </p:spPr>
      </p:pic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0961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63888" y="1988840"/>
            <a:ext cx="2304256" cy="360907"/>
          </a:xfrm>
          <a:prstGeom prst="rect">
            <a:avLst/>
          </a:prstGeom>
          <a:noFill/>
        </p:spPr>
      </p:pic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63888" y="2493763"/>
            <a:ext cx="4464496" cy="340601"/>
          </a:xfrm>
          <a:prstGeom prst="rect">
            <a:avLst/>
          </a:prstGeom>
          <a:noFill/>
        </p:spPr>
      </p:pic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09FD3B4-D18B-42F2-8088-E70E86FEF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ElConRus2021 Moscow, 2021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2674FC0-D42A-4CE9-841B-67AE3D285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24564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643998" cy="1142984"/>
          </a:xfrm>
        </p:spPr>
        <p:txBody>
          <a:bodyPr>
            <a:normAutofit/>
          </a:bodyPr>
          <a:lstStyle/>
          <a:p>
            <a:r>
              <a:rPr lang="en-US" b="1" dirty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Double Precision IIR in Form II</a:t>
            </a:r>
            <a:endParaRPr lang="ru-RU" b="1" dirty="0">
              <a:ln w="1905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1561" y="1339021"/>
            <a:ext cx="7920879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Algorithm</a:t>
            </a:r>
          </a:p>
          <a:p>
            <a:endParaRPr lang="en-US" sz="2000" b="1" dirty="0">
              <a:solidFill>
                <a:schemeClr val="tx2">
                  <a:lumMod val="75000"/>
                </a:schemeClr>
              </a:solidFill>
              <a:latin typeface="Franklin Gothic Medium" pitchFamily="34" charset="0"/>
            </a:endParaRPr>
          </a:p>
          <a:p>
            <a:endParaRPr lang="en-US" sz="2000" b="1" dirty="0">
              <a:solidFill>
                <a:schemeClr val="tx2">
                  <a:lumMod val="75000"/>
                </a:schemeClr>
              </a:solidFill>
              <a:latin typeface="Franklin Gothic Medium" pitchFamily="34" charset="0"/>
            </a:endParaRPr>
          </a:p>
          <a:p>
            <a:r>
              <a:rPr lang="en-US" sz="2000" dirty="0"/>
              <a:t>x</a:t>
            </a:r>
            <a:r>
              <a:rPr lang="ru-RU" sz="2000" dirty="0"/>
              <a:t> – </a:t>
            </a:r>
            <a:r>
              <a:rPr lang="en-US" sz="2000" dirty="0"/>
              <a:t>input samples memory</a:t>
            </a:r>
            <a:endParaRPr lang="ru-RU" sz="2000" dirty="0"/>
          </a:p>
          <a:p>
            <a:r>
              <a:rPr lang="en-US" sz="2000" dirty="0" err="1"/>
              <a:t>nx</a:t>
            </a:r>
            <a:r>
              <a:rPr lang="en-US" sz="2000" dirty="0"/>
              <a:t> </a:t>
            </a:r>
            <a:r>
              <a:rPr lang="ru-RU" sz="2000" dirty="0"/>
              <a:t>– </a:t>
            </a:r>
            <a:r>
              <a:rPr lang="en-US" sz="2000" dirty="0"/>
              <a:t>number of samples</a:t>
            </a:r>
          </a:p>
          <a:p>
            <a:r>
              <a:rPr lang="en-US" sz="2000" dirty="0"/>
              <a:t>This form of filter’s one section is called </a:t>
            </a:r>
            <a:r>
              <a:rPr lang="en-US" sz="2000" i="1" dirty="0" err="1"/>
              <a:t>biquad</a:t>
            </a:r>
            <a:endParaRPr lang="en-US" sz="2000" i="1" dirty="0"/>
          </a:p>
          <a:p>
            <a:r>
              <a:rPr lang="en-US" sz="2000" dirty="0"/>
              <a:t>a</a:t>
            </a:r>
            <a:r>
              <a:rPr lang="en-US" sz="2000" baseline="-25000" dirty="0"/>
              <a:t>1</a:t>
            </a:r>
            <a:r>
              <a:rPr lang="en-US" sz="2000" dirty="0"/>
              <a:t>, a</a:t>
            </a:r>
            <a:r>
              <a:rPr lang="en-US" sz="2000" baseline="-25000" dirty="0"/>
              <a:t>2</a:t>
            </a:r>
            <a:r>
              <a:rPr lang="en-US" sz="2000" dirty="0"/>
              <a:t>, b</a:t>
            </a:r>
            <a:r>
              <a:rPr lang="en-US" sz="2000" baseline="-25000" dirty="0"/>
              <a:t>0</a:t>
            </a:r>
            <a:r>
              <a:rPr lang="en-US" sz="2000" dirty="0"/>
              <a:t>, b</a:t>
            </a:r>
            <a:r>
              <a:rPr lang="en-US" sz="2000" baseline="-25000" dirty="0"/>
              <a:t>1</a:t>
            </a:r>
            <a:r>
              <a:rPr lang="en-US" sz="2000" dirty="0"/>
              <a:t>, b</a:t>
            </a:r>
            <a:r>
              <a:rPr lang="en-US" sz="2000" baseline="-25000" dirty="0"/>
              <a:t>2</a:t>
            </a:r>
            <a:r>
              <a:rPr lang="en-US" sz="2000" dirty="0"/>
              <a:t> – </a:t>
            </a:r>
            <a:r>
              <a:rPr lang="en-US" sz="2000" dirty="0" err="1"/>
              <a:t>biquad</a:t>
            </a:r>
            <a:r>
              <a:rPr lang="en-US" sz="2000" dirty="0"/>
              <a:t> coefficients</a:t>
            </a:r>
          </a:p>
          <a:p>
            <a:r>
              <a:rPr lang="en-US" sz="2000" dirty="0" err="1"/>
              <a:t>nbiq</a:t>
            </a:r>
            <a:r>
              <a:rPr lang="en-US" sz="2000" dirty="0"/>
              <a:t> – number of filter sections (</a:t>
            </a:r>
            <a:r>
              <a:rPr lang="en-US" sz="2000" dirty="0" err="1"/>
              <a:t>biquads</a:t>
            </a:r>
            <a:r>
              <a:rPr lang="en-US" sz="2000" dirty="0"/>
              <a:t>)</a:t>
            </a:r>
          </a:p>
          <a:p>
            <a:endParaRPr lang="en-US" sz="2000" dirty="0"/>
          </a:p>
          <a:p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Features: 		</a:t>
            </a:r>
            <a:r>
              <a:rPr lang="en-US" sz="2000" dirty="0"/>
              <a:t>Dual</a:t>
            </a:r>
            <a:r>
              <a:rPr lang="ru-RU" sz="2000" dirty="0"/>
              <a:t> </a:t>
            </a:r>
            <a:r>
              <a:rPr lang="en-US" sz="2000" dirty="0"/>
              <a:t>MAC-block is used, 5 coefficients</a:t>
            </a:r>
            <a:endParaRPr lang="ru-RU" sz="2000" dirty="0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83568" y="4451628"/>
            <a:ext cx="36724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TI C55x benchmark</a:t>
            </a:r>
          </a:p>
          <a:p>
            <a:endParaRPr lang="en-US" sz="2400" b="1" dirty="0">
              <a:solidFill>
                <a:schemeClr val="tx2">
                  <a:lumMod val="75000"/>
                </a:schemeClr>
              </a:solidFill>
              <a:latin typeface="Franklin Gothic Medium" pitchFamily="34" charset="0"/>
            </a:endParaRPr>
          </a:p>
          <a:p>
            <a:r>
              <a:rPr lang="en-US" sz="2400" dirty="0"/>
              <a:t>Core: </a:t>
            </a:r>
            <a:r>
              <a:rPr lang="en-US" sz="2400" dirty="0" err="1"/>
              <a:t>nx</a:t>
            </a:r>
            <a:r>
              <a:rPr lang="en-US" sz="2400" dirty="0"/>
              <a:t> * (7 + 31*</a:t>
            </a:r>
            <a:r>
              <a:rPr lang="en-US" sz="2400" dirty="0" err="1"/>
              <a:t>nbiq</a:t>
            </a:r>
            <a:r>
              <a:rPr lang="en-US" sz="2400" dirty="0"/>
              <a:t>)</a:t>
            </a:r>
            <a:endParaRPr lang="ru-RU" sz="2400" dirty="0"/>
          </a:p>
          <a:p>
            <a:r>
              <a:rPr lang="en-US" sz="2400" dirty="0"/>
              <a:t>Overhead: 77</a:t>
            </a:r>
            <a:endParaRPr lang="ru-RU" sz="2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788024" y="4451628"/>
            <a:ext cx="36724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HARSP benchmark</a:t>
            </a:r>
          </a:p>
          <a:p>
            <a:endParaRPr lang="en-US" sz="2400" b="1" dirty="0">
              <a:solidFill>
                <a:schemeClr val="tx2">
                  <a:lumMod val="75000"/>
                </a:schemeClr>
              </a:solidFill>
              <a:latin typeface="Franklin Gothic Medium" pitchFamily="34" charset="0"/>
            </a:endParaRPr>
          </a:p>
          <a:p>
            <a:r>
              <a:rPr lang="en-US" sz="2400" dirty="0"/>
              <a:t>Core</a:t>
            </a:r>
            <a:r>
              <a:rPr lang="ru-RU" sz="2400" dirty="0"/>
              <a:t>: </a:t>
            </a:r>
            <a:r>
              <a:rPr lang="en-US" sz="2400" dirty="0" err="1"/>
              <a:t>nx</a:t>
            </a:r>
            <a:r>
              <a:rPr lang="en-US" sz="2400" dirty="0"/>
              <a:t> * (4 + 21 * </a:t>
            </a:r>
            <a:r>
              <a:rPr lang="en-US" sz="2400" dirty="0" err="1"/>
              <a:t>nbiq</a:t>
            </a:r>
            <a:r>
              <a:rPr lang="en-US" sz="2400" dirty="0"/>
              <a:t>)</a:t>
            </a:r>
            <a:endParaRPr lang="ru-RU" sz="2400" dirty="0"/>
          </a:p>
          <a:p>
            <a:r>
              <a:rPr lang="en-US" sz="2400" dirty="0"/>
              <a:t>Overhead</a:t>
            </a:r>
            <a:r>
              <a:rPr lang="ru-RU" sz="2400" dirty="0"/>
              <a:t>: 1</a:t>
            </a:r>
            <a:r>
              <a:rPr lang="en-US" sz="2400" dirty="0"/>
              <a:t>2</a:t>
            </a:r>
            <a:endParaRPr lang="ru-RU" sz="24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98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63888" y="1422425"/>
            <a:ext cx="4813833" cy="350391"/>
          </a:xfrm>
          <a:prstGeom prst="rect">
            <a:avLst/>
          </a:prstGeom>
          <a:noFill/>
        </p:spPr>
      </p:pic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63888" y="1988839"/>
            <a:ext cx="5478168" cy="360041"/>
          </a:xfrm>
          <a:prstGeom prst="rect">
            <a:avLst/>
          </a:prstGeom>
          <a:noFill/>
        </p:spPr>
      </p:pic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AD5EBD2-D3E3-4DFE-874C-0F2CB1872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ElConRus2021 Moscow, 2021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A379962-4BE0-43EF-81CF-52A43F6AC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24564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643998" cy="1142984"/>
          </a:xfrm>
        </p:spPr>
        <p:txBody>
          <a:bodyPr>
            <a:normAutofit/>
          </a:bodyPr>
          <a:lstStyle/>
          <a:p>
            <a:r>
              <a:rPr lang="en-US" b="1" dirty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Single Precision IIR in Form II</a:t>
            </a:r>
            <a:endParaRPr lang="ru-RU" b="1" dirty="0">
              <a:ln w="1905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1561" y="1339021"/>
            <a:ext cx="7920879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Algorithm</a:t>
            </a:r>
          </a:p>
          <a:p>
            <a:endParaRPr lang="en-US" sz="2000" b="1" dirty="0">
              <a:solidFill>
                <a:schemeClr val="tx2">
                  <a:lumMod val="75000"/>
                </a:schemeClr>
              </a:solidFill>
              <a:latin typeface="Franklin Gothic Medium" pitchFamily="34" charset="0"/>
            </a:endParaRPr>
          </a:p>
          <a:p>
            <a:endParaRPr lang="en-US" sz="2000" b="1" dirty="0">
              <a:solidFill>
                <a:schemeClr val="tx2">
                  <a:lumMod val="75000"/>
                </a:schemeClr>
              </a:solidFill>
              <a:latin typeface="Franklin Gothic Medium" pitchFamily="34" charset="0"/>
            </a:endParaRPr>
          </a:p>
          <a:p>
            <a:r>
              <a:rPr lang="en-US" sz="2000" dirty="0"/>
              <a:t>x</a:t>
            </a:r>
            <a:r>
              <a:rPr lang="ru-RU" sz="2000" dirty="0"/>
              <a:t> – </a:t>
            </a:r>
            <a:r>
              <a:rPr lang="en-US" sz="2000" dirty="0"/>
              <a:t>input samples memory</a:t>
            </a:r>
            <a:endParaRPr lang="ru-RU" sz="2000" dirty="0"/>
          </a:p>
          <a:p>
            <a:r>
              <a:rPr lang="en-US" sz="2000" dirty="0" err="1"/>
              <a:t>nx</a:t>
            </a:r>
            <a:r>
              <a:rPr lang="en-US" sz="2000" dirty="0"/>
              <a:t> </a:t>
            </a:r>
            <a:r>
              <a:rPr lang="ru-RU" sz="2000" dirty="0"/>
              <a:t>– </a:t>
            </a:r>
            <a:r>
              <a:rPr lang="en-US" sz="2000" dirty="0"/>
              <a:t>number of samples</a:t>
            </a:r>
          </a:p>
          <a:p>
            <a:r>
              <a:rPr lang="en-US" sz="2000" dirty="0"/>
              <a:t>This form of filter’s one section is called </a:t>
            </a:r>
            <a:r>
              <a:rPr lang="en-US" sz="2000" i="1" dirty="0" err="1"/>
              <a:t>biquad</a:t>
            </a:r>
            <a:endParaRPr lang="en-US" sz="2000" i="1" dirty="0"/>
          </a:p>
          <a:p>
            <a:r>
              <a:rPr lang="en-US" sz="2000" dirty="0"/>
              <a:t>a</a:t>
            </a:r>
            <a:r>
              <a:rPr lang="en-US" sz="2000" baseline="-25000" dirty="0"/>
              <a:t>1</a:t>
            </a:r>
            <a:r>
              <a:rPr lang="en-US" sz="2000" dirty="0"/>
              <a:t>, a</a:t>
            </a:r>
            <a:r>
              <a:rPr lang="en-US" sz="2000" baseline="-25000" dirty="0"/>
              <a:t>2</a:t>
            </a:r>
            <a:r>
              <a:rPr lang="en-US" sz="2000" dirty="0"/>
              <a:t>, </a:t>
            </a:r>
            <a:r>
              <a:rPr lang="en-US" sz="2000" b="1" dirty="0"/>
              <a:t>b</a:t>
            </a:r>
            <a:r>
              <a:rPr lang="en-US" sz="2000" b="1" baseline="-25000" dirty="0"/>
              <a:t>0</a:t>
            </a:r>
            <a:r>
              <a:rPr lang="en-US" sz="2000" b="1" dirty="0"/>
              <a:t>=1</a:t>
            </a:r>
            <a:r>
              <a:rPr lang="en-US" sz="2000" dirty="0"/>
              <a:t>, b</a:t>
            </a:r>
            <a:r>
              <a:rPr lang="en-US" sz="2000" baseline="-25000" dirty="0"/>
              <a:t>1</a:t>
            </a:r>
            <a:r>
              <a:rPr lang="en-US" sz="2000" dirty="0"/>
              <a:t>, b</a:t>
            </a:r>
            <a:r>
              <a:rPr lang="en-US" sz="2000" baseline="-25000" dirty="0"/>
              <a:t>2</a:t>
            </a:r>
            <a:r>
              <a:rPr lang="en-US" sz="2000" dirty="0"/>
              <a:t> – </a:t>
            </a:r>
            <a:r>
              <a:rPr lang="en-US" sz="2000" dirty="0" err="1"/>
              <a:t>biquad</a:t>
            </a:r>
            <a:r>
              <a:rPr lang="en-US" sz="2000" dirty="0"/>
              <a:t> coefficients</a:t>
            </a:r>
          </a:p>
          <a:p>
            <a:r>
              <a:rPr lang="en-US" sz="2000" dirty="0" err="1"/>
              <a:t>nbiq</a:t>
            </a:r>
            <a:r>
              <a:rPr lang="en-US" sz="2000" dirty="0"/>
              <a:t> – number of filter sections (</a:t>
            </a:r>
            <a:r>
              <a:rPr lang="en-US" sz="2000" dirty="0" err="1"/>
              <a:t>biquads</a:t>
            </a:r>
            <a:r>
              <a:rPr lang="en-US" sz="2000" dirty="0"/>
              <a:t>)</a:t>
            </a:r>
          </a:p>
          <a:p>
            <a:endParaRPr lang="en-US" sz="2000" dirty="0"/>
          </a:p>
          <a:p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Features: 		</a:t>
            </a:r>
            <a:r>
              <a:rPr lang="en-US" sz="2000" dirty="0"/>
              <a:t>Dual</a:t>
            </a:r>
            <a:r>
              <a:rPr lang="ru-RU" sz="2000" dirty="0"/>
              <a:t> </a:t>
            </a:r>
            <a:r>
              <a:rPr lang="en-US" sz="2000" dirty="0"/>
              <a:t>MAC-block is used, 4 coefficients</a:t>
            </a:r>
            <a:endParaRPr lang="ru-RU" sz="2000" dirty="0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83568" y="4451628"/>
            <a:ext cx="36724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TI C55x benchmark</a:t>
            </a:r>
          </a:p>
          <a:p>
            <a:endParaRPr lang="en-US" sz="2400" b="1" dirty="0">
              <a:solidFill>
                <a:schemeClr val="tx2">
                  <a:lumMod val="75000"/>
                </a:schemeClr>
              </a:solidFill>
              <a:latin typeface="Franklin Gothic Medium" pitchFamily="34" charset="0"/>
            </a:endParaRPr>
          </a:p>
          <a:p>
            <a:r>
              <a:rPr lang="en-US" sz="2400" dirty="0"/>
              <a:t>Core: </a:t>
            </a:r>
            <a:r>
              <a:rPr lang="en-US" sz="2400" dirty="0" err="1"/>
              <a:t>nx</a:t>
            </a:r>
            <a:r>
              <a:rPr lang="en-US" sz="2400" dirty="0"/>
              <a:t> * (2 + 3*</a:t>
            </a:r>
            <a:r>
              <a:rPr lang="en-US" sz="2400" dirty="0" err="1"/>
              <a:t>nbiq</a:t>
            </a:r>
            <a:r>
              <a:rPr lang="en-US" sz="2400" dirty="0"/>
              <a:t>)</a:t>
            </a:r>
            <a:endParaRPr lang="ru-RU" sz="2400" dirty="0"/>
          </a:p>
          <a:p>
            <a:r>
              <a:rPr lang="en-US" sz="2400" dirty="0"/>
              <a:t>Overhead: 44</a:t>
            </a:r>
            <a:endParaRPr lang="ru-RU" sz="2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788024" y="4451628"/>
            <a:ext cx="36724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HARSP benchmark</a:t>
            </a:r>
          </a:p>
          <a:p>
            <a:endParaRPr lang="en-US" sz="2400" b="1" dirty="0">
              <a:solidFill>
                <a:schemeClr val="tx2">
                  <a:lumMod val="75000"/>
                </a:schemeClr>
              </a:solidFill>
              <a:latin typeface="Franklin Gothic Medium" pitchFamily="34" charset="0"/>
            </a:endParaRPr>
          </a:p>
          <a:p>
            <a:r>
              <a:rPr lang="en-US" sz="2400" dirty="0"/>
              <a:t>Core</a:t>
            </a:r>
            <a:r>
              <a:rPr lang="ru-RU" sz="2400" dirty="0"/>
              <a:t>: </a:t>
            </a:r>
            <a:r>
              <a:rPr lang="en-US" sz="2400" dirty="0" err="1"/>
              <a:t>nx</a:t>
            </a:r>
            <a:r>
              <a:rPr lang="en-US" sz="2400" dirty="0"/>
              <a:t> * (2 + 5*</a:t>
            </a:r>
            <a:r>
              <a:rPr lang="en-US" sz="2400" dirty="0" err="1"/>
              <a:t>nbiq</a:t>
            </a:r>
            <a:r>
              <a:rPr lang="en-US" sz="2400" dirty="0"/>
              <a:t>)</a:t>
            </a:r>
            <a:endParaRPr lang="ru-RU" sz="2400" dirty="0"/>
          </a:p>
          <a:p>
            <a:r>
              <a:rPr lang="en-US" sz="2400" dirty="0"/>
              <a:t>Overhead</a:t>
            </a:r>
            <a:r>
              <a:rPr lang="ru-RU" sz="2400" dirty="0"/>
              <a:t>: 1</a:t>
            </a:r>
            <a:r>
              <a:rPr lang="en-US" sz="2400" dirty="0"/>
              <a:t>2</a:t>
            </a:r>
            <a:endParaRPr lang="ru-RU" sz="24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98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63888" y="1422425"/>
            <a:ext cx="4813833" cy="350391"/>
          </a:xfrm>
          <a:prstGeom prst="rect">
            <a:avLst/>
          </a:prstGeom>
          <a:noFill/>
        </p:spPr>
      </p:pic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403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63887" y="1916831"/>
            <a:ext cx="4824537" cy="350663"/>
          </a:xfrm>
          <a:prstGeom prst="rect">
            <a:avLst/>
          </a:prstGeom>
          <a:noFill/>
        </p:spPr>
      </p:pic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16751D1-34A3-4103-ACE1-5CF26C16E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ElConRus2021 Moscow, 2021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45A300E-1B9A-436A-952E-4C8DC0E08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24564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643998" cy="1142984"/>
          </a:xfrm>
        </p:spPr>
        <p:txBody>
          <a:bodyPr>
            <a:normAutofit/>
          </a:bodyPr>
          <a:lstStyle/>
          <a:p>
            <a:r>
              <a:rPr lang="en-US" b="1" dirty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Single Precision IIR in Form II</a:t>
            </a:r>
            <a:endParaRPr lang="ru-RU" b="1" dirty="0">
              <a:ln w="1905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1561" y="1339021"/>
            <a:ext cx="7920879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Algorithm</a:t>
            </a:r>
          </a:p>
          <a:p>
            <a:endParaRPr lang="en-US" sz="2000" b="1" dirty="0">
              <a:solidFill>
                <a:schemeClr val="tx2">
                  <a:lumMod val="75000"/>
                </a:schemeClr>
              </a:solidFill>
              <a:latin typeface="Franklin Gothic Medium" pitchFamily="34" charset="0"/>
            </a:endParaRPr>
          </a:p>
          <a:p>
            <a:endParaRPr lang="en-US" sz="2000" b="1" dirty="0">
              <a:solidFill>
                <a:schemeClr val="tx2">
                  <a:lumMod val="75000"/>
                </a:schemeClr>
              </a:solidFill>
              <a:latin typeface="Franklin Gothic Medium" pitchFamily="34" charset="0"/>
            </a:endParaRPr>
          </a:p>
          <a:p>
            <a:r>
              <a:rPr lang="en-US" sz="2000" dirty="0"/>
              <a:t>x</a:t>
            </a:r>
            <a:r>
              <a:rPr lang="ru-RU" sz="2000" dirty="0"/>
              <a:t> – </a:t>
            </a:r>
            <a:r>
              <a:rPr lang="en-US" sz="2000" dirty="0"/>
              <a:t>input samples memory</a:t>
            </a:r>
            <a:endParaRPr lang="ru-RU" sz="2000" dirty="0"/>
          </a:p>
          <a:p>
            <a:r>
              <a:rPr lang="en-US" sz="2000" dirty="0" err="1"/>
              <a:t>nx</a:t>
            </a:r>
            <a:r>
              <a:rPr lang="en-US" sz="2000" dirty="0"/>
              <a:t> </a:t>
            </a:r>
            <a:r>
              <a:rPr lang="ru-RU" sz="2000" dirty="0"/>
              <a:t>– </a:t>
            </a:r>
            <a:r>
              <a:rPr lang="en-US" sz="2000" dirty="0"/>
              <a:t>number of samples</a:t>
            </a:r>
          </a:p>
          <a:p>
            <a:r>
              <a:rPr lang="en-US" sz="2000" dirty="0"/>
              <a:t>This form of filter’s one section is called </a:t>
            </a:r>
            <a:r>
              <a:rPr lang="en-US" sz="2000" i="1" dirty="0" err="1"/>
              <a:t>biquad</a:t>
            </a:r>
            <a:endParaRPr lang="en-US" sz="2000" i="1" dirty="0"/>
          </a:p>
          <a:p>
            <a:r>
              <a:rPr lang="en-US" sz="2000" dirty="0"/>
              <a:t>a</a:t>
            </a:r>
            <a:r>
              <a:rPr lang="en-US" sz="2000" baseline="-25000" dirty="0"/>
              <a:t>1</a:t>
            </a:r>
            <a:r>
              <a:rPr lang="en-US" sz="2000" dirty="0"/>
              <a:t>, a</a:t>
            </a:r>
            <a:r>
              <a:rPr lang="en-US" sz="2000" baseline="-25000" dirty="0"/>
              <a:t>2</a:t>
            </a:r>
            <a:r>
              <a:rPr lang="en-US" sz="2000" dirty="0"/>
              <a:t>, b</a:t>
            </a:r>
            <a:r>
              <a:rPr lang="en-US" sz="2000" baseline="-25000" dirty="0"/>
              <a:t>0</a:t>
            </a:r>
            <a:r>
              <a:rPr lang="en-US" sz="2000" dirty="0"/>
              <a:t>, b</a:t>
            </a:r>
            <a:r>
              <a:rPr lang="en-US" sz="2000" baseline="-25000" dirty="0"/>
              <a:t>1</a:t>
            </a:r>
            <a:r>
              <a:rPr lang="en-US" sz="2000" dirty="0"/>
              <a:t>, b</a:t>
            </a:r>
            <a:r>
              <a:rPr lang="en-US" sz="2000" baseline="-25000" dirty="0"/>
              <a:t>2</a:t>
            </a:r>
            <a:r>
              <a:rPr lang="en-US" sz="2000" dirty="0"/>
              <a:t> – </a:t>
            </a:r>
            <a:r>
              <a:rPr lang="en-US" sz="2000" dirty="0" err="1"/>
              <a:t>biquad</a:t>
            </a:r>
            <a:r>
              <a:rPr lang="en-US" sz="2000" dirty="0"/>
              <a:t> coefficients</a:t>
            </a:r>
          </a:p>
          <a:p>
            <a:r>
              <a:rPr lang="en-US" sz="2000" dirty="0" err="1"/>
              <a:t>nbiq</a:t>
            </a:r>
            <a:r>
              <a:rPr lang="en-US" sz="2000" dirty="0"/>
              <a:t> – number of filter sections (</a:t>
            </a:r>
            <a:r>
              <a:rPr lang="en-US" sz="2000" dirty="0" err="1"/>
              <a:t>biquads</a:t>
            </a:r>
            <a:r>
              <a:rPr lang="en-US" sz="2000" dirty="0"/>
              <a:t>)</a:t>
            </a:r>
          </a:p>
          <a:p>
            <a:endParaRPr lang="en-US" sz="2000" dirty="0"/>
          </a:p>
          <a:p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Features: 		</a:t>
            </a:r>
            <a:r>
              <a:rPr lang="en-US" sz="2000" dirty="0"/>
              <a:t>Dual</a:t>
            </a:r>
            <a:r>
              <a:rPr lang="ru-RU" sz="2000" dirty="0"/>
              <a:t> </a:t>
            </a:r>
            <a:r>
              <a:rPr lang="en-US" sz="2000" dirty="0"/>
              <a:t>MAC-block is used, 5 coefficients</a:t>
            </a:r>
            <a:endParaRPr lang="ru-RU" sz="2000" dirty="0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83568" y="4451628"/>
            <a:ext cx="36724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TI C55x benchmark</a:t>
            </a:r>
          </a:p>
          <a:p>
            <a:endParaRPr lang="en-US" sz="2400" b="1" dirty="0">
              <a:solidFill>
                <a:schemeClr val="tx2">
                  <a:lumMod val="75000"/>
                </a:schemeClr>
              </a:solidFill>
              <a:latin typeface="Franklin Gothic Medium" pitchFamily="34" charset="0"/>
            </a:endParaRPr>
          </a:p>
          <a:p>
            <a:r>
              <a:rPr lang="en-US" sz="2400" dirty="0"/>
              <a:t>Core: </a:t>
            </a:r>
            <a:r>
              <a:rPr lang="en-US" sz="2400" dirty="0" err="1"/>
              <a:t>nx</a:t>
            </a:r>
            <a:r>
              <a:rPr lang="en-US" sz="2400" dirty="0"/>
              <a:t> * (5 + 5*</a:t>
            </a:r>
            <a:r>
              <a:rPr lang="en-US" sz="2400" dirty="0" err="1"/>
              <a:t>nbiq</a:t>
            </a:r>
            <a:r>
              <a:rPr lang="en-US" sz="2400" dirty="0"/>
              <a:t>)</a:t>
            </a:r>
            <a:endParaRPr lang="ru-RU" sz="2400" dirty="0"/>
          </a:p>
          <a:p>
            <a:r>
              <a:rPr lang="en-US" sz="2400" dirty="0"/>
              <a:t>Overhead: 60</a:t>
            </a:r>
            <a:endParaRPr lang="ru-RU" sz="2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788024" y="4451628"/>
            <a:ext cx="36724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HARSP benchmark</a:t>
            </a:r>
          </a:p>
          <a:p>
            <a:endParaRPr lang="en-US" sz="2400" b="1" dirty="0">
              <a:solidFill>
                <a:schemeClr val="tx2">
                  <a:lumMod val="75000"/>
                </a:schemeClr>
              </a:solidFill>
              <a:latin typeface="Franklin Gothic Medium" pitchFamily="34" charset="0"/>
            </a:endParaRPr>
          </a:p>
          <a:p>
            <a:r>
              <a:rPr lang="en-US" sz="2400" dirty="0"/>
              <a:t>Core</a:t>
            </a:r>
            <a:r>
              <a:rPr lang="ru-RU" sz="2400" dirty="0"/>
              <a:t>: </a:t>
            </a:r>
            <a:r>
              <a:rPr lang="en-US" sz="2400" dirty="0" err="1"/>
              <a:t>nx</a:t>
            </a:r>
            <a:r>
              <a:rPr lang="en-US" sz="2400" dirty="0"/>
              <a:t> * (2 + 6*</a:t>
            </a:r>
            <a:r>
              <a:rPr lang="en-US" sz="2400" dirty="0" err="1"/>
              <a:t>nbiq</a:t>
            </a:r>
            <a:r>
              <a:rPr lang="en-US" sz="2400" dirty="0"/>
              <a:t>)</a:t>
            </a:r>
            <a:endParaRPr lang="ru-RU" sz="2400" dirty="0"/>
          </a:p>
          <a:p>
            <a:r>
              <a:rPr lang="en-US" sz="2400" dirty="0"/>
              <a:t>Overhead</a:t>
            </a:r>
            <a:r>
              <a:rPr lang="ru-RU" sz="2400" dirty="0"/>
              <a:t>: 1</a:t>
            </a:r>
            <a:r>
              <a:rPr lang="en-US" sz="2400" dirty="0"/>
              <a:t>2</a:t>
            </a:r>
            <a:endParaRPr lang="ru-RU" sz="24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98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63888" y="1422425"/>
            <a:ext cx="4813833" cy="350391"/>
          </a:xfrm>
          <a:prstGeom prst="rect">
            <a:avLst/>
          </a:prstGeom>
          <a:noFill/>
        </p:spPr>
      </p:pic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63888" y="1988839"/>
            <a:ext cx="5478168" cy="360041"/>
          </a:xfrm>
          <a:prstGeom prst="rect">
            <a:avLst/>
          </a:prstGeom>
          <a:noFill/>
        </p:spPr>
      </p:pic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2AF4690-68F3-43D4-A7CB-EA5D6001E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ElConRus2021 Moscow, 2021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FABB1F2-F209-4235-8858-4D5F49084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24564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643998" cy="1142984"/>
          </a:xfrm>
        </p:spPr>
        <p:txBody>
          <a:bodyPr>
            <a:normAutofit/>
          </a:bodyPr>
          <a:lstStyle/>
          <a:p>
            <a:r>
              <a:rPr lang="en-US" b="1" dirty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Single Precision IIR in Form I</a:t>
            </a:r>
            <a:endParaRPr lang="ru-RU" b="1" dirty="0">
              <a:ln w="1905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1561" y="1339021"/>
            <a:ext cx="7920879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Algorithm</a:t>
            </a:r>
          </a:p>
          <a:p>
            <a:endParaRPr lang="en-US" sz="2000" b="1" dirty="0">
              <a:solidFill>
                <a:schemeClr val="tx2">
                  <a:lumMod val="75000"/>
                </a:schemeClr>
              </a:solidFill>
              <a:latin typeface="Franklin Gothic Medium" pitchFamily="34" charset="0"/>
            </a:endParaRPr>
          </a:p>
          <a:p>
            <a:endParaRPr lang="en-US" sz="2000" b="1" dirty="0">
              <a:solidFill>
                <a:schemeClr val="tx2">
                  <a:lumMod val="75000"/>
                </a:schemeClr>
              </a:solidFill>
              <a:latin typeface="Franklin Gothic Medium" pitchFamily="34" charset="0"/>
            </a:endParaRPr>
          </a:p>
          <a:p>
            <a:r>
              <a:rPr lang="en-US" sz="2000" dirty="0"/>
              <a:t>x</a:t>
            </a:r>
            <a:r>
              <a:rPr lang="ru-RU" sz="2000" dirty="0"/>
              <a:t> – </a:t>
            </a:r>
            <a:r>
              <a:rPr lang="en-US" sz="2000" dirty="0"/>
              <a:t>input samples memory</a:t>
            </a:r>
            <a:endParaRPr lang="ru-RU" sz="2000" dirty="0"/>
          </a:p>
          <a:p>
            <a:r>
              <a:rPr lang="en-US" sz="2000" dirty="0" err="1"/>
              <a:t>nx</a:t>
            </a:r>
            <a:r>
              <a:rPr lang="en-US" sz="2000" dirty="0"/>
              <a:t> </a:t>
            </a:r>
            <a:r>
              <a:rPr lang="ru-RU" sz="2000" dirty="0"/>
              <a:t>– </a:t>
            </a:r>
            <a:r>
              <a:rPr lang="en-US" sz="2000" dirty="0"/>
              <a:t>number of samples</a:t>
            </a:r>
          </a:p>
          <a:p>
            <a:r>
              <a:rPr lang="en-US" sz="2000" dirty="0"/>
              <a:t>a</a:t>
            </a:r>
            <a:r>
              <a:rPr lang="en-US" sz="2000" baseline="-25000" dirty="0"/>
              <a:t>1</a:t>
            </a:r>
            <a:r>
              <a:rPr lang="en-US" sz="2000" dirty="0"/>
              <a:t>, a</a:t>
            </a:r>
            <a:r>
              <a:rPr lang="en-US" sz="2000" baseline="-25000" dirty="0"/>
              <a:t>2</a:t>
            </a:r>
            <a:r>
              <a:rPr lang="en-US" sz="2000" dirty="0"/>
              <a:t>, b</a:t>
            </a:r>
            <a:r>
              <a:rPr lang="en-US" sz="2000" baseline="-25000" dirty="0"/>
              <a:t>0</a:t>
            </a:r>
            <a:r>
              <a:rPr lang="en-US" sz="2000" dirty="0"/>
              <a:t>, b</a:t>
            </a:r>
            <a:r>
              <a:rPr lang="en-US" sz="2000" baseline="-25000" dirty="0"/>
              <a:t>1</a:t>
            </a:r>
            <a:r>
              <a:rPr lang="en-US" sz="2000" dirty="0"/>
              <a:t>, b</a:t>
            </a:r>
            <a:r>
              <a:rPr lang="en-US" sz="2000" baseline="-25000" dirty="0"/>
              <a:t>2</a:t>
            </a:r>
            <a:r>
              <a:rPr lang="en-US" sz="2000" dirty="0"/>
              <a:t> – </a:t>
            </a:r>
            <a:r>
              <a:rPr lang="en-US" sz="2000" dirty="0" err="1"/>
              <a:t>biquad</a:t>
            </a:r>
            <a:r>
              <a:rPr lang="en-US" sz="2000" dirty="0"/>
              <a:t> coefficients</a:t>
            </a:r>
          </a:p>
          <a:p>
            <a:r>
              <a:rPr lang="en-US" sz="2000" dirty="0" err="1"/>
              <a:t>nbiq</a:t>
            </a:r>
            <a:r>
              <a:rPr lang="en-US" sz="2000" dirty="0"/>
              <a:t> – number of filter sections (</a:t>
            </a:r>
            <a:r>
              <a:rPr lang="en-US" sz="2000" dirty="0" err="1"/>
              <a:t>biquads</a:t>
            </a:r>
            <a:r>
              <a:rPr lang="en-US" sz="2000" dirty="0"/>
              <a:t>)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Features: 		</a:t>
            </a:r>
            <a:r>
              <a:rPr lang="en-US" sz="2000" dirty="0"/>
              <a:t>Dual</a:t>
            </a:r>
            <a:r>
              <a:rPr lang="ru-RU" sz="2000" dirty="0"/>
              <a:t> </a:t>
            </a:r>
            <a:r>
              <a:rPr lang="en-US" sz="2000" dirty="0"/>
              <a:t>MAC-block is used, 5 coefficients</a:t>
            </a:r>
            <a:endParaRPr lang="ru-RU" sz="2000" dirty="0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83568" y="4451628"/>
            <a:ext cx="36724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TI C55x benchmark</a:t>
            </a:r>
          </a:p>
          <a:p>
            <a:endParaRPr lang="en-US" sz="2400" b="1" dirty="0">
              <a:solidFill>
                <a:schemeClr val="tx2">
                  <a:lumMod val="75000"/>
                </a:schemeClr>
              </a:solidFill>
              <a:latin typeface="Franklin Gothic Medium" pitchFamily="34" charset="0"/>
            </a:endParaRPr>
          </a:p>
          <a:p>
            <a:r>
              <a:rPr lang="en-US" sz="2400" dirty="0"/>
              <a:t>Core: </a:t>
            </a:r>
            <a:r>
              <a:rPr lang="en-US" sz="2400" dirty="0" err="1"/>
              <a:t>nx</a:t>
            </a:r>
            <a:r>
              <a:rPr lang="en-US" sz="2400" dirty="0"/>
              <a:t> * (5 + 8*</a:t>
            </a:r>
            <a:r>
              <a:rPr lang="en-US" sz="2400" dirty="0" err="1"/>
              <a:t>nbiq</a:t>
            </a:r>
            <a:r>
              <a:rPr lang="en-US" sz="2400" dirty="0"/>
              <a:t>)</a:t>
            </a:r>
            <a:endParaRPr lang="ru-RU" sz="2400" dirty="0"/>
          </a:p>
          <a:p>
            <a:r>
              <a:rPr lang="en-US" sz="2400" dirty="0"/>
              <a:t>Overhead: 68</a:t>
            </a:r>
            <a:endParaRPr lang="ru-RU" sz="2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788024" y="4451628"/>
            <a:ext cx="36724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HARSP benchmark</a:t>
            </a:r>
          </a:p>
          <a:p>
            <a:endParaRPr lang="en-US" sz="2400" b="1" dirty="0">
              <a:solidFill>
                <a:schemeClr val="tx2">
                  <a:lumMod val="75000"/>
                </a:schemeClr>
              </a:solidFill>
              <a:latin typeface="Franklin Gothic Medium" pitchFamily="34" charset="0"/>
            </a:endParaRPr>
          </a:p>
          <a:p>
            <a:r>
              <a:rPr lang="en-US" sz="2400" dirty="0"/>
              <a:t>Core</a:t>
            </a:r>
            <a:r>
              <a:rPr lang="ru-RU" sz="2400" dirty="0"/>
              <a:t>: </a:t>
            </a:r>
            <a:r>
              <a:rPr lang="en-US" sz="2400" dirty="0" err="1"/>
              <a:t>nx</a:t>
            </a:r>
            <a:r>
              <a:rPr lang="en-US" sz="2400" dirty="0"/>
              <a:t> * (1 + 7*</a:t>
            </a:r>
            <a:r>
              <a:rPr lang="en-US" sz="2400" dirty="0" err="1"/>
              <a:t>nbiq</a:t>
            </a:r>
            <a:r>
              <a:rPr lang="en-US" sz="2400" dirty="0"/>
              <a:t>)</a:t>
            </a:r>
            <a:endParaRPr lang="ru-RU" sz="2400" dirty="0"/>
          </a:p>
          <a:p>
            <a:r>
              <a:rPr lang="en-US" sz="2400" dirty="0"/>
              <a:t>Overhead</a:t>
            </a:r>
            <a:r>
              <a:rPr lang="ru-RU" sz="2400" dirty="0"/>
              <a:t>: 1</a:t>
            </a:r>
            <a:r>
              <a:rPr lang="en-US" sz="2400" dirty="0"/>
              <a:t>2</a:t>
            </a:r>
            <a:endParaRPr lang="ru-RU" sz="24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505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1916832"/>
            <a:ext cx="8136903" cy="290064"/>
          </a:xfrm>
          <a:prstGeom prst="rect">
            <a:avLst/>
          </a:prstGeom>
          <a:noFill/>
        </p:spPr>
      </p:pic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CF04B44-7FA6-48AA-9407-5E5C48F64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ElConRus2021 Moscow, 2021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E047B6B-F98B-40EA-9B9A-882AD40AA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24564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643998" cy="1142984"/>
          </a:xfrm>
        </p:spPr>
        <p:txBody>
          <a:bodyPr>
            <a:normAutofit/>
          </a:bodyPr>
          <a:lstStyle/>
          <a:p>
            <a:r>
              <a:rPr lang="en-US" b="1" dirty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Vector Maximum</a:t>
            </a:r>
            <a:endParaRPr lang="ru-RU" b="1" dirty="0">
              <a:ln w="1905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1561" y="1339021"/>
            <a:ext cx="7920879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Algorithm</a:t>
            </a:r>
          </a:p>
          <a:p>
            <a:endParaRPr lang="en-US" sz="2000" b="1" dirty="0">
              <a:solidFill>
                <a:schemeClr val="tx2">
                  <a:lumMod val="75000"/>
                </a:schemeClr>
              </a:solidFill>
              <a:latin typeface="Franklin Gothic Medium" pitchFamily="34" charset="0"/>
            </a:endParaRPr>
          </a:p>
          <a:p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Find maximum value and its index at input vector x</a:t>
            </a:r>
          </a:p>
          <a:p>
            <a:r>
              <a:rPr lang="en-US" sz="2000" dirty="0"/>
              <a:t>x</a:t>
            </a:r>
            <a:r>
              <a:rPr lang="ru-RU" sz="2000" dirty="0"/>
              <a:t> – </a:t>
            </a:r>
            <a:r>
              <a:rPr lang="en-US" sz="2000" dirty="0"/>
              <a:t>input vector</a:t>
            </a:r>
            <a:endParaRPr lang="ru-RU" sz="2000" dirty="0"/>
          </a:p>
          <a:p>
            <a:r>
              <a:rPr lang="en-US" sz="2000" dirty="0" err="1"/>
              <a:t>nx</a:t>
            </a:r>
            <a:r>
              <a:rPr lang="en-US" sz="2000" dirty="0"/>
              <a:t> </a:t>
            </a:r>
            <a:r>
              <a:rPr lang="ru-RU" sz="2000" dirty="0"/>
              <a:t>– </a:t>
            </a:r>
            <a:r>
              <a:rPr lang="en-US" sz="2000" dirty="0"/>
              <a:t>number of elements in vector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Features: 		</a:t>
            </a:r>
            <a:r>
              <a:rPr lang="en-US" sz="2000" dirty="0"/>
              <a:t>Dual</a:t>
            </a:r>
            <a:r>
              <a:rPr lang="ru-RU" sz="2000" dirty="0"/>
              <a:t> </a:t>
            </a:r>
            <a:r>
              <a:rPr lang="en-US" sz="2000" dirty="0"/>
              <a:t>MAC-block is used</a:t>
            </a:r>
            <a:endParaRPr lang="ru-RU" sz="2000" dirty="0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83568" y="4451628"/>
            <a:ext cx="36724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TI C55x benchmark</a:t>
            </a:r>
          </a:p>
          <a:p>
            <a:endParaRPr lang="en-US" sz="2400" b="1" dirty="0">
              <a:solidFill>
                <a:schemeClr val="tx2">
                  <a:lumMod val="75000"/>
                </a:schemeClr>
              </a:solidFill>
              <a:latin typeface="Franklin Gothic Medium" pitchFamily="34" charset="0"/>
            </a:endParaRPr>
          </a:p>
          <a:p>
            <a:r>
              <a:rPr lang="en-US" sz="2400" dirty="0"/>
              <a:t>Core: </a:t>
            </a:r>
            <a:r>
              <a:rPr lang="en-US" sz="2400" dirty="0" err="1"/>
              <a:t>nx</a:t>
            </a:r>
            <a:r>
              <a:rPr lang="en-US" sz="2400" dirty="0"/>
              <a:t> * 3</a:t>
            </a:r>
            <a:endParaRPr lang="ru-RU" sz="2400" dirty="0"/>
          </a:p>
          <a:p>
            <a:r>
              <a:rPr lang="en-US" sz="2400" dirty="0"/>
              <a:t>Overhead: 8</a:t>
            </a:r>
            <a:endParaRPr lang="ru-RU" sz="2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788024" y="4451628"/>
            <a:ext cx="36724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HARSP benchmark</a:t>
            </a:r>
          </a:p>
          <a:p>
            <a:endParaRPr lang="en-US" sz="2400" b="1" dirty="0">
              <a:solidFill>
                <a:schemeClr val="tx2">
                  <a:lumMod val="75000"/>
                </a:schemeClr>
              </a:solidFill>
              <a:latin typeface="Franklin Gothic Medium" pitchFamily="34" charset="0"/>
            </a:endParaRPr>
          </a:p>
          <a:p>
            <a:r>
              <a:rPr lang="en-US" sz="2400" dirty="0"/>
              <a:t>Core</a:t>
            </a:r>
            <a:r>
              <a:rPr lang="ru-RU" sz="2400" dirty="0"/>
              <a:t>: </a:t>
            </a:r>
            <a:r>
              <a:rPr lang="en-US" sz="2400" dirty="0" err="1"/>
              <a:t>nx</a:t>
            </a:r>
            <a:r>
              <a:rPr lang="en-US" sz="2400" dirty="0"/>
              <a:t> * 5</a:t>
            </a:r>
            <a:endParaRPr lang="ru-RU" sz="2400" dirty="0"/>
          </a:p>
          <a:p>
            <a:r>
              <a:rPr lang="en-US" sz="2400" dirty="0"/>
              <a:t>Overhead</a:t>
            </a:r>
            <a:r>
              <a:rPr lang="ru-RU" sz="2400" dirty="0"/>
              <a:t>: 1</a:t>
            </a:r>
            <a:r>
              <a:rPr lang="en-US" sz="2400" dirty="0"/>
              <a:t>2</a:t>
            </a:r>
            <a:endParaRPr lang="ru-RU" sz="24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2C1FDE3-768A-4118-95DD-23B53A291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ElConRus2021 Moscow, 2021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A180460-524F-4B60-A7CE-22637444D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24564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643998" cy="1142984"/>
          </a:xfrm>
        </p:spPr>
        <p:txBody>
          <a:bodyPr>
            <a:normAutofit/>
          </a:bodyPr>
          <a:lstStyle/>
          <a:p>
            <a:r>
              <a:rPr lang="en-US" b="1" dirty="0" err="1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Viterbi</a:t>
            </a:r>
            <a:r>
              <a:rPr lang="en-US" b="1" dirty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Decoder</a:t>
            </a:r>
            <a:endParaRPr lang="ru-RU" b="1" dirty="0">
              <a:ln w="1905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1561" y="1339021"/>
            <a:ext cx="7920879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Algorithm: </a:t>
            </a:r>
          </a:p>
          <a:p>
            <a:pPr algn="ctr"/>
            <a:r>
              <a:rPr lang="en-US" sz="2000" b="1" i="1" dirty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GSM Half Rate </a:t>
            </a:r>
            <a:r>
              <a:rPr lang="en-US" sz="2000" b="1" i="1" dirty="0" err="1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Convolutional</a:t>
            </a:r>
            <a:r>
              <a:rPr lang="en-US" sz="2000" b="1" i="1" dirty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 Encoder (R=1/2, K=5, Frame=189)</a:t>
            </a:r>
          </a:p>
          <a:p>
            <a:pPr algn="ctr"/>
            <a:r>
              <a:rPr lang="en-US" sz="2000" b="1" i="1" dirty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Metrics Update part is estimated</a:t>
            </a:r>
          </a:p>
          <a:p>
            <a:endParaRPr lang="en-US" sz="2000" dirty="0">
              <a:solidFill>
                <a:schemeClr val="tx2">
                  <a:lumMod val="75000"/>
                </a:schemeClr>
              </a:solidFill>
              <a:latin typeface="Franklin Gothic Medium" pitchFamily="34" charset="0"/>
            </a:endParaRPr>
          </a:p>
          <a:p>
            <a:endParaRPr lang="en-US" sz="2000" dirty="0">
              <a:solidFill>
                <a:schemeClr val="tx2">
                  <a:lumMod val="75000"/>
                </a:schemeClr>
              </a:solidFill>
              <a:latin typeface="Franklin Gothic Medium" pitchFamily="34" charset="0"/>
            </a:endParaRPr>
          </a:p>
          <a:p>
            <a:r>
              <a:rPr lang="en-US" sz="2000" dirty="0"/>
              <a:t>SD</a:t>
            </a:r>
            <a:r>
              <a:rPr lang="ru-RU" sz="2000" dirty="0"/>
              <a:t> – </a:t>
            </a:r>
            <a:r>
              <a:rPr lang="en-US" sz="2000" dirty="0"/>
              <a:t>soft-decision inputs</a:t>
            </a:r>
            <a:endParaRPr lang="ru-RU" sz="2000" dirty="0"/>
          </a:p>
          <a:p>
            <a:r>
              <a:rPr lang="en-US" sz="2000" dirty="0"/>
              <a:t>G </a:t>
            </a:r>
            <a:r>
              <a:rPr lang="ru-RU" sz="2000" dirty="0"/>
              <a:t>– </a:t>
            </a:r>
            <a:r>
              <a:rPr lang="en-US" sz="2000" dirty="0"/>
              <a:t>expected inputs for each path state</a:t>
            </a:r>
          </a:p>
          <a:p>
            <a:r>
              <a:rPr lang="en-US" sz="2000" dirty="0"/>
              <a:t>j – indicator of the path</a:t>
            </a:r>
          </a:p>
          <a:p>
            <a:r>
              <a:rPr lang="en-US" sz="2000" dirty="0"/>
              <a:t>C – inverse of coding rate</a:t>
            </a:r>
          </a:p>
          <a:p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Features: 		</a:t>
            </a:r>
            <a:r>
              <a:rPr lang="en-US" sz="2000" dirty="0"/>
              <a:t>Dual</a:t>
            </a:r>
            <a:r>
              <a:rPr lang="ru-RU" sz="2000" dirty="0"/>
              <a:t> </a:t>
            </a:r>
            <a:r>
              <a:rPr lang="en-US" sz="2000" dirty="0"/>
              <a:t>MAC-block is used</a:t>
            </a:r>
            <a:endParaRPr lang="ru-RU" sz="2000" dirty="0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83568" y="4451628"/>
            <a:ext cx="36724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TI C55x benchmark</a:t>
            </a:r>
          </a:p>
          <a:p>
            <a:endParaRPr lang="en-US" sz="2400" b="1" dirty="0">
              <a:solidFill>
                <a:schemeClr val="tx2">
                  <a:lumMod val="75000"/>
                </a:schemeClr>
              </a:solidFill>
              <a:latin typeface="Franklin Gothic Medium" pitchFamily="34" charset="0"/>
            </a:endParaRPr>
          </a:p>
          <a:p>
            <a:r>
              <a:rPr lang="en-US" sz="2400" dirty="0"/>
              <a:t>Core: Frame*34</a:t>
            </a:r>
            <a:endParaRPr lang="ru-RU" sz="2400" dirty="0"/>
          </a:p>
          <a:p>
            <a:r>
              <a:rPr lang="en-US" sz="2400" dirty="0"/>
              <a:t>Overhead: 121</a:t>
            </a:r>
            <a:endParaRPr lang="ru-RU" sz="2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788024" y="4451628"/>
            <a:ext cx="36724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HARSP benchmark</a:t>
            </a:r>
          </a:p>
          <a:p>
            <a:endParaRPr lang="en-US" sz="2400" b="1" dirty="0">
              <a:solidFill>
                <a:schemeClr val="tx2">
                  <a:lumMod val="75000"/>
                </a:schemeClr>
              </a:solidFill>
              <a:latin typeface="Franklin Gothic Medium" pitchFamily="34" charset="0"/>
            </a:endParaRPr>
          </a:p>
          <a:p>
            <a:r>
              <a:rPr lang="en-US" sz="2400" dirty="0"/>
              <a:t>Core</a:t>
            </a:r>
            <a:r>
              <a:rPr lang="ru-RU" sz="2400" dirty="0"/>
              <a:t>: </a:t>
            </a:r>
            <a:r>
              <a:rPr lang="en-US" sz="2400" dirty="0"/>
              <a:t>Frame*109</a:t>
            </a:r>
            <a:endParaRPr lang="ru-RU" sz="2400" dirty="0"/>
          </a:p>
          <a:p>
            <a:r>
              <a:rPr lang="en-US" sz="2400" dirty="0"/>
              <a:t>Overhead</a:t>
            </a:r>
            <a:r>
              <a:rPr lang="ru-RU" sz="2400" dirty="0"/>
              <a:t>: </a:t>
            </a:r>
            <a:r>
              <a:rPr lang="en-US" sz="2400" dirty="0"/>
              <a:t>N/A</a:t>
            </a:r>
            <a:endParaRPr lang="ru-RU" sz="24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6081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15816" y="2252905"/>
            <a:ext cx="3528392" cy="816055"/>
          </a:xfrm>
          <a:prstGeom prst="rect">
            <a:avLst/>
          </a:prstGeom>
          <a:noFill/>
        </p:spPr>
      </p:pic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1D8AF44-C3AB-4CAF-96A5-0A1A07C0D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ElConRus2021 Moscow, 2021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C2CCE87-1A93-4E8A-AE13-4E08A9394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24564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643998" cy="1142984"/>
          </a:xfrm>
        </p:spPr>
        <p:txBody>
          <a:bodyPr>
            <a:normAutofit/>
          </a:bodyPr>
          <a:lstStyle/>
          <a:p>
            <a:r>
              <a:rPr lang="en-US" b="1" dirty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256-Point-In-Place FFT</a:t>
            </a:r>
            <a:endParaRPr lang="ru-RU" b="1" dirty="0">
              <a:ln w="1905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1561" y="1339021"/>
            <a:ext cx="792087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Algorithm:                  </a:t>
            </a:r>
            <a:r>
              <a:rPr lang="en-US" sz="2000" b="1" i="1" dirty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Radix-2 decimation-in-time FFT</a:t>
            </a:r>
            <a:endParaRPr lang="en-US" sz="2000" i="1" dirty="0">
              <a:solidFill>
                <a:schemeClr val="tx2">
                  <a:lumMod val="75000"/>
                </a:schemeClr>
              </a:solidFill>
              <a:latin typeface="Franklin Gothic Medium" pitchFamily="34" charset="0"/>
            </a:endParaRPr>
          </a:p>
          <a:p>
            <a:endParaRPr lang="en-US" sz="2000" dirty="0">
              <a:solidFill>
                <a:schemeClr val="tx2">
                  <a:lumMod val="75000"/>
                </a:schemeClr>
              </a:solidFill>
              <a:latin typeface="Franklin Gothic Medium" pitchFamily="34" charset="0"/>
            </a:endParaRPr>
          </a:p>
          <a:p>
            <a:endParaRPr lang="en-US" sz="2000" dirty="0">
              <a:solidFill>
                <a:schemeClr val="tx2">
                  <a:lumMod val="75000"/>
                </a:schemeClr>
              </a:solidFill>
              <a:latin typeface="Franklin Gothic Medium" pitchFamily="34" charset="0"/>
            </a:endParaRPr>
          </a:p>
          <a:p>
            <a:endParaRPr lang="en-US" sz="2000" dirty="0">
              <a:solidFill>
                <a:schemeClr val="tx2">
                  <a:lumMod val="75000"/>
                </a:schemeClr>
              </a:solidFill>
              <a:latin typeface="Franklin Gothic Medium" pitchFamily="34" charset="0"/>
            </a:endParaRPr>
          </a:p>
          <a:p>
            <a:endParaRPr lang="en-US" sz="2000" dirty="0">
              <a:solidFill>
                <a:schemeClr val="tx2">
                  <a:lumMod val="75000"/>
                </a:schemeClr>
              </a:solidFill>
              <a:latin typeface="Franklin Gothic Medium" pitchFamily="34" charset="0"/>
            </a:endParaRPr>
          </a:p>
          <a:p>
            <a:endParaRPr lang="en-US" sz="2000" b="1" dirty="0">
              <a:solidFill>
                <a:schemeClr val="tx2">
                  <a:lumMod val="75000"/>
                </a:schemeClr>
              </a:solidFill>
              <a:latin typeface="Franklin Gothic Medium" pitchFamily="34" charset="0"/>
            </a:endParaRPr>
          </a:p>
          <a:p>
            <a:endParaRPr lang="en-US" sz="2000" b="1" dirty="0">
              <a:solidFill>
                <a:schemeClr val="tx2">
                  <a:lumMod val="75000"/>
                </a:schemeClr>
              </a:solidFill>
              <a:latin typeface="Franklin Gothic Medium" pitchFamily="34" charset="0"/>
            </a:endParaRPr>
          </a:p>
          <a:p>
            <a:r>
              <a:rPr lang="en-US" sz="2000" dirty="0"/>
              <a:t>N – number of samples</a:t>
            </a:r>
          </a:p>
          <a:p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Features: 	</a:t>
            </a:r>
            <a:r>
              <a:rPr lang="en-US" sz="2000" dirty="0"/>
              <a:t>No hardware acceleration at TI C55x is used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83568" y="4451628"/>
            <a:ext cx="36724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TI C55x benchmark</a:t>
            </a:r>
          </a:p>
          <a:p>
            <a:endParaRPr lang="en-US" sz="2400" b="1" dirty="0">
              <a:solidFill>
                <a:schemeClr val="tx2">
                  <a:lumMod val="75000"/>
                </a:schemeClr>
              </a:solidFill>
              <a:latin typeface="Franklin Gothic Medium" pitchFamily="34" charset="0"/>
            </a:endParaRPr>
          </a:p>
          <a:p>
            <a:r>
              <a:rPr lang="en-US" sz="2400" dirty="0"/>
              <a:t>Core: 5*N/2*log</a:t>
            </a:r>
            <a:r>
              <a:rPr lang="en-US" sz="2400" baseline="-25000" dirty="0"/>
              <a:t>2</a:t>
            </a:r>
            <a:r>
              <a:rPr lang="en-US" sz="2400" dirty="0"/>
              <a:t>N</a:t>
            </a:r>
            <a:endParaRPr lang="ru-RU" sz="2400" dirty="0"/>
          </a:p>
          <a:p>
            <a:r>
              <a:rPr lang="en-US" sz="2400" dirty="0"/>
              <a:t>Overhead: N/A</a:t>
            </a:r>
            <a:endParaRPr lang="ru-RU" sz="2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788024" y="4451628"/>
            <a:ext cx="36724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HARSP benchmark</a:t>
            </a:r>
          </a:p>
          <a:p>
            <a:endParaRPr lang="en-US" sz="2400" b="1" dirty="0">
              <a:solidFill>
                <a:schemeClr val="tx2">
                  <a:lumMod val="75000"/>
                </a:schemeClr>
              </a:solidFill>
              <a:latin typeface="Franklin Gothic Medium" pitchFamily="34" charset="0"/>
            </a:endParaRPr>
          </a:p>
          <a:p>
            <a:r>
              <a:rPr lang="en-US" sz="2400" dirty="0"/>
              <a:t>Core</a:t>
            </a:r>
            <a:r>
              <a:rPr lang="ru-RU" sz="2400" dirty="0"/>
              <a:t>: </a:t>
            </a:r>
            <a:r>
              <a:rPr lang="en-US" sz="2400" dirty="0"/>
              <a:t>4*N/2*log</a:t>
            </a:r>
            <a:r>
              <a:rPr lang="en-US" sz="2400" baseline="-25000" dirty="0"/>
              <a:t>2</a:t>
            </a:r>
            <a:r>
              <a:rPr lang="en-US" sz="2400" dirty="0"/>
              <a:t>N</a:t>
            </a:r>
            <a:endParaRPr lang="ru-RU" sz="2400" dirty="0"/>
          </a:p>
          <a:p>
            <a:r>
              <a:rPr lang="en-US" sz="2400" dirty="0"/>
              <a:t>Overhead</a:t>
            </a:r>
            <a:r>
              <a:rPr lang="ru-RU" sz="2400" dirty="0"/>
              <a:t>: </a:t>
            </a:r>
            <a:r>
              <a:rPr lang="en-US" sz="2400" dirty="0"/>
              <a:t>N/A</a:t>
            </a:r>
            <a:endParaRPr lang="ru-RU" sz="24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813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916832"/>
            <a:ext cx="5448300" cy="159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4B76646-D388-41EB-B1FC-FE75F1A13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ElConRus2021 Moscow, 2021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0B49B4B-B79E-47A9-AB19-30EB3D358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24564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15370" cy="1214422"/>
          </a:xfrm>
        </p:spPr>
        <p:txBody>
          <a:bodyPr>
            <a:noAutofit/>
          </a:bodyPr>
          <a:lstStyle/>
          <a:p>
            <a:r>
              <a:rPr lang="en-US" b="1" dirty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Benchmarking results</a:t>
            </a:r>
            <a:endParaRPr lang="ru-RU" b="1" dirty="0">
              <a:ln w="1905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7562201"/>
              </p:ext>
            </p:extLst>
          </p:nvPr>
        </p:nvGraphicFramePr>
        <p:xfrm>
          <a:off x="500034" y="1340768"/>
          <a:ext cx="8186767" cy="4749890"/>
        </p:xfrm>
        <a:graphic>
          <a:graphicData uri="http://schemas.openxmlformats.org/drawingml/2006/table">
            <a:tbl>
              <a:tblPr/>
              <a:tblGrid>
                <a:gridCol w="27038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68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861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615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Function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6439" marR="96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Cycles benchmark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6439" marR="96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1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C55x</a:t>
                      </a:r>
                      <a:endParaRPr lang="ru-RU" sz="1400" b="1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6439" marR="96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HARSP</a:t>
                      </a:r>
                      <a:endParaRPr lang="ru-RU" sz="1400" b="1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6439" marR="96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71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Block FIR 1 MAC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6439" marR="96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C: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  <a:cs typeface="Times New Roman"/>
                        </a:rPr>
                        <a:t>nx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 * (2 +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  <a:cs typeface="Times New Roman"/>
                        </a:rPr>
                        <a:t>nh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O: 25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6439" marR="96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C: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  <a:cs typeface="Times New Roman"/>
                        </a:rPr>
                        <a:t>nx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 * (1 +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  <a:cs typeface="Times New Roman"/>
                        </a:rPr>
                        <a:t>nh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O: 12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6439" marR="96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1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Block FIR 2 MAC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6439" marR="96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C: nx/2 * (6 + nh)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O: 25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6439" marR="96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C: nx/2 * (1 + nh)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O: 12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6439" marR="96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71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Single Sample FIR 1 MAC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6439" marR="96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C: (1 +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  <a:cs typeface="Times New Roman"/>
                        </a:rPr>
                        <a:t>nh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O: 44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6439" marR="96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C: (1 + nh)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O:15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6439" marR="96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71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Single Sample FIR 2 MAC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6439" marR="96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C: (1 +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  <a:cs typeface="Times New Roman"/>
                        </a:rPr>
                        <a:t>nh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/2)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O: 24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6439" marR="96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C: (3 + nh/2)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O: 15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6439" marR="96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57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Quasi-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  <a:cs typeface="Times New Roman"/>
                        </a:rPr>
                        <a:t>realtime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 Single Sample FIR 2 MAC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6439" marR="96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6439" marR="96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C: (1 +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  <a:cs typeface="Times New Roman"/>
                        </a:rPr>
                        <a:t>nh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/2)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O: 24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6439" marR="96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71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Complex Block FIR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6439" marR="96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C: nx * [8 + 2*(nh-2)]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O: 51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6439" marR="96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C: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  <a:cs typeface="Times New Roman"/>
                        </a:rPr>
                        <a:t>nx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 * (1 + 2*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  <a:cs typeface="Times New Roman"/>
                        </a:rPr>
                        <a:t>nh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O: 14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6439" marR="96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71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LMS Adaptive FIR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6439" marR="96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C: nx * (5 + 2*nh)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O: 26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6439" marR="96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C: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  <a:cs typeface="Times New Roman"/>
                        </a:rPr>
                        <a:t>nx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 * (4 + 3*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  <a:cs typeface="Times New Roman"/>
                        </a:rPr>
                        <a:t>nh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O: 12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6439" marR="96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557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IIR Double Precision Form II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6439" marR="96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C: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  <a:cs typeface="Times New Roman"/>
                        </a:rPr>
                        <a:t>nx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 * (7 + 31*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  <a:cs typeface="Times New Roman"/>
                        </a:rPr>
                        <a:t>nbiq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O: 77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6439" marR="96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C: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  <a:cs typeface="Times New Roman"/>
                        </a:rPr>
                        <a:t>nx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 * (4 + 21*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  <a:cs typeface="Times New Roman"/>
                        </a:rPr>
                        <a:t>nbiq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O: 12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6439" marR="96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6625D50F-BE5C-48A7-A183-622668642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ElConRus2021 Moscow, 2021</a:t>
            </a:r>
            <a:endParaRPr lang="ru-RU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7E2ABF89-DA5E-45A3-9304-F8ED73163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35794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15370" cy="1214422"/>
          </a:xfrm>
        </p:spPr>
        <p:txBody>
          <a:bodyPr>
            <a:noAutofit/>
          </a:bodyPr>
          <a:lstStyle/>
          <a:p>
            <a:r>
              <a:rPr lang="en-US" b="1" dirty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Benchmarking results</a:t>
            </a:r>
            <a:endParaRPr lang="ru-RU" b="1" dirty="0">
              <a:ln w="1905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6625D50F-BE5C-48A7-A183-622668642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ElConRus2021 Moscow, 2021</a:t>
            </a:r>
            <a:endParaRPr lang="ru-RU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7E2ABF89-DA5E-45A3-9304-F8ED73163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19</a:t>
            </a:fld>
            <a:endParaRPr lang="ru-RU" dirty="0"/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B2679C8A-03D8-469C-80B0-4FE07FE107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6952907"/>
              </p:ext>
            </p:extLst>
          </p:nvPr>
        </p:nvGraphicFramePr>
        <p:xfrm>
          <a:off x="500034" y="1397868"/>
          <a:ext cx="8215370" cy="4551414"/>
        </p:xfrm>
        <a:graphic>
          <a:graphicData uri="http://schemas.openxmlformats.org/drawingml/2006/table">
            <a:tbl>
              <a:tblPr/>
              <a:tblGrid>
                <a:gridCol w="23437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5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65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200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Function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6439" marR="96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Cycles benchmark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6439" marR="96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0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C55x</a:t>
                      </a:r>
                      <a:endParaRPr lang="ru-RU" sz="1400" b="1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6439" marR="96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HARSP</a:t>
                      </a:r>
                      <a:endParaRPr lang="ru-RU" sz="1400" b="1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6439" marR="96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83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IIR 4 Coefficient Form II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6439" marR="96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C: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  <a:cs typeface="Times New Roman"/>
                        </a:rPr>
                        <a:t>nx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 * (2 + 3*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  <a:cs typeface="Times New Roman"/>
                        </a:rPr>
                        <a:t>nbiq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O: 44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6439" marR="96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C: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  <a:cs typeface="Times New Roman"/>
                        </a:rPr>
                        <a:t>nx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 * (2 + 5*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  <a:cs typeface="Times New Roman"/>
                        </a:rPr>
                        <a:t>nbiq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O: 12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6439" marR="96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83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IIR 5 Coefficient Form II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6439" marR="96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C: nx * (5 + 5*nbiq)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O: 60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6439" marR="96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C: nx * (2 + 6*nbiq)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O: 12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6439" marR="96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83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IIR 5 Coefficient Form I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6439" marR="96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C: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  <a:cs typeface="Times New Roman"/>
                        </a:rPr>
                        <a:t>nx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 * (5 + 8*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  <a:cs typeface="Times New Roman"/>
                        </a:rPr>
                        <a:t>nbiq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O: 68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6439" marR="96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C: nx * (1 + 7*nbiq)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O: 12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6439" marR="96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83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Vector Dot Product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6439" marR="96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C: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  <a:cs typeface="Times New Roman"/>
                        </a:rPr>
                        <a:t>nx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 + 1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O: 44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6439" marR="96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C: nx + 1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O: 15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6439" marR="96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83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Vector Add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6439" marR="96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C: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  <a:cs typeface="Times New Roman"/>
                        </a:rPr>
                        <a:t>nx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 * 3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O: 23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6439" marR="96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C: nx * 2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O: 14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6439" marR="96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83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Vector Maximum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6439" marR="96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C: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  <a:cs typeface="Times New Roman"/>
                        </a:rPr>
                        <a:t>nx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 * 3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O: 8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6439" marR="96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C: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  <a:cs typeface="Times New Roman"/>
                        </a:rPr>
                        <a:t>nx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 * 5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O: 12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6439" marR="96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83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Viterbi Decoder</a:t>
                      </a:r>
                      <a:r>
                        <a:rPr lang="en-US" sz="1600" baseline="3000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6439" marR="96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C: Frame * 34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O: 121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6439" marR="96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C: Frame * 109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O: n/a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6439" marR="96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88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256-Point In-Place FFT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6439" marR="96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C: 5 * N/2 * log2N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6439" marR="96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C: 4 * N/2 * log2N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6439" marR="9643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4630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Why is benchmarking needed?</a:t>
            </a:r>
            <a:endParaRPr lang="ru-RU" b="1" dirty="0">
              <a:ln w="1905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Содержимое 40"/>
          <p:cNvSpPr>
            <a:spLocks noGrp="1"/>
          </p:cNvSpPr>
          <p:nvPr>
            <p:ph idx="1"/>
          </p:nvPr>
        </p:nvSpPr>
        <p:spPr>
          <a:xfrm>
            <a:off x="457200" y="4653136"/>
            <a:ext cx="8229600" cy="1473027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The prototype has been synthesized</a:t>
            </a:r>
          </a:p>
          <a:p>
            <a:r>
              <a:rPr lang="en-US" dirty="0"/>
              <a:t>It has been tested on Isolated Word Recognition task</a:t>
            </a:r>
          </a:p>
          <a:p>
            <a:r>
              <a:rPr lang="en-US" dirty="0"/>
              <a:t>Further and more precise tests are required</a:t>
            </a:r>
            <a:endParaRPr lang="ru-RU" dirty="0"/>
          </a:p>
        </p:txBody>
      </p:sp>
      <p:pic>
        <p:nvPicPr>
          <p:cNvPr id="24577" name="Рисунок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1196752"/>
            <a:ext cx="5472608" cy="3494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873E72D-67ED-4768-8661-2B862CB54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ElConRus2021 Moscow, 2021</a:t>
            </a:r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DF47335-7817-4E94-8E8A-770BF66F4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1721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158" y="1428736"/>
            <a:ext cx="8572560" cy="4697427"/>
          </a:xfrm>
        </p:spPr>
        <p:txBody>
          <a:bodyPr>
            <a:normAutofit lnSpcReduction="10000"/>
          </a:bodyPr>
          <a:lstStyle/>
          <a:p>
            <a:pPr>
              <a:buFont typeface="Courier New" pitchFamily="49" charset="0"/>
              <a:buChar char="o"/>
            </a:pPr>
            <a:r>
              <a:rPr lang="en-US" sz="2800" b="1" dirty="0">
                <a:solidFill>
                  <a:schemeClr val="tx2"/>
                </a:solidFill>
                <a:latin typeface="Franklin Gothic Medium" pitchFamily="34" charset="0"/>
              </a:rPr>
              <a:t>The results of HARSP benchmarking suggest that the architecture is viable and has good performance potential in the DSP domain</a:t>
            </a:r>
          </a:p>
          <a:p>
            <a:pPr>
              <a:buFont typeface="Courier New" pitchFamily="49" charset="0"/>
              <a:buChar char="o"/>
            </a:pPr>
            <a:r>
              <a:rPr lang="en-US" sz="2800" b="1" dirty="0">
                <a:solidFill>
                  <a:schemeClr val="tx2"/>
                </a:solidFill>
                <a:latin typeface="Franklin Gothic Medium" pitchFamily="34" charset="0"/>
              </a:rPr>
              <a:t>The benchmarking revealed a number of architectural problems </a:t>
            </a:r>
          </a:p>
          <a:p>
            <a:pPr>
              <a:buFont typeface="Courier New" pitchFamily="49" charset="0"/>
              <a:buChar char="o"/>
            </a:pPr>
            <a:r>
              <a:rPr lang="en-US" sz="2800" b="1" dirty="0">
                <a:solidFill>
                  <a:schemeClr val="tx2"/>
                </a:solidFill>
                <a:latin typeface="Franklin Gothic Medium" pitchFamily="34" charset="0"/>
              </a:rPr>
              <a:t>We have developed a set of suggestions for HARSP development, which will allow us to achieve the desired performance level</a:t>
            </a:r>
          </a:p>
          <a:p>
            <a:pPr>
              <a:buFont typeface="Courier New" pitchFamily="49" charset="0"/>
              <a:buChar char="o"/>
            </a:pPr>
            <a:r>
              <a:rPr lang="en-US" sz="2800" b="1" dirty="0">
                <a:solidFill>
                  <a:schemeClr val="tx2"/>
                </a:solidFill>
                <a:latin typeface="Franklin Gothic Medium" pitchFamily="34" charset="0"/>
              </a:rPr>
              <a:t>We see further development of HARSP in developing our own highly optimized DSP library based on kernel benchmarks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US" b="1" dirty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Conclusions</a:t>
            </a:r>
            <a:endParaRPr lang="ru-RU" b="1" dirty="0">
              <a:ln w="1905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8D7B0711-CDED-4035-AB1A-6CC122752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ElConRus2021 Moscow, 2021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1C2FAAD-F686-49DE-840E-C3FD3EB0B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27509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Contacts</a:t>
            </a:r>
            <a:endParaRPr lang="ru-RU" b="1" dirty="0">
              <a:ln w="1905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457200" lvl="1" indent="-457200"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sz="39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Director: </a:t>
            </a:r>
            <a:r>
              <a:rPr lang="en-US" sz="3900" dirty="0">
                <a:solidFill>
                  <a:schemeClr val="tx2"/>
                </a:solidFill>
              </a:rPr>
              <a:t>Academician </a:t>
            </a:r>
            <a:r>
              <a:rPr lang="en-US" sz="3900" b="1" i="1" dirty="0">
                <a:solidFill>
                  <a:schemeClr val="tx2"/>
                </a:solidFill>
              </a:rPr>
              <a:t>Igor Sokolov</a:t>
            </a:r>
          </a:p>
          <a:p>
            <a:pPr marL="457200" lvl="1" indent="-457200">
              <a:lnSpc>
                <a:spcPct val="120000"/>
              </a:lnSpc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sz="39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Address: </a:t>
            </a:r>
            <a:r>
              <a:rPr lang="en-US" sz="3900" dirty="0">
                <a:solidFill>
                  <a:schemeClr val="tx2"/>
                </a:solidFill>
              </a:rPr>
              <a:t>Institute of Informatics Problems, Federal Research Center “Computer Science and Control" of the Russian Academy of Sciences</a:t>
            </a:r>
            <a:r>
              <a:rPr lang="en-US" sz="39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</a:t>
            </a:r>
            <a:endParaRPr lang="ru-RU" sz="39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0" lvl="1" indent="0">
              <a:buClr>
                <a:schemeClr val="accent1"/>
              </a:buClr>
              <a:buNone/>
              <a:defRPr/>
            </a:pPr>
            <a:r>
              <a:rPr lang="en-US" sz="3900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ru-RU" sz="3900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44</a:t>
            </a:r>
            <a:r>
              <a:rPr lang="en-US" sz="3900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b.2</a:t>
            </a:r>
            <a:r>
              <a:rPr lang="ru-RU" sz="3900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900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Vavilova str.</a:t>
            </a:r>
            <a:r>
              <a:rPr lang="ru-RU" sz="3900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900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Moscow, </a:t>
            </a:r>
            <a:r>
              <a:rPr lang="ru-RU" sz="3900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119333</a:t>
            </a:r>
            <a:endParaRPr lang="en-US" sz="3900" i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594360" indent="-457200">
              <a:buClr>
                <a:schemeClr val="tx1">
                  <a:shade val="95000"/>
                </a:schemeClr>
              </a:buClr>
              <a:buFont typeface="Wingdings" pitchFamily="2" charset="2"/>
              <a:buChar char="§"/>
              <a:defRPr/>
            </a:pPr>
            <a:r>
              <a:rPr lang="en-US" sz="39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Phone: +</a:t>
            </a:r>
            <a:r>
              <a:rPr lang="en-US" sz="39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7 (495) 137 34 94</a:t>
            </a:r>
          </a:p>
          <a:p>
            <a:pPr marL="594360" indent="-457200">
              <a:buClr>
                <a:schemeClr val="tx1">
                  <a:shade val="95000"/>
                </a:schemeClr>
              </a:buClr>
              <a:buFont typeface="Wingdings" pitchFamily="2" charset="2"/>
              <a:buChar char="§"/>
              <a:defRPr/>
            </a:pPr>
            <a:r>
              <a:rPr lang="en-US" sz="39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Fax: +</a:t>
            </a:r>
            <a:r>
              <a:rPr lang="en-US" sz="39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7 (495) 930 45 05</a:t>
            </a:r>
          </a:p>
          <a:p>
            <a:pPr marL="594360" indent="-457200">
              <a:buClr>
                <a:schemeClr val="tx1">
                  <a:shade val="95000"/>
                </a:schemeClr>
              </a:buClr>
              <a:buFont typeface="Wingdings" pitchFamily="2" charset="2"/>
              <a:buChar char="§"/>
              <a:defRPr/>
            </a:pPr>
            <a:r>
              <a:rPr lang="en-US" sz="39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E-mail: </a:t>
            </a:r>
            <a:r>
              <a:rPr lang="en-US" sz="39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isokolov@ipiran.ru</a:t>
            </a:r>
          </a:p>
          <a:p>
            <a:pPr marL="594360" indent="-457200">
              <a:buClr>
                <a:schemeClr val="tx1">
                  <a:shade val="95000"/>
                </a:schemeClr>
              </a:buClr>
              <a:buFont typeface="Wingdings" pitchFamily="2" charset="2"/>
              <a:buChar char="§"/>
              <a:defRPr/>
            </a:pPr>
            <a:endParaRPr lang="ru-RU" sz="3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94360" indent="-457200">
              <a:buClr>
                <a:schemeClr val="tx1">
                  <a:shade val="95000"/>
                </a:schemeClr>
              </a:buClr>
              <a:buFont typeface="Wingdings" pitchFamily="2" charset="2"/>
              <a:buChar char="§"/>
              <a:defRPr/>
            </a:pPr>
            <a:r>
              <a:rPr lang="en-US" sz="3000" b="1" dirty="0">
                <a:solidFill>
                  <a:schemeClr val="tx2">
                    <a:lumMod val="75000"/>
                  </a:schemeClr>
                </a:solidFill>
                <a:latin typeface="Microsoft YaHei UI" pitchFamily="34" charset="-122"/>
                <a:ea typeface="Microsoft YaHei UI" pitchFamily="34" charset="-122"/>
                <a:cs typeface="Arial" pitchFamily="34" charset="0"/>
              </a:rPr>
              <a:t>Speaker</a:t>
            </a:r>
            <a:r>
              <a:rPr lang="en-US" sz="3000" b="1" i="1" dirty="0">
                <a:solidFill>
                  <a:schemeClr val="tx2">
                    <a:lumMod val="75000"/>
                  </a:schemeClr>
                </a:solidFill>
                <a:latin typeface="Microsoft YaHei UI" pitchFamily="34" charset="-122"/>
                <a:ea typeface="Microsoft YaHei UI" pitchFamily="34" charset="-122"/>
                <a:cs typeface="Arial" pitchFamily="34" charset="0"/>
              </a:rPr>
              <a:t>:  Shikunov </a:t>
            </a:r>
            <a:r>
              <a:rPr lang="en-US" sz="3000" b="1" i="1" dirty="0" err="1">
                <a:solidFill>
                  <a:schemeClr val="tx2">
                    <a:lumMod val="75000"/>
                  </a:schemeClr>
                </a:solidFill>
                <a:latin typeface="Microsoft YaHei UI" pitchFamily="34" charset="-122"/>
                <a:ea typeface="Microsoft YaHei UI" pitchFamily="34" charset="-122"/>
                <a:cs typeface="Arial" pitchFamily="34" charset="0"/>
              </a:rPr>
              <a:t>Yury</a:t>
            </a:r>
            <a:r>
              <a:rPr lang="en-US" sz="3000" b="1" dirty="0">
                <a:solidFill>
                  <a:schemeClr val="tx2">
                    <a:lumMod val="75000"/>
                  </a:schemeClr>
                </a:solidFill>
                <a:latin typeface="Microsoft YaHei UI" pitchFamily="34" charset="-122"/>
                <a:ea typeface="Microsoft YaHei UI" pitchFamily="34" charset="-122"/>
                <a:cs typeface="Arial" pitchFamily="34" charset="0"/>
              </a:rPr>
              <a:t>	    yishikunov@gmail.com</a:t>
            </a:r>
          </a:p>
          <a:p>
            <a:endParaRPr lang="ru-RU" dirty="0">
              <a:solidFill>
                <a:srgbClr val="0070C0"/>
              </a:solidFill>
              <a:latin typeface="Microsoft YaHei UI" pitchFamily="34" charset="-122"/>
              <a:ea typeface="Microsoft YaHei UI" pitchFamily="34" charset="-122"/>
              <a:cs typeface="Arial" pitchFamily="34" charset="0"/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29C0D5E-DF42-46A7-9E1F-DF9C74F39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ElConRus2021 Moscow, 2021</a:t>
            </a: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B44FFFF-DBDA-406E-959D-8D278EBAF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5712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329642" cy="857256"/>
          </a:xfrm>
        </p:spPr>
        <p:txBody>
          <a:bodyPr>
            <a:normAutofit/>
          </a:bodyPr>
          <a:lstStyle/>
          <a:p>
            <a:r>
              <a:rPr lang="en-US" b="1" dirty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BDTI Kernel Benchmarks</a:t>
            </a:r>
            <a:endParaRPr lang="ru-RU" b="1" dirty="0">
              <a:ln w="1905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53FBEB6A-4C38-4A96-A6D5-3FA2B273B0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7881391"/>
              </p:ext>
            </p:extLst>
          </p:nvPr>
        </p:nvGraphicFramePr>
        <p:xfrm>
          <a:off x="142844" y="1071546"/>
          <a:ext cx="8858312" cy="51180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76828">
                  <a:extLst>
                    <a:ext uri="{9D8B030D-6E8A-4147-A177-3AD203B41FA5}">
                      <a16:colId xmlns:a16="http://schemas.microsoft.com/office/drawing/2014/main" val="176062797"/>
                    </a:ext>
                  </a:extLst>
                </a:gridCol>
                <a:gridCol w="4032448">
                  <a:extLst>
                    <a:ext uri="{9D8B030D-6E8A-4147-A177-3AD203B41FA5}">
                      <a16:colId xmlns:a16="http://schemas.microsoft.com/office/drawing/2014/main" val="1254434720"/>
                    </a:ext>
                  </a:extLst>
                </a:gridCol>
                <a:gridCol w="3349036">
                  <a:extLst>
                    <a:ext uri="{9D8B030D-6E8A-4147-A177-3AD203B41FA5}">
                      <a16:colId xmlns:a16="http://schemas.microsoft.com/office/drawing/2014/main" val="1328119149"/>
                    </a:ext>
                  </a:extLst>
                </a:gridCol>
              </a:tblGrid>
              <a:tr h="51759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effectLst/>
                        </a:rPr>
                        <a:t>Function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effectLst/>
                        </a:rPr>
                        <a:t>Function Description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effectLst/>
                        </a:rPr>
                        <a:t>Example Applications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764994079"/>
                  </a:ext>
                </a:extLst>
              </a:tr>
              <a:tr h="409806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Real Block FIR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Finite impulse response filter that operates on a block of real (not complex) data.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Speech processing (e.g., G.728 speech coding).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541418171"/>
                  </a:ext>
                </a:extLst>
              </a:tr>
              <a:tr h="341505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Complex Block FIR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FIR filter that operates on a block of complex data.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effectLst/>
                        </a:rPr>
                        <a:t>Modem channel equalization.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3131775589"/>
                  </a:ext>
                </a:extLst>
              </a:tr>
              <a:tr h="409806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Real Single-Sample FIR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FIR filter that operates on a single sample of real data.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effectLst/>
                        </a:rPr>
                        <a:t>Speech processing, general filtering.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2981282818"/>
                  </a:ext>
                </a:extLst>
              </a:tr>
              <a:tr h="409806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LMS Adaptive FIR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Least-mean-square adaptive filter; operates on a single sample of real data.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effectLst/>
                        </a:rPr>
                        <a:t>Channel equalization, servo control, linear predictive coding.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28028785"/>
                  </a:ext>
                </a:extLst>
              </a:tr>
              <a:tr h="341505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IIR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Infinite impulse response filter that operates on a single sample of real data.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effectLst/>
                        </a:rPr>
                        <a:t>Audio processing, general filtering.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683250210"/>
                  </a:ext>
                </a:extLst>
              </a:tr>
              <a:tr h="409806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Vector Dot Product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Sum of the pointwise multiplication of two vectors.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effectLst/>
                        </a:rPr>
                        <a:t>Convolution, correlation, matrix multiplication, multi-dimensional signal processing.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497052137"/>
                  </a:ext>
                </a:extLst>
              </a:tr>
              <a:tr h="341505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Vector Add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Pointwise addition of two vectors, producing a third vector.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effectLst/>
                        </a:rPr>
                        <a:t>Graphics, combining audio signals or images.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2832163676"/>
                  </a:ext>
                </a:extLst>
              </a:tr>
              <a:tr h="409806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Vector Maximum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Find the value and location of the maximum value in a vector.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effectLst/>
                        </a:rPr>
                        <a:t>Error control coding, algorithms using block floating-point.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4150621340"/>
                  </a:ext>
                </a:extLst>
              </a:tr>
              <a:tr h="341505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Viterbi Decoder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Decode a block of bits that has been convolutionally encoded.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effectLst/>
                        </a:rPr>
                        <a:t>Error control coding.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2849277213"/>
                  </a:ext>
                </a:extLst>
              </a:tr>
              <a:tr h="409806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Control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effectLst/>
                        </a:rPr>
                        <a:t>A sequence of control operations (test, branch, push, pop, and bit manipulation).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Virtually all DSP applications include some control code.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2472479174"/>
                  </a:ext>
                </a:extLst>
              </a:tr>
              <a:tr h="409806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256-Point In-Place FFT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effectLst/>
                        </a:rPr>
                        <a:t>Fast Fourier Transform converts a time-domain signal to the frequency domain.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Radar, sonar, MPEG audio compression, spectral analysis.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413125321"/>
                  </a:ext>
                </a:extLst>
              </a:tr>
              <a:tr h="341505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Bit Unpack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effectLst/>
                        </a:rPr>
                        <a:t>Unpacks variable-length data from a bit stream.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effectLst/>
                        </a:rPr>
                        <a:t>Audio decompression, protocol handling.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3566524071"/>
                  </a:ext>
                </a:extLst>
              </a:tr>
            </a:tbl>
          </a:graphicData>
        </a:graphic>
      </p:graphicFrame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CE24CB2-E9DC-4420-B5D4-BE12F8E38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ElConRus2021 Moscow, 2021</a:t>
            </a: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0563E48-B791-4109-BA64-BA3C38C98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2456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Benchmarking methodology</a:t>
            </a:r>
            <a:endParaRPr lang="ru-RU" b="1" dirty="0">
              <a:ln w="1905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0F51C49-4243-4685-B6EB-34D6196E6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ElConRus2021 Moscow, 2021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E85FECD-C191-4ED2-88D5-D9DCA9C62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BB76712-6C67-4124-8990-BD6330918928}"/>
              </a:ext>
            </a:extLst>
          </p:cNvPr>
          <p:cNvSpPr txBox="1"/>
          <p:nvPr/>
        </p:nvSpPr>
        <p:spPr>
          <a:xfrm>
            <a:off x="251520" y="2204864"/>
            <a:ext cx="864095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Comparison target: Texas Instruments TMS320C55x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Both implementations assume </a:t>
            </a:r>
            <a:r>
              <a:rPr lang="en-US" sz="2400" b="1" u="sng" dirty="0"/>
              <a:t>all data is in on-chip dual-access RAM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b="1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Performance is evaluated with cycle counts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HARSP don’t implement bit manipulation =&gt; only “Viterbi decoder” metric update part is estimated.</a:t>
            </a:r>
          </a:p>
        </p:txBody>
      </p:sp>
    </p:spTree>
    <p:extLst>
      <p:ext uri="{BB962C8B-B14F-4D97-AF65-F5344CB8AC3E}">
        <p14:creationId xmlns:p14="http://schemas.microsoft.com/office/powerpoint/2010/main" val="622456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643998" cy="1142984"/>
          </a:xfrm>
        </p:spPr>
        <p:txBody>
          <a:bodyPr>
            <a:normAutofit/>
          </a:bodyPr>
          <a:lstStyle/>
          <a:p>
            <a:r>
              <a:rPr lang="en-US" b="1" dirty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Real block FIR</a:t>
            </a:r>
            <a:endParaRPr lang="ru-RU" b="1" dirty="0">
              <a:ln w="1905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1561" y="1196752"/>
            <a:ext cx="792087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Algorithm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x</a:t>
            </a:r>
            <a:r>
              <a:rPr lang="ru-RU" sz="2000" dirty="0"/>
              <a:t> – </a:t>
            </a:r>
            <a:r>
              <a:rPr lang="en-US" sz="2000" dirty="0"/>
              <a:t>input samples block</a:t>
            </a:r>
            <a:endParaRPr lang="ru-RU" sz="2000" dirty="0"/>
          </a:p>
          <a:p>
            <a:r>
              <a:rPr lang="en-US" sz="2000" dirty="0"/>
              <a:t>h </a:t>
            </a:r>
            <a:r>
              <a:rPr lang="ru-RU" sz="2000" dirty="0"/>
              <a:t>– </a:t>
            </a:r>
            <a:r>
              <a:rPr lang="en-US" sz="2000" dirty="0"/>
              <a:t>filter coefficients block</a:t>
            </a:r>
            <a:endParaRPr lang="ru-RU" sz="2000" dirty="0"/>
          </a:p>
          <a:p>
            <a:r>
              <a:rPr lang="en-US" sz="2000" dirty="0" err="1"/>
              <a:t>nh</a:t>
            </a:r>
            <a:r>
              <a:rPr lang="en-US" sz="2000" dirty="0"/>
              <a:t> </a:t>
            </a:r>
            <a:r>
              <a:rPr lang="ru-RU" sz="2000" dirty="0"/>
              <a:t>– </a:t>
            </a:r>
            <a:r>
              <a:rPr lang="en-US" sz="2000" dirty="0"/>
              <a:t>number of filter coefficients</a:t>
            </a:r>
            <a:endParaRPr lang="ru-RU" sz="2000" dirty="0"/>
          </a:p>
          <a:p>
            <a:r>
              <a:rPr lang="en-US" sz="2000" dirty="0" err="1"/>
              <a:t>nx</a:t>
            </a:r>
            <a:r>
              <a:rPr lang="en-US" sz="2000" dirty="0"/>
              <a:t> </a:t>
            </a:r>
            <a:r>
              <a:rPr lang="ru-RU" sz="2000" dirty="0"/>
              <a:t>– </a:t>
            </a:r>
            <a:r>
              <a:rPr lang="en-US" sz="2000" dirty="0"/>
              <a:t>number of samples</a:t>
            </a:r>
          </a:p>
          <a:p>
            <a:endParaRPr lang="en-US" sz="2000" dirty="0"/>
          </a:p>
          <a:p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Features: 		</a:t>
            </a:r>
            <a:r>
              <a:rPr lang="en-US" sz="2000" dirty="0"/>
              <a:t>Single</a:t>
            </a:r>
            <a:r>
              <a:rPr lang="ru-RU" sz="2000" dirty="0"/>
              <a:t> </a:t>
            </a:r>
            <a:r>
              <a:rPr lang="en-US" sz="2000" dirty="0"/>
              <a:t>MAC-block is used</a:t>
            </a:r>
            <a:endParaRPr lang="ru-RU" sz="2000" dirty="0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7824" y="1052736"/>
            <a:ext cx="4474602" cy="1008112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683568" y="4451628"/>
            <a:ext cx="36724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TI C55x benchmark</a:t>
            </a:r>
          </a:p>
          <a:p>
            <a:endParaRPr lang="en-US" sz="2400" b="1" dirty="0">
              <a:solidFill>
                <a:schemeClr val="tx2">
                  <a:lumMod val="75000"/>
                </a:schemeClr>
              </a:solidFill>
              <a:latin typeface="Franklin Gothic Medium" pitchFamily="34" charset="0"/>
            </a:endParaRPr>
          </a:p>
          <a:p>
            <a:r>
              <a:rPr lang="en-US" sz="2400" dirty="0"/>
              <a:t>Core: </a:t>
            </a:r>
            <a:r>
              <a:rPr lang="en-US" sz="2400" dirty="0" err="1"/>
              <a:t>nx</a:t>
            </a:r>
            <a:r>
              <a:rPr lang="en-US" sz="2400" dirty="0"/>
              <a:t> * (2 + </a:t>
            </a:r>
            <a:r>
              <a:rPr lang="en-US" sz="2400" dirty="0" err="1"/>
              <a:t>nh</a:t>
            </a:r>
            <a:r>
              <a:rPr lang="en-US" sz="2400" dirty="0"/>
              <a:t>)</a:t>
            </a:r>
            <a:endParaRPr lang="ru-RU" sz="2400" dirty="0"/>
          </a:p>
          <a:p>
            <a:r>
              <a:rPr lang="en-US" sz="2400" dirty="0"/>
              <a:t>Overhead: 25</a:t>
            </a:r>
            <a:endParaRPr lang="ru-RU" sz="2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788024" y="4451628"/>
            <a:ext cx="36724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HARSP benchmark</a:t>
            </a:r>
          </a:p>
          <a:p>
            <a:endParaRPr lang="en-US" sz="2400" b="1" dirty="0">
              <a:solidFill>
                <a:schemeClr val="tx2">
                  <a:lumMod val="75000"/>
                </a:schemeClr>
              </a:solidFill>
              <a:latin typeface="Franklin Gothic Medium" pitchFamily="34" charset="0"/>
            </a:endParaRPr>
          </a:p>
          <a:p>
            <a:r>
              <a:rPr lang="en-US" sz="2400" dirty="0"/>
              <a:t>Core</a:t>
            </a:r>
            <a:r>
              <a:rPr lang="ru-RU" sz="2400" dirty="0"/>
              <a:t>: </a:t>
            </a:r>
            <a:r>
              <a:rPr lang="en-US" sz="2400" dirty="0" err="1"/>
              <a:t>nx</a:t>
            </a:r>
            <a:r>
              <a:rPr lang="ru-RU" sz="2400" dirty="0"/>
              <a:t> * (1 + </a:t>
            </a:r>
            <a:r>
              <a:rPr lang="en-US" sz="2400" dirty="0" err="1"/>
              <a:t>nh</a:t>
            </a:r>
            <a:r>
              <a:rPr lang="ru-RU" sz="2400" dirty="0"/>
              <a:t>)</a:t>
            </a:r>
          </a:p>
          <a:p>
            <a:r>
              <a:rPr lang="en-US" sz="2400" dirty="0"/>
              <a:t>Overhead</a:t>
            </a:r>
            <a:r>
              <a:rPr lang="ru-RU" sz="2400" dirty="0"/>
              <a:t>: 12</a:t>
            </a: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424D4CF-E8EE-4603-AC8E-977099F20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ElConRus2021 Moscow, 2021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3D60564-9713-4B34-8800-3A3637500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2456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643998" cy="1142984"/>
          </a:xfrm>
        </p:spPr>
        <p:txBody>
          <a:bodyPr>
            <a:normAutofit/>
          </a:bodyPr>
          <a:lstStyle/>
          <a:p>
            <a:r>
              <a:rPr lang="en-US" b="1" dirty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Real block FIR</a:t>
            </a:r>
            <a:endParaRPr lang="ru-RU" b="1" dirty="0">
              <a:ln w="1905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1561" y="1196752"/>
            <a:ext cx="792087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Algorithm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x</a:t>
            </a:r>
            <a:r>
              <a:rPr lang="ru-RU" sz="2000" dirty="0"/>
              <a:t> – </a:t>
            </a:r>
            <a:r>
              <a:rPr lang="en-US" sz="2000" dirty="0"/>
              <a:t>input samples block</a:t>
            </a:r>
            <a:endParaRPr lang="ru-RU" sz="2000" dirty="0"/>
          </a:p>
          <a:p>
            <a:r>
              <a:rPr lang="en-US" sz="2000" dirty="0"/>
              <a:t>h </a:t>
            </a:r>
            <a:r>
              <a:rPr lang="ru-RU" sz="2000" dirty="0"/>
              <a:t>– </a:t>
            </a:r>
            <a:r>
              <a:rPr lang="en-US" sz="2000" dirty="0"/>
              <a:t>filter coefficients block</a:t>
            </a:r>
            <a:endParaRPr lang="ru-RU" sz="2000" dirty="0"/>
          </a:p>
          <a:p>
            <a:r>
              <a:rPr lang="en-US" sz="2000" dirty="0" err="1"/>
              <a:t>nh</a:t>
            </a:r>
            <a:r>
              <a:rPr lang="en-US" sz="2000" dirty="0"/>
              <a:t> </a:t>
            </a:r>
            <a:r>
              <a:rPr lang="ru-RU" sz="2000" dirty="0"/>
              <a:t>– </a:t>
            </a:r>
            <a:r>
              <a:rPr lang="en-US" sz="2000" dirty="0"/>
              <a:t>number of filter coefficients</a:t>
            </a:r>
            <a:endParaRPr lang="ru-RU" sz="2000" dirty="0"/>
          </a:p>
          <a:p>
            <a:r>
              <a:rPr lang="en-US" sz="2000" dirty="0" err="1"/>
              <a:t>nx</a:t>
            </a:r>
            <a:r>
              <a:rPr lang="en-US" sz="2000" dirty="0"/>
              <a:t> </a:t>
            </a:r>
            <a:r>
              <a:rPr lang="ru-RU" sz="2000" dirty="0"/>
              <a:t>– </a:t>
            </a:r>
            <a:r>
              <a:rPr lang="en-US" sz="2000" dirty="0"/>
              <a:t>number of samples</a:t>
            </a:r>
          </a:p>
          <a:p>
            <a:endParaRPr lang="en-US" sz="2000" dirty="0"/>
          </a:p>
          <a:p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Features: 		</a:t>
            </a:r>
            <a:r>
              <a:rPr lang="en-US" sz="2000" dirty="0"/>
              <a:t>Dual</a:t>
            </a:r>
            <a:r>
              <a:rPr lang="ru-RU" sz="2000" dirty="0"/>
              <a:t> </a:t>
            </a:r>
            <a:r>
              <a:rPr lang="en-US" sz="2000" dirty="0"/>
              <a:t>MAC-block is used</a:t>
            </a:r>
            <a:endParaRPr lang="ru-RU" sz="2000" dirty="0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7824" y="1052736"/>
            <a:ext cx="4474602" cy="1008112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683568" y="4451628"/>
            <a:ext cx="36724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TI C55x benchmark</a:t>
            </a:r>
          </a:p>
          <a:p>
            <a:endParaRPr lang="en-US" sz="2400" b="1" dirty="0">
              <a:solidFill>
                <a:schemeClr val="tx2">
                  <a:lumMod val="75000"/>
                </a:schemeClr>
              </a:solidFill>
              <a:latin typeface="Franklin Gothic Medium" pitchFamily="34" charset="0"/>
            </a:endParaRPr>
          </a:p>
          <a:p>
            <a:r>
              <a:rPr lang="en-US" sz="2400" dirty="0"/>
              <a:t>Core: </a:t>
            </a:r>
            <a:r>
              <a:rPr lang="en-US" sz="2400" dirty="0" err="1"/>
              <a:t>nx</a:t>
            </a:r>
            <a:r>
              <a:rPr lang="en-US" sz="2400" dirty="0"/>
              <a:t>/2 * (6 + </a:t>
            </a:r>
            <a:r>
              <a:rPr lang="en-US" sz="2400" dirty="0" err="1"/>
              <a:t>nh</a:t>
            </a:r>
            <a:r>
              <a:rPr lang="en-US" sz="2400" dirty="0"/>
              <a:t>)</a:t>
            </a:r>
            <a:endParaRPr lang="ru-RU" sz="2400" dirty="0"/>
          </a:p>
          <a:p>
            <a:r>
              <a:rPr lang="en-US" sz="2400" dirty="0"/>
              <a:t>Overhead: 25</a:t>
            </a:r>
            <a:endParaRPr lang="ru-RU" sz="2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788024" y="4451628"/>
            <a:ext cx="36724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HARSP benchmark</a:t>
            </a:r>
          </a:p>
          <a:p>
            <a:endParaRPr lang="en-US" sz="2400" b="1" dirty="0">
              <a:solidFill>
                <a:schemeClr val="tx2">
                  <a:lumMod val="75000"/>
                </a:schemeClr>
              </a:solidFill>
              <a:latin typeface="Franklin Gothic Medium" pitchFamily="34" charset="0"/>
            </a:endParaRPr>
          </a:p>
          <a:p>
            <a:r>
              <a:rPr lang="en-US" sz="2400" dirty="0"/>
              <a:t>Core</a:t>
            </a:r>
            <a:r>
              <a:rPr lang="ru-RU" sz="2400" dirty="0"/>
              <a:t>: </a:t>
            </a:r>
            <a:r>
              <a:rPr lang="en-US" sz="2400" dirty="0" err="1"/>
              <a:t>nx</a:t>
            </a:r>
            <a:r>
              <a:rPr lang="ru-RU" sz="2400" dirty="0"/>
              <a:t>/2 * (1 + </a:t>
            </a:r>
            <a:r>
              <a:rPr lang="en-US" sz="2400" dirty="0" err="1"/>
              <a:t>nh</a:t>
            </a:r>
            <a:r>
              <a:rPr lang="ru-RU" sz="2400" dirty="0"/>
              <a:t>)</a:t>
            </a:r>
          </a:p>
          <a:p>
            <a:r>
              <a:rPr lang="en-US" sz="2400" dirty="0"/>
              <a:t>Overhead</a:t>
            </a:r>
            <a:r>
              <a:rPr lang="ru-RU" sz="2400" dirty="0"/>
              <a:t>: 12</a:t>
            </a: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6E67DEC-2040-4D93-A843-E64948CBF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ElConRus2021 Moscow, 2021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FF5C94A-C7F2-4575-9ADA-E3DAB31D4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2456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643998" cy="1142984"/>
          </a:xfrm>
        </p:spPr>
        <p:txBody>
          <a:bodyPr>
            <a:normAutofit/>
          </a:bodyPr>
          <a:lstStyle/>
          <a:p>
            <a:r>
              <a:rPr lang="en-US" b="1" dirty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Real Single-Sample FIR</a:t>
            </a:r>
            <a:endParaRPr lang="ru-RU" b="1" dirty="0">
              <a:ln w="1905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1561" y="1196752"/>
            <a:ext cx="792087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Algorithm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x</a:t>
            </a:r>
            <a:r>
              <a:rPr lang="ru-RU" sz="2000" dirty="0"/>
              <a:t> – </a:t>
            </a:r>
            <a:r>
              <a:rPr lang="en-US" sz="2000" dirty="0"/>
              <a:t>input sample and filter memory</a:t>
            </a:r>
            <a:endParaRPr lang="ru-RU" sz="2000" dirty="0"/>
          </a:p>
          <a:p>
            <a:r>
              <a:rPr lang="en-US" sz="2000" dirty="0"/>
              <a:t>h </a:t>
            </a:r>
            <a:r>
              <a:rPr lang="ru-RU" sz="2000" dirty="0"/>
              <a:t>– </a:t>
            </a:r>
            <a:r>
              <a:rPr lang="en-US" sz="2000" dirty="0"/>
              <a:t>filter coefficients block</a:t>
            </a:r>
            <a:endParaRPr lang="ru-RU" sz="2000" dirty="0"/>
          </a:p>
          <a:p>
            <a:r>
              <a:rPr lang="en-US" sz="2000" dirty="0" err="1"/>
              <a:t>nh</a:t>
            </a:r>
            <a:r>
              <a:rPr lang="en-US" sz="2000" dirty="0"/>
              <a:t> </a:t>
            </a:r>
            <a:r>
              <a:rPr lang="ru-RU" sz="2000" dirty="0"/>
              <a:t>– </a:t>
            </a:r>
            <a:r>
              <a:rPr lang="en-US" sz="2000" dirty="0"/>
              <a:t>number of filter coefficients</a:t>
            </a:r>
            <a:endParaRPr lang="ru-RU" sz="2000" dirty="0"/>
          </a:p>
          <a:p>
            <a:r>
              <a:rPr lang="en-US" sz="2000" dirty="0" err="1"/>
              <a:t>nx</a:t>
            </a:r>
            <a:r>
              <a:rPr lang="en-US" sz="2000" dirty="0"/>
              <a:t> </a:t>
            </a:r>
            <a:r>
              <a:rPr lang="ru-RU" sz="2000" dirty="0"/>
              <a:t>– </a:t>
            </a:r>
            <a:r>
              <a:rPr lang="en-US" sz="2000" dirty="0"/>
              <a:t>number of samples = 1 (real-time filtering)</a:t>
            </a:r>
          </a:p>
          <a:p>
            <a:endParaRPr lang="en-US" sz="2000" dirty="0"/>
          </a:p>
          <a:p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Features: 		</a:t>
            </a:r>
            <a:r>
              <a:rPr lang="en-US" sz="2000" dirty="0"/>
              <a:t> Single</a:t>
            </a:r>
            <a:r>
              <a:rPr lang="ru-RU" sz="2000" dirty="0"/>
              <a:t> </a:t>
            </a:r>
            <a:r>
              <a:rPr lang="en-US" sz="2000" dirty="0"/>
              <a:t>MAC-block is used</a:t>
            </a:r>
            <a:endParaRPr lang="ru-RU" sz="2000" dirty="0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7824" y="1052736"/>
            <a:ext cx="4474602" cy="1008112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683568" y="4451628"/>
            <a:ext cx="36724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TI C55x benchmark</a:t>
            </a:r>
          </a:p>
          <a:p>
            <a:endParaRPr lang="en-US" sz="2400" b="1" dirty="0">
              <a:solidFill>
                <a:schemeClr val="tx2">
                  <a:lumMod val="75000"/>
                </a:schemeClr>
              </a:solidFill>
              <a:latin typeface="Franklin Gothic Medium" pitchFamily="34" charset="0"/>
            </a:endParaRPr>
          </a:p>
          <a:p>
            <a:r>
              <a:rPr lang="en-US" sz="2400" dirty="0"/>
              <a:t>Core: (1 + </a:t>
            </a:r>
            <a:r>
              <a:rPr lang="en-US" sz="2400" dirty="0" err="1"/>
              <a:t>nh</a:t>
            </a:r>
            <a:r>
              <a:rPr lang="en-US" sz="2400" dirty="0"/>
              <a:t>)</a:t>
            </a:r>
            <a:endParaRPr lang="ru-RU" sz="2400" dirty="0"/>
          </a:p>
          <a:p>
            <a:r>
              <a:rPr lang="en-US" sz="2400" dirty="0"/>
              <a:t>Overhead: 44</a:t>
            </a:r>
            <a:endParaRPr lang="ru-RU" sz="2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788024" y="4451628"/>
            <a:ext cx="36724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HARSP benchmark</a:t>
            </a:r>
          </a:p>
          <a:p>
            <a:endParaRPr lang="en-US" sz="2400" b="1" dirty="0">
              <a:solidFill>
                <a:schemeClr val="tx2">
                  <a:lumMod val="75000"/>
                </a:schemeClr>
              </a:solidFill>
              <a:latin typeface="Franklin Gothic Medium" pitchFamily="34" charset="0"/>
            </a:endParaRPr>
          </a:p>
          <a:p>
            <a:r>
              <a:rPr lang="en-US" sz="2400" dirty="0"/>
              <a:t>Core</a:t>
            </a:r>
            <a:r>
              <a:rPr lang="ru-RU" sz="2400" dirty="0"/>
              <a:t>: (1 + </a:t>
            </a:r>
            <a:r>
              <a:rPr lang="en-US" sz="2400" dirty="0" err="1"/>
              <a:t>nh</a:t>
            </a:r>
            <a:r>
              <a:rPr lang="ru-RU" sz="2400" dirty="0"/>
              <a:t>)</a:t>
            </a:r>
          </a:p>
          <a:p>
            <a:r>
              <a:rPr lang="en-US" sz="2400" dirty="0"/>
              <a:t>Overhead</a:t>
            </a:r>
            <a:r>
              <a:rPr lang="ru-RU" sz="2400" dirty="0"/>
              <a:t>: 1</a:t>
            </a:r>
            <a:r>
              <a:rPr lang="en-US" sz="2400" dirty="0"/>
              <a:t>5</a:t>
            </a:r>
            <a:endParaRPr lang="ru-RU" sz="2400" dirty="0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292C21C-8C08-49A3-9902-23162E345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ElConRus2021 Moscow, 2021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7091EC7-B798-4AB5-A97D-79CF65B6A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2456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643998" cy="1142984"/>
          </a:xfrm>
        </p:spPr>
        <p:txBody>
          <a:bodyPr>
            <a:normAutofit/>
          </a:bodyPr>
          <a:lstStyle/>
          <a:p>
            <a:r>
              <a:rPr lang="en-US" b="1" dirty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Real Single-Sample FIR</a:t>
            </a:r>
            <a:endParaRPr lang="ru-RU" b="1" dirty="0">
              <a:ln w="1905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1561" y="1196752"/>
            <a:ext cx="792087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Algorithm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x</a:t>
            </a:r>
            <a:r>
              <a:rPr lang="ru-RU" sz="2000" dirty="0"/>
              <a:t> – </a:t>
            </a:r>
            <a:r>
              <a:rPr lang="en-US" sz="2000" dirty="0"/>
              <a:t>input sample and filter memory</a:t>
            </a:r>
            <a:endParaRPr lang="ru-RU" sz="2000" dirty="0"/>
          </a:p>
          <a:p>
            <a:r>
              <a:rPr lang="en-US" sz="2000" dirty="0"/>
              <a:t>h </a:t>
            </a:r>
            <a:r>
              <a:rPr lang="ru-RU" sz="2000" dirty="0"/>
              <a:t>– </a:t>
            </a:r>
            <a:r>
              <a:rPr lang="en-US" sz="2000" dirty="0"/>
              <a:t>filter coefficients block</a:t>
            </a:r>
            <a:endParaRPr lang="ru-RU" sz="2000" dirty="0"/>
          </a:p>
          <a:p>
            <a:r>
              <a:rPr lang="en-US" sz="2000" dirty="0" err="1"/>
              <a:t>nh</a:t>
            </a:r>
            <a:r>
              <a:rPr lang="en-US" sz="2000" dirty="0"/>
              <a:t> </a:t>
            </a:r>
            <a:r>
              <a:rPr lang="ru-RU" sz="2000" dirty="0"/>
              <a:t>– </a:t>
            </a:r>
            <a:r>
              <a:rPr lang="en-US" sz="2000" dirty="0"/>
              <a:t>number of filter coefficients</a:t>
            </a:r>
            <a:endParaRPr lang="ru-RU" sz="2000" dirty="0"/>
          </a:p>
          <a:p>
            <a:r>
              <a:rPr lang="en-US" sz="2000" dirty="0" err="1"/>
              <a:t>nx</a:t>
            </a:r>
            <a:r>
              <a:rPr lang="en-US" sz="2000" dirty="0"/>
              <a:t> </a:t>
            </a:r>
            <a:r>
              <a:rPr lang="ru-RU" sz="2000" dirty="0"/>
              <a:t>– </a:t>
            </a:r>
            <a:r>
              <a:rPr lang="en-US" sz="2000" dirty="0"/>
              <a:t>number of samples = 1 (real-time filtering)</a:t>
            </a:r>
          </a:p>
          <a:p>
            <a:endParaRPr lang="en-US" sz="2000" dirty="0"/>
          </a:p>
          <a:p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Features: 		</a:t>
            </a:r>
            <a:r>
              <a:rPr lang="en-US" sz="2000" dirty="0"/>
              <a:t> Dual</a:t>
            </a:r>
            <a:r>
              <a:rPr lang="ru-RU" sz="2000" dirty="0"/>
              <a:t> </a:t>
            </a:r>
            <a:r>
              <a:rPr lang="en-US" sz="2000" dirty="0"/>
              <a:t>MAC-block is used</a:t>
            </a:r>
            <a:endParaRPr lang="ru-RU" sz="2000" dirty="0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7824" y="1052736"/>
            <a:ext cx="4474602" cy="1008112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683568" y="4451628"/>
            <a:ext cx="36724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TI C55x benchmark</a:t>
            </a:r>
          </a:p>
          <a:p>
            <a:endParaRPr lang="en-US" sz="2400" b="1" dirty="0">
              <a:solidFill>
                <a:schemeClr val="tx2">
                  <a:lumMod val="75000"/>
                </a:schemeClr>
              </a:solidFill>
              <a:latin typeface="Franklin Gothic Medium" pitchFamily="34" charset="0"/>
            </a:endParaRPr>
          </a:p>
          <a:p>
            <a:r>
              <a:rPr lang="en-US" sz="2400" dirty="0"/>
              <a:t>Core: (1 + </a:t>
            </a:r>
            <a:r>
              <a:rPr lang="en-US" sz="2400" dirty="0" err="1"/>
              <a:t>nh</a:t>
            </a:r>
            <a:r>
              <a:rPr lang="en-US" sz="2400" dirty="0"/>
              <a:t>/2)</a:t>
            </a:r>
            <a:endParaRPr lang="ru-RU" sz="2400" dirty="0"/>
          </a:p>
          <a:p>
            <a:r>
              <a:rPr lang="en-US" sz="2400" dirty="0"/>
              <a:t>Overhead: 44</a:t>
            </a:r>
            <a:endParaRPr lang="ru-RU" sz="2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788024" y="4451629"/>
            <a:ext cx="36724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HARSP benchmark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355976" y="4811668"/>
            <a:ext cx="21602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i="1" dirty="0"/>
              <a:t>Real-time</a:t>
            </a:r>
          </a:p>
          <a:p>
            <a:r>
              <a:rPr lang="en-US" sz="2400" dirty="0"/>
              <a:t>Core</a:t>
            </a:r>
            <a:r>
              <a:rPr lang="ru-RU" sz="2400" dirty="0"/>
              <a:t>: (</a:t>
            </a:r>
            <a:r>
              <a:rPr lang="en-US" sz="2400" dirty="0"/>
              <a:t>3</a:t>
            </a:r>
            <a:r>
              <a:rPr lang="ru-RU" sz="2400" dirty="0"/>
              <a:t> + </a:t>
            </a:r>
            <a:r>
              <a:rPr lang="en-US" sz="2400" dirty="0" err="1"/>
              <a:t>nh</a:t>
            </a:r>
            <a:r>
              <a:rPr lang="en-US" sz="2400" dirty="0"/>
              <a:t>/2</a:t>
            </a:r>
            <a:r>
              <a:rPr lang="ru-RU" sz="2400" dirty="0"/>
              <a:t>)</a:t>
            </a:r>
          </a:p>
          <a:p>
            <a:r>
              <a:rPr lang="en-US" sz="2400" dirty="0"/>
              <a:t>Overhead</a:t>
            </a:r>
            <a:r>
              <a:rPr lang="ru-RU" sz="2400" dirty="0"/>
              <a:t>: 1</a:t>
            </a:r>
            <a:r>
              <a:rPr lang="en-US" sz="2400" dirty="0"/>
              <a:t>5</a:t>
            </a:r>
            <a:endParaRPr lang="ru-RU" sz="2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588224" y="4811668"/>
            <a:ext cx="22322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i="1" dirty="0"/>
              <a:t>Quasi Real-time</a:t>
            </a:r>
          </a:p>
          <a:p>
            <a:r>
              <a:rPr lang="en-US" sz="2400" dirty="0"/>
              <a:t>Core</a:t>
            </a:r>
            <a:r>
              <a:rPr lang="ru-RU" sz="2400" dirty="0"/>
              <a:t>: (1 + </a:t>
            </a:r>
            <a:r>
              <a:rPr lang="en-US" sz="2400" dirty="0" err="1"/>
              <a:t>nh</a:t>
            </a:r>
            <a:r>
              <a:rPr lang="en-US" sz="2400" dirty="0"/>
              <a:t>/2</a:t>
            </a:r>
            <a:r>
              <a:rPr lang="ru-RU" sz="2400" dirty="0"/>
              <a:t>)</a:t>
            </a:r>
          </a:p>
          <a:p>
            <a:r>
              <a:rPr lang="en-US" sz="2400" dirty="0"/>
              <a:t>Overhead</a:t>
            </a:r>
            <a:r>
              <a:rPr lang="ru-RU" sz="2400" dirty="0"/>
              <a:t>: </a:t>
            </a:r>
            <a:r>
              <a:rPr lang="en-US" sz="2400" dirty="0"/>
              <a:t>24</a:t>
            </a:r>
            <a:endParaRPr lang="ru-RU" sz="2400" dirty="0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1711EA9-D9A3-4948-8DD7-7F4B9E468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ElConRus2021 Moscow, 2021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2E3960F-AE24-4C3E-BED4-5B7BD2ACF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2456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643998" cy="1142984"/>
          </a:xfrm>
        </p:spPr>
        <p:txBody>
          <a:bodyPr>
            <a:normAutofit/>
          </a:bodyPr>
          <a:lstStyle/>
          <a:p>
            <a:r>
              <a:rPr lang="en-US" b="1" dirty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Complex block FIR</a:t>
            </a:r>
            <a:endParaRPr lang="ru-RU" b="1" dirty="0">
              <a:ln w="1905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1561" y="1196752"/>
            <a:ext cx="792087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Algorithm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x</a:t>
            </a:r>
            <a:r>
              <a:rPr lang="ru-RU" sz="2000" dirty="0"/>
              <a:t> – </a:t>
            </a:r>
            <a:r>
              <a:rPr lang="en-US" sz="2000" dirty="0"/>
              <a:t>input samples block</a:t>
            </a:r>
            <a:endParaRPr lang="ru-RU" sz="2000" dirty="0"/>
          </a:p>
          <a:p>
            <a:r>
              <a:rPr lang="en-US" sz="2000" dirty="0"/>
              <a:t>h </a:t>
            </a:r>
            <a:r>
              <a:rPr lang="ru-RU" sz="2000" dirty="0"/>
              <a:t>– </a:t>
            </a:r>
            <a:r>
              <a:rPr lang="en-US" sz="2000" dirty="0"/>
              <a:t>filter coefficients block</a:t>
            </a:r>
            <a:endParaRPr lang="ru-RU" sz="2000" dirty="0"/>
          </a:p>
          <a:p>
            <a:r>
              <a:rPr lang="en-US" sz="2000" dirty="0" err="1"/>
              <a:t>nh</a:t>
            </a:r>
            <a:r>
              <a:rPr lang="en-US" sz="2000" dirty="0"/>
              <a:t> </a:t>
            </a:r>
            <a:r>
              <a:rPr lang="ru-RU" sz="2000" dirty="0"/>
              <a:t>– </a:t>
            </a:r>
            <a:r>
              <a:rPr lang="en-US" sz="2000" dirty="0"/>
              <a:t>number of filter coefficients</a:t>
            </a:r>
            <a:endParaRPr lang="ru-RU" sz="2000" dirty="0"/>
          </a:p>
          <a:p>
            <a:r>
              <a:rPr lang="en-US" sz="2000" dirty="0" err="1"/>
              <a:t>nx</a:t>
            </a:r>
            <a:r>
              <a:rPr lang="en-US" sz="2000" dirty="0"/>
              <a:t> </a:t>
            </a:r>
            <a:r>
              <a:rPr lang="ru-RU" sz="2000" dirty="0"/>
              <a:t>– </a:t>
            </a:r>
            <a:r>
              <a:rPr lang="en-US" sz="2000" dirty="0"/>
              <a:t>number of samples</a:t>
            </a:r>
          </a:p>
          <a:p>
            <a:endParaRPr lang="en-US" sz="2000" dirty="0"/>
          </a:p>
          <a:p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Features: 		</a:t>
            </a:r>
            <a:r>
              <a:rPr lang="en-US" sz="2000" dirty="0"/>
              <a:t>Dual</a:t>
            </a:r>
            <a:r>
              <a:rPr lang="ru-RU" sz="2000" dirty="0"/>
              <a:t> </a:t>
            </a:r>
            <a:r>
              <a:rPr lang="en-US" sz="2000" dirty="0"/>
              <a:t>MAC-block is used</a:t>
            </a:r>
            <a:endParaRPr lang="ru-RU" sz="2000" dirty="0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83568" y="4451628"/>
            <a:ext cx="36724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TI C55x benchmark</a:t>
            </a:r>
          </a:p>
          <a:p>
            <a:endParaRPr lang="en-US" sz="2400" b="1" dirty="0">
              <a:solidFill>
                <a:schemeClr val="tx2">
                  <a:lumMod val="75000"/>
                </a:schemeClr>
              </a:solidFill>
              <a:latin typeface="Franklin Gothic Medium" pitchFamily="34" charset="0"/>
            </a:endParaRPr>
          </a:p>
          <a:p>
            <a:r>
              <a:rPr lang="en-US" sz="2400" dirty="0"/>
              <a:t>Core: </a:t>
            </a:r>
            <a:r>
              <a:rPr lang="en-US" sz="2400" dirty="0" err="1"/>
              <a:t>nx</a:t>
            </a:r>
            <a:r>
              <a:rPr lang="en-US" sz="2400" dirty="0"/>
              <a:t> * [8 + 2*(nh-2)]</a:t>
            </a:r>
            <a:endParaRPr lang="ru-RU" sz="2400" dirty="0"/>
          </a:p>
          <a:p>
            <a:r>
              <a:rPr lang="en-US" sz="2400" dirty="0"/>
              <a:t>Overhead: 51</a:t>
            </a:r>
            <a:endParaRPr lang="ru-RU" sz="2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788024" y="4451628"/>
            <a:ext cx="36724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Franklin Gothic Medium" pitchFamily="34" charset="0"/>
              </a:rPr>
              <a:t>HARSP benchmark</a:t>
            </a:r>
          </a:p>
          <a:p>
            <a:endParaRPr lang="en-US" sz="2400" b="1" dirty="0">
              <a:solidFill>
                <a:schemeClr val="tx2">
                  <a:lumMod val="75000"/>
                </a:schemeClr>
              </a:solidFill>
              <a:latin typeface="Franklin Gothic Medium" pitchFamily="34" charset="0"/>
            </a:endParaRPr>
          </a:p>
          <a:p>
            <a:r>
              <a:rPr lang="en-US" sz="2400" dirty="0"/>
              <a:t>Core</a:t>
            </a:r>
            <a:r>
              <a:rPr lang="ru-RU" sz="2400" dirty="0"/>
              <a:t>: </a:t>
            </a:r>
            <a:r>
              <a:rPr lang="en-US" sz="2400" dirty="0" err="1"/>
              <a:t>nx</a:t>
            </a:r>
            <a:r>
              <a:rPr lang="en-US" sz="2400" dirty="0"/>
              <a:t> * (1 + 2*</a:t>
            </a:r>
            <a:r>
              <a:rPr lang="en-US" sz="2400" dirty="0" err="1"/>
              <a:t>nh</a:t>
            </a:r>
            <a:r>
              <a:rPr lang="en-US" sz="2400" dirty="0"/>
              <a:t>)</a:t>
            </a:r>
            <a:endParaRPr lang="ru-RU" sz="2400" dirty="0"/>
          </a:p>
          <a:p>
            <a:r>
              <a:rPr lang="en-US" sz="2400" dirty="0"/>
              <a:t>Overhead</a:t>
            </a:r>
            <a:r>
              <a:rPr lang="ru-RU" sz="2400" dirty="0"/>
              <a:t>: 1</a:t>
            </a:r>
            <a:r>
              <a:rPr lang="en-US" sz="2400" dirty="0"/>
              <a:t>4</a:t>
            </a:r>
            <a:endParaRPr lang="ru-RU" sz="24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1882" y="1124744"/>
            <a:ext cx="5316339" cy="864096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1880" y="1988840"/>
            <a:ext cx="5303672" cy="864096"/>
          </a:xfrm>
          <a:prstGeom prst="rect">
            <a:avLst/>
          </a:prstGeom>
          <a:noFill/>
        </p:spPr>
      </p:pic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A03738F-0D05-4E96-A22E-0D52C7510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ElConRus2021 Moscow, 2021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9154122-CF92-4EC4-9BAF-0AE5674A3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24564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18107</TotalTime>
  <Words>2151</Words>
  <Application>Microsoft Office PowerPoint</Application>
  <PresentationFormat>Экран (4:3)</PresentationFormat>
  <Paragraphs>454</Paragraphs>
  <Slides>21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30" baseType="lpstr">
      <vt:lpstr>Microsoft YaHei UI</vt:lpstr>
      <vt:lpstr>Arial</vt:lpstr>
      <vt:lpstr>Calibri</vt:lpstr>
      <vt:lpstr>Courier New</vt:lpstr>
      <vt:lpstr>Franklin Gothic Medium</vt:lpstr>
      <vt:lpstr>Times New Roman</vt:lpstr>
      <vt:lpstr>Wingdings</vt:lpstr>
      <vt:lpstr>Wingdings 2</vt:lpstr>
      <vt:lpstr>Тема Office</vt:lpstr>
      <vt:lpstr>Презентация PowerPoint</vt:lpstr>
      <vt:lpstr>Why is benchmarking needed?</vt:lpstr>
      <vt:lpstr>BDTI Kernel Benchmarks</vt:lpstr>
      <vt:lpstr>Benchmarking methodology</vt:lpstr>
      <vt:lpstr>Real block FIR</vt:lpstr>
      <vt:lpstr>Real block FIR</vt:lpstr>
      <vt:lpstr>Real Single-Sample FIR</vt:lpstr>
      <vt:lpstr>Real Single-Sample FIR</vt:lpstr>
      <vt:lpstr>Complex block FIR</vt:lpstr>
      <vt:lpstr>LMS Adaptive FIR</vt:lpstr>
      <vt:lpstr>Double Precision IIR in Form II</vt:lpstr>
      <vt:lpstr>Single Precision IIR in Form II</vt:lpstr>
      <vt:lpstr>Single Precision IIR in Form II</vt:lpstr>
      <vt:lpstr>Single Precision IIR in Form I</vt:lpstr>
      <vt:lpstr>Vector Maximum</vt:lpstr>
      <vt:lpstr>Viterbi Decoder</vt:lpstr>
      <vt:lpstr>256-Point-In-Place FFT</vt:lpstr>
      <vt:lpstr>Benchmarking results</vt:lpstr>
      <vt:lpstr>Benchmarking results</vt:lpstr>
      <vt:lpstr>Conclusions</vt:lpstr>
      <vt:lpstr>Contacts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GTX360</dc:creator>
  <cp:lastModifiedBy>Yury Shikunov</cp:lastModifiedBy>
  <cp:revision>293</cp:revision>
  <dcterms:created xsi:type="dcterms:W3CDTF">2015-09-09T16:48:29Z</dcterms:created>
  <dcterms:modified xsi:type="dcterms:W3CDTF">2021-01-26T08:47:46Z</dcterms:modified>
</cp:coreProperties>
</file>