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3" r:id="rId1"/>
  </p:sldMasterIdLst>
  <p:notesMasterIdLst>
    <p:notesMasterId r:id="rId27"/>
  </p:notesMasterIdLst>
  <p:sldIdLst>
    <p:sldId id="267" r:id="rId2"/>
    <p:sldId id="258" r:id="rId3"/>
    <p:sldId id="313" r:id="rId4"/>
    <p:sldId id="329" r:id="rId5"/>
    <p:sldId id="330" r:id="rId6"/>
    <p:sldId id="341" r:id="rId7"/>
    <p:sldId id="342" r:id="rId8"/>
    <p:sldId id="343" r:id="rId9"/>
    <p:sldId id="350" r:id="rId10"/>
    <p:sldId id="344" r:id="rId11"/>
    <p:sldId id="345" r:id="rId12"/>
    <p:sldId id="346" r:id="rId13"/>
    <p:sldId id="347" r:id="rId14"/>
    <p:sldId id="348" r:id="rId15"/>
    <p:sldId id="312" r:id="rId16"/>
    <p:sldId id="324" r:id="rId17"/>
    <p:sldId id="349" r:id="rId18"/>
    <p:sldId id="356" r:id="rId19"/>
    <p:sldId id="351" r:id="rId20"/>
    <p:sldId id="352" r:id="rId21"/>
    <p:sldId id="353" r:id="rId22"/>
    <p:sldId id="354" r:id="rId23"/>
    <p:sldId id="355" r:id="rId24"/>
    <p:sldId id="274" r:id="rId25"/>
    <p:sldId id="305" r:id="rId26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7C80"/>
    <a:srgbClr val="33CC33"/>
    <a:srgbClr val="006600"/>
    <a:srgbClr val="57D3FF"/>
    <a:srgbClr val="0033CC"/>
    <a:srgbClr val="00863D"/>
    <a:srgbClr val="0099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8757" autoAdjust="0"/>
  </p:normalViewPr>
  <p:slideViewPr>
    <p:cSldViewPr>
      <p:cViewPr varScale="1">
        <p:scale>
          <a:sx n="66" d="100"/>
          <a:sy n="66" d="100"/>
        </p:scale>
        <p:origin x="43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903CE7-55D1-4AED-BF6D-F5FFA9EF9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C4819-CD0A-40C2-9A77-AFCE611D15AC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8D132-B345-41D8-BDA2-48EBEF922241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FC255-9214-4FAE-B4BF-2428CAC7E95E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D838A-5681-4F0E-9A5C-2EA7E39C6666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1DD4-0D2F-4808-A7D4-28968FB26864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2A59-8755-4E22-B5E1-0E257FA61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9267-753D-4E2B-9740-4D8BDA310D07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6EFD-FEA4-44BA-808A-0282223A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EDA1-16A1-41E0-A730-1B26F30E3833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C60-9998-4F35-A6AA-57DDBD08A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МЭС-2014</a:t>
            </a: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CB38-5580-48B8-B03B-3D49D8C6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6E38-961F-400E-B10B-36B8607DBFA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962C-6A81-409A-AA30-64E23E8E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239C-5A60-465A-9429-FC406D90967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6EF-E3D7-4C8F-808C-D7DD0DFA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2F3A-F480-45E4-B7B6-F322EE5F31D2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6135-B03E-4B93-A58D-2D80B286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754E-2B66-4AF4-96F9-E93F6BEBAFAA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FD5E-5EA1-410E-8B98-9F4E7A7C4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2D40-3A74-47DC-9214-6B206BE3F1AE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60A6-5E65-43D8-B23F-A88AF245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778-B1B2-458A-ACA5-F223A02EB50A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0B87-1DD0-480C-8E88-F35C231D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4043-9DB6-4E7D-AEA8-63E0CAFD79D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F2B9-61BE-4470-95B9-B3C219CE8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32E6128-BC1E-4715-A7EE-6771F61D4A89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97086FA-9061-4733-87E8-A745E0F4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49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ISokolov@ipiran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072494" cy="31432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Аппаратная верификация рекуррентного обработчика сигналов на ПЛИС</a:t>
            </a:r>
            <a:endParaRPr lang="en-GB" sz="4400" b="1" dirty="0" smtClean="0">
              <a:solidFill>
                <a:srgbClr val="0033CC"/>
              </a:solidFill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57250" y="3857625"/>
            <a:ext cx="7478713" cy="12954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dirty="0" smtClean="0">
                <a:latin typeface="+mj-lt"/>
              </a:rPr>
              <a:t>Ю.А. Степченков, Н.В. Морозов, Ю.Г. Дьяченко, Д.В. Хилько,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dirty="0" smtClean="0">
                <a:latin typeface="+mj-lt"/>
              </a:rPr>
              <a:t>Д.Ю. Степченков, Ю.И. Шикунов</a:t>
            </a:r>
            <a:br>
              <a:rPr lang="ru-RU" sz="3800" dirty="0" smtClean="0">
                <a:latin typeface="+mj-lt"/>
              </a:rPr>
            </a:br>
            <a:r>
              <a:rPr lang="ru-RU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+mj-lt"/>
              </a:rPr>
            </a:br>
            <a:endParaRPr lang="ru-RU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11188" y="5429250"/>
            <a:ext cx="889000" cy="881063"/>
            <a:chOff x="12" y="12"/>
            <a:chExt cx="331" cy="330"/>
          </a:xfrm>
        </p:grpSpPr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43063" y="5500688"/>
            <a:ext cx="66436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defRPr/>
            </a:pPr>
            <a:r>
              <a:rPr lang="ru-RU" b="1" kern="0" dirty="0">
                <a:solidFill>
                  <a:srgbClr val="0033CC"/>
                </a:solidFill>
                <a:latin typeface="+mj-lt"/>
                <a:cs typeface="+mn-cs"/>
              </a:rPr>
              <a:t>Институт проблем информатики </a:t>
            </a:r>
            <a:r>
              <a:rPr lang="en-US" b="1" kern="0" dirty="0">
                <a:solidFill>
                  <a:srgbClr val="0033CC"/>
                </a:solidFill>
                <a:latin typeface="+mj-lt"/>
                <a:cs typeface="+mn-cs"/>
              </a:rPr>
              <a:t/>
            </a:r>
            <a:br>
              <a:rPr lang="en-US" b="1" kern="0" dirty="0">
                <a:solidFill>
                  <a:srgbClr val="0033CC"/>
                </a:solidFill>
                <a:latin typeface="+mj-lt"/>
                <a:cs typeface="+mn-cs"/>
              </a:rPr>
            </a:br>
            <a:r>
              <a:rPr lang="ru-RU" b="1" kern="0" dirty="0">
                <a:solidFill>
                  <a:srgbClr val="0033CC"/>
                </a:solidFill>
                <a:latin typeface="+mj-lt"/>
                <a:cs typeface="+mn-cs"/>
              </a:rPr>
              <a:t>Федерального исследовательского центра «Информатика и управление» РАН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0033CC"/>
                </a:solidFill>
              </a:rPr>
              <a:t>буфернАЯ</a:t>
            </a:r>
            <a:r>
              <a:rPr lang="ru-RU" sz="4000" b="1" dirty="0" smtClean="0">
                <a:solidFill>
                  <a:srgbClr val="0033CC"/>
                </a:solidFill>
              </a:rPr>
              <a:t> </a:t>
            </a:r>
            <a:r>
              <a:rPr lang="ru-RU" sz="4000" b="1" dirty="0" err="1" smtClean="0">
                <a:solidFill>
                  <a:srgbClr val="0033CC"/>
                </a:solidFill>
              </a:rPr>
              <a:t>памятЬ</a:t>
            </a:r>
            <a:r>
              <a:rPr lang="ru-RU" sz="4000" b="1" dirty="0" smtClean="0">
                <a:solidFill>
                  <a:srgbClr val="0033CC"/>
                </a:solidFill>
              </a:rPr>
              <a:t>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785786" y="1571612"/>
            <a:ext cx="7358114" cy="4429158"/>
            <a:chOff x="785786" y="1571612"/>
            <a:chExt cx="7358114" cy="4429158"/>
          </a:xfrm>
        </p:grpSpPr>
        <p:sp>
          <p:nvSpPr>
            <p:cNvPr id="59" name="Стрелка вниз 58"/>
            <p:cNvSpPr/>
            <p:nvPr/>
          </p:nvSpPr>
          <p:spPr>
            <a:xfrm>
              <a:off x="3929058" y="4714884"/>
              <a:ext cx="571504" cy="64294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2714612" y="3714752"/>
              <a:ext cx="5214974" cy="1000132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Контроллер БП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6" name="Text Box 494"/>
            <p:cNvSpPr txBox="1">
              <a:spLocks noChangeArrowheads="1"/>
            </p:cNvSpPr>
            <p:nvPr/>
          </p:nvSpPr>
          <p:spPr bwMode="auto">
            <a:xfrm>
              <a:off x="2714612" y="1571612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Банк1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2" name="Text Box 494"/>
            <p:cNvSpPr txBox="1">
              <a:spLocks noChangeArrowheads="1"/>
            </p:cNvSpPr>
            <p:nvPr/>
          </p:nvSpPr>
          <p:spPr bwMode="auto">
            <a:xfrm>
              <a:off x="4071934" y="1571612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Банк2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3" name="Text Box 494"/>
            <p:cNvSpPr txBox="1">
              <a:spLocks noChangeArrowheads="1"/>
            </p:cNvSpPr>
            <p:nvPr/>
          </p:nvSpPr>
          <p:spPr bwMode="auto">
            <a:xfrm>
              <a:off x="5429256" y="1571612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Банк3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4" name="Text Box 494"/>
            <p:cNvSpPr txBox="1">
              <a:spLocks noChangeArrowheads="1"/>
            </p:cNvSpPr>
            <p:nvPr/>
          </p:nvSpPr>
          <p:spPr bwMode="auto">
            <a:xfrm>
              <a:off x="6786578" y="1571612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Банк4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8" name="Двойная стрелка вверх/вниз 27"/>
            <p:cNvSpPr/>
            <p:nvPr/>
          </p:nvSpPr>
          <p:spPr>
            <a:xfrm>
              <a:off x="3143240" y="3071812"/>
              <a:ext cx="357190" cy="642940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войная стрелка вверх/вниз 28"/>
            <p:cNvSpPr/>
            <p:nvPr/>
          </p:nvSpPr>
          <p:spPr>
            <a:xfrm>
              <a:off x="4500562" y="3071812"/>
              <a:ext cx="357190" cy="642940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Двойная стрелка вверх/вниз 29"/>
            <p:cNvSpPr/>
            <p:nvPr/>
          </p:nvSpPr>
          <p:spPr>
            <a:xfrm>
              <a:off x="5857884" y="3071812"/>
              <a:ext cx="357190" cy="642940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войная стрелка вверх/вниз 30"/>
            <p:cNvSpPr/>
            <p:nvPr/>
          </p:nvSpPr>
          <p:spPr>
            <a:xfrm>
              <a:off x="7215206" y="3071812"/>
              <a:ext cx="357190" cy="642940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>
              <a:off x="1744960" y="4000504"/>
              <a:ext cx="928694" cy="500066"/>
            </a:xfrm>
            <a:prstGeom prst="leftRightArrow">
              <a:avLst>
                <a:gd name="adj1" fmla="val 74381"/>
                <a:gd name="adj2" fmla="val 50000"/>
              </a:avLst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1857356" y="4071942"/>
              <a:ext cx="714380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94"/>
            <p:cNvSpPr txBox="1">
              <a:spLocks noChangeArrowheads="1"/>
            </p:cNvSpPr>
            <p:nvPr/>
          </p:nvSpPr>
          <p:spPr bwMode="auto">
            <a:xfrm>
              <a:off x="2071670" y="3429000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91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9" name="Text Box 494"/>
            <p:cNvSpPr txBox="1">
              <a:spLocks noChangeArrowheads="1"/>
            </p:cNvSpPr>
            <p:nvPr/>
          </p:nvSpPr>
          <p:spPr bwMode="auto">
            <a:xfrm>
              <a:off x="3500430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071802" y="328612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494"/>
            <p:cNvSpPr txBox="1">
              <a:spLocks noChangeArrowheads="1"/>
            </p:cNvSpPr>
            <p:nvPr/>
          </p:nvSpPr>
          <p:spPr bwMode="auto">
            <a:xfrm>
              <a:off x="4857752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16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4429124" y="328612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94"/>
            <p:cNvSpPr txBox="1">
              <a:spLocks noChangeArrowheads="1"/>
            </p:cNvSpPr>
            <p:nvPr/>
          </p:nvSpPr>
          <p:spPr bwMode="auto">
            <a:xfrm>
              <a:off x="6215074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16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5786446" y="328612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494"/>
            <p:cNvSpPr txBox="1">
              <a:spLocks noChangeArrowheads="1"/>
            </p:cNvSpPr>
            <p:nvPr/>
          </p:nvSpPr>
          <p:spPr bwMode="auto">
            <a:xfrm>
              <a:off x="7500958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16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072330" y="328612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494"/>
            <p:cNvSpPr txBox="1">
              <a:spLocks noChangeArrowheads="1"/>
            </p:cNvSpPr>
            <p:nvPr/>
          </p:nvSpPr>
          <p:spPr bwMode="auto">
            <a:xfrm>
              <a:off x="785786" y="3929066"/>
              <a:ext cx="785818" cy="5715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УП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4" name="Text Box 494"/>
            <p:cNvSpPr txBox="1">
              <a:spLocks noChangeArrowheads="1"/>
            </p:cNvSpPr>
            <p:nvPr/>
          </p:nvSpPr>
          <p:spPr bwMode="auto">
            <a:xfrm>
              <a:off x="4429124" y="4714884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141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3929058" y="4786322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494"/>
            <p:cNvSpPr txBox="1">
              <a:spLocks noChangeArrowheads="1"/>
            </p:cNvSpPr>
            <p:nvPr/>
          </p:nvSpPr>
          <p:spPr bwMode="auto">
            <a:xfrm>
              <a:off x="3286116" y="5429264"/>
              <a:ext cx="4071966" cy="5715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Распределитель РОУ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8" name="Стрелка вниз 57"/>
            <p:cNvSpPr/>
            <p:nvPr/>
          </p:nvSpPr>
          <p:spPr>
            <a:xfrm flipV="1">
              <a:off x="6072198" y="4714884"/>
              <a:ext cx="571504" cy="64294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 Box 494"/>
            <p:cNvSpPr txBox="1">
              <a:spLocks noChangeArrowheads="1"/>
            </p:cNvSpPr>
            <p:nvPr/>
          </p:nvSpPr>
          <p:spPr bwMode="auto">
            <a:xfrm>
              <a:off x="6643702" y="4857760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87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6143636" y="507207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10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Распределитель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928662" y="1285860"/>
            <a:ext cx="7429552" cy="4286282"/>
            <a:chOff x="1071538" y="1285860"/>
            <a:chExt cx="7429552" cy="4286282"/>
          </a:xfrm>
        </p:grpSpPr>
        <p:sp>
          <p:nvSpPr>
            <p:cNvPr id="78" name="Стрелка вниз 77"/>
            <p:cNvSpPr/>
            <p:nvPr/>
          </p:nvSpPr>
          <p:spPr>
            <a:xfrm>
              <a:off x="3714744" y="2928934"/>
              <a:ext cx="428628" cy="64294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низ 76"/>
            <p:cNvSpPr/>
            <p:nvPr/>
          </p:nvSpPr>
          <p:spPr>
            <a:xfrm>
              <a:off x="3714744" y="1428736"/>
              <a:ext cx="428628" cy="500066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низ 64"/>
            <p:cNvSpPr/>
            <p:nvPr/>
          </p:nvSpPr>
          <p:spPr>
            <a:xfrm>
              <a:off x="2428860" y="4214818"/>
              <a:ext cx="428628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2143108" y="1928802"/>
              <a:ext cx="3500462" cy="1000132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Контроллер входных данных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4" name="Text Box 494"/>
            <p:cNvSpPr txBox="1">
              <a:spLocks noChangeArrowheads="1"/>
            </p:cNvSpPr>
            <p:nvPr/>
          </p:nvSpPr>
          <p:spPr bwMode="auto">
            <a:xfrm>
              <a:off x="6572264" y="1928802"/>
              <a:ext cx="1928826" cy="2286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Итератор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2" name="Двойная стрелка влево/вправо 31"/>
            <p:cNvSpPr/>
            <p:nvPr/>
          </p:nvSpPr>
          <p:spPr>
            <a:xfrm>
              <a:off x="5643570" y="3643314"/>
              <a:ext cx="928694" cy="500066"/>
            </a:xfrm>
            <a:prstGeom prst="leftRightArrow">
              <a:avLst>
                <a:gd name="adj1" fmla="val 74381"/>
                <a:gd name="adj2" fmla="val 50000"/>
              </a:avLst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5755966" y="3714752"/>
              <a:ext cx="714380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94"/>
            <p:cNvSpPr txBox="1">
              <a:spLocks noChangeArrowheads="1"/>
            </p:cNvSpPr>
            <p:nvPr/>
          </p:nvSpPr>
          <p:spPr bwMode="auto">
            <a:xfrm>
              <a:off x="5857884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59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3643306" y="150017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494"/>
            <p:cNvSpPr txBox="1">
              <a:spLocks noChangeArrowheads="1"/>
            </p:cNvSpPr>
            <p:nvPr/>
          </p:nvSpPr>
          <p:spPr bwMode="auto">
            <a:xfrm>
              <a:off x="4214810" y="1285860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137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357422" y="442913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 Box 494"/>
            <p:cNvSpPr txBox="1">
              <a:spLocks noChangeArrowheads="1"/>
            </p:cNvSpPr>
            <p:nvPr/>
          </p:nvSpPr>
          <p:spPr bwMode="auto">
            <a:xfrm>
              <a:off x="1071538" y="5000636"/>
              <a:ext cx="5857916" cy="5715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Вычислительные ядра РОУ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3" name="Text Box 494"/>
            <p:cNvSpPr txBox="1">
              <a:spLocks noChangeArrowheads="1"/>
            </p:cNvSpPr>
            <p:nvPr/>
          </p:nvSpPr>
          <p:spPr bwMode="auto">
            <a:xfrm>
              <a:off x="2143108" y="3571876"/>
              <a:ext cx="3500462" cy="642942"/>
            </a:xfrm>
            <a:prstGeom prst="rect">
              <a:avLst/>
            </a:prstGeom>
            <a:solidFill>
              <a:srgbClr val="00B050">
                <a:alpha val="59000"/>
              </a:srgbClr>
            </a:solidFill>
            <a:ln w="25400">
              <a:solidFill>
                <a:srgbClr val="006600">
                  <a:alpha val="45882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Экспликатор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643306" y="307181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494"/>
            <p:cNvSpPr txBox="1">
              <a:spLocks noChangeArrowheads="1"/>
            </p:cNvSpPr>
            <p:nvPr/>
          </p:nvSpPr>
          <p:spPr bwMode="auto">
            <a:xfrm>
              <a:off x="4214810" y="2928934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278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>
              <a:off x="5643570" y="2285992"/>
              <a:ext cx="886770" cy="571504"/>
            </a:xfrm>
            <a:prstGeom prst="rightArrow">
              <a:avLst>
                <a:gd name="adj1" fmla="val 50000"/>
                <a:gd name="adj2" fmla="val 36667"/>
              </a:avLst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5755966" y="2428868"/>
              <a:ext cx="714380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494"/>
            <p:cNvSpPr txBox="1">
              <a:spLocks noChangeArrowheads="1"/>
            </p:cNvSpPr>
            <p:nvPr/>
          </p:nvSpPr>
          <p:spPr bwMode="auto">
            <a:xfrm>
              <a:off x="5857884" y="1857364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61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4" name="Text Box 494"/>
            <p:cNvSpPr txBox="1">
              <a:spLocks noChangeArrowheads="1"/>
            </p:cNvSpPr>
            <p:nvPr/>
          </p:nvSpPr>
          <p:spPr bwMode="auto">
            <a:xfrm>
              <a:off x="2857488" y="4214818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6" name="Стрелка вниз 65"/>
            <p:cNvSpPr/>
            <p:nvPr/>
          </p:nvSpPr>
          <p:spPr>
            <a:xfrm>
              <a:off x="3286116" y="4214818"/>
              <a:ext cx="428628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214678" y="442913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494"/>
            <p:cNvSpPr txBox="1">
              <a:spLocks noChangeArrowheads="1"/>
            </p:cNvSpPr>
            <p:nvPr/>
          </p:nvSpPr>
          <p:spPr bwMode="auto">
            <a:xfrm>
              <a:off x="3714744" y="4214818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9" name="Стрелка вниз 68"/>
            <p:cNvSpPr/>
            <p:nvPr/>
          </p:nvSpPr>
          <p:spPr>
            <a:xfrm>
              <a:off x="4143372" y="4214818"/>
              <a:ext cx="428628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4071934" y="442913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494"/>
            <p:cNvSpPr txBox="1">
              <a:spLocks noChangeArrowheads="1"/>
            </p:cNvSpPr>
            <p:nvPr/>
          </p:nvSpPr>
          <p:spPr bwMode="auto">
            <a:xfrm>
              <a:off x="4572000" y="4214818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2" name="Стрелка вниз 71"/>
            <p:cNvSpPr/>
            <p:nvPr/>
          </p:nvSpPr>
          <p:spPr>
            <a:xfrm>
              <a:off x="5000628" y="4214818"/>
              <a:ext cx="428628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4929190" y="442913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494"/>
            <p:cNvSpPr txBox="1">
              <a:spLocks noChangeArrowheads="1"/>
            </p:cNvSpPr>
            <p:nvPr/>
          </p:nvSpPr>
          <p:spPr bwMode="auto">
            <a:xfrm>
              <a:off x="5429256" y="4214818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11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Вычислительное ядро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42910" y="1285860"/>
            <a:ext cx="7143800" cy="4714910"/>
            <a:chOff x="642910" y="1285860"/>
            <a:chExt cx="7143800" cy="4714910"/>
          </a:xfrm>
        </p:grpSpPr>
        <p:sp>
          <p:nvSpPr>
            <p:cNvPr id="56" name="Text Box 494"/>
            <p:cNvSpPr txBox="1">
              <a:spLocks noChangeArrowheads="1"/>
            </p:cNvSpPr>
            <p:nvPr/>
          </p:nvSpPr>
          <p:spPr bwMode="auto">
            <a:xfrm>
              <a:off x="642910" y="5429264"/>
              <a:ext cx="6643734" cy="5715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Интерфейс обмена данными РОУ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1" name="Стрелка вправо 50"/>
            <p:cNvSpPr/>
            <p:nvPr/>
          </p:nvSpPr>
          <p:spPr>
            <a:xfrm flipH="1">
              <a:off x="4643438" y="3571876"/>
              <a:ext cx="886770" cy="571504"/>
            </a:xfrm>
            <a:prstGeom prst="rightArrow">
              <a:avLst>
                <a:gd name="adj1" fmla="val 50000"/>
                <a:gd name="adj2" fmla="val 36667"/>
              </a:avLst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2643174" y="2928934"/>
              <a:ext cx="500066" cy="614366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2643174" y="1357298"/>
              <a:ext cx="500066" cy="571504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1500166" y="1928802"/>
              <a:ext cx="2786082" cy="1000132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Память совпадений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4755834" y="3714752"/>
              <a:ext cx="714380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94"/>
            <p:cNvSpPr txBox="1">
              <a:spLocks noChangeArrowheads="1"/>
            </p:cNvSpPr>
            <p:nvPr/>
          </p:nvSpPr>
          <p:spPr bwMode="auto">
            <a:xfrm>
              <a:off x="4857752" y="314324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48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643174" y="1428736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494"/>
            <p:cNvSpPr txBox="1">
              <a:spLocks noChangeArrowheads="1"/>
            </p:cNvSpPr>
            <p:nvPr/>
          </p:nvSpPr>
          <p:spPr bwMode="auto">
            <a:xfrm>
              <a:off x="3214678" y="1285860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61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3" name="Text Box 494"/>
            <p:cNvSpPr txBox="1">
              <a:spLocks noChangeArrowheads="1"/>
            </p:cNvSpPr>
            <p:nvPr/>
          </p:nvSpPr>
          <p:spPr bwMode="auto">
            <a:xfrm>
              <a:off x="1142976" y="3571876"/>
              <a:ext cx="3500462" cy="1071570"/>
            </a:xfrm>
            <a:prstGeom prst="rect">
              <a:avLst/>
            </a:prstGeom>
            <a:solidFill>
              <a:srgbClr val="00B050">
                <a:alpha val="59000"/>
              </a:srgbClr>
            </a:solidFill>
            <a:ln w="25400">
              <a:solidFill>
                <a:srgbClr val="006600">
                  <a:alpha val="45882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Вычислитель, Преобразователь тэгов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643174" y="307181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494"/>
            <p:cNvSpPr txBox="1">
              <a:spLocks noChangeArrowheads="1"/>
            </p:cNvSpPr>
            <p:nvPr/>
          </p:nvSpPr>
          <p:spPr bwMode="auto">
            <a:xfrm>
              <a:off x="3214678" y="2928934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220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 flipH="1">
              <a:off x="4286248" y="2143116"/>
              <a:ext cx="1243960" cy="571504"/>
            </a:xfrm>
            <a:prstGeom prst="rightArrow">
              <a:avLst>
                <a:gd name="adj1" fmla="val 50000"/>
                <a:gd name="adj2" fmla="val 36667"/>
              </a:avLst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4755834" y="2285992"/>
              <a:ext cx="714380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494"/>
            <p:cNvSpPr txBox="1">
              <a:spLocks noChangeArrowheads="1"/>
            </p:cNvSpPr>
            <p:nvPr/>
          </p:nvSpPr>
          <p:spPr bwMode="auto">
            <a:xfrm>
              <a:off x="4857752" y="171448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21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2" name="Стрелка вниз 71"/>
            <p:cNvSpPr/>
            <p:nvPr/>
          </p:nvSpPr>
          <p:spPr>
            <a:xfrm>
              <a:off x="2643174" y="4643446"/>
              <a:ext cx="500066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643174" y="4786322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494"/>
            <p:cNvSpPr txBox="1">
              <a:spLocks noChangeArrowheads="1"/>
            </p:cNvSpPr>
            <p:nvPr/>
          </p:nvSpPr>
          <p:spPr bwMode="auto">
            <a:xfrm>
              <a:off x="3143240" y="4643446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43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4" name="Text Box 494"/>
            <p:cNvSpPr txBox="1">
              <a:spLocks noChangeArrowheads="1"/>
            </p:cNvSpPr>
            <p:nvPr/>
          </p:nvSpPr>
          <p:spPr bwMode="auto">
            <a:xfrm>
              <a:off x="5572132" y="1928802"/>
              <a:ext cx="1785950" cy="2286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9" name="Text Box 494"/>
            <p:cNvSpPr txBox="1">
              <a:spLocks noChangeArrowheads="1"/>
            </p:cNvSpPr>
            <p:nvPr/>
          </p:nvSpPr>
          <p:spPr bwMode="auto">
            <a:xfrm>
              <a:off x="5786446" y="2071678"/>
              <a:ext cx="1785950" cy="2286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" name="Text Box 494"/>
            <p:cNvSpPr txBox="1">
              <a:spLocks noChangeArrowheads="1"/>
            </p:cNvSpPr>
            <p:nvPr/>
          </p:nvSpPr>
          <p:spPr bwMode="auto">
            <a:xfrm>
              <a:off x="6000760" y="2214554"/>
              <a:ext cx="1785950" cy="22860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Памяти констант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6286512" y="1428736"/>
              <a:ext cx="428628" cy="500066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6215074" y="1500174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494"/>
            <p:cNvSpPr txBox="1">
              <a:spLocks noChangeArrowheads="1"/>
            </p:cNvSpPr>
            <p:nvPr/>
          </p:nvSpPr>
          <p:spPr bwMode="auto">
            <a:xfrm>
              <a:off x="6786578" y="1285860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40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12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Интерфейс обмена данными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8728" y="1428736"/>
            <a:ext cx="6286544" cy="4214842"/>
            <a:chOff x="714348" y="1428736"/>
            <a:chExt cx="6286544" cy="4214842"/>
          </a:xfrm>
        </p:grpSpPr>
        <p:sp>
          <p:nvSpPr>
            <p:cNvPr id="46" name="Стрелка вниз 45"/>
            <p:cNvSpPr/>
            <p:nvPr/>
          </p:nvSpPr>
          <p:spPr>
            <a:xfrm>
              <a:off x="4714876" y="1785926"/>
              <a:ext cx="428628" cy="1757374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2285984" y="1500174"/>
              <a:ext cx="785818" cy="785818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1214414" y="2285992"/>
              <a:ext cx="3143272" cy="642942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Тасовщик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2357422" y="1643050"/>
              <a:ext cx="642942" cy="285752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494"/>
            <p:cNvSpPr txBox="1">
              <a:spLocks noChangeArrowheads="1"/>
            </p:cNvSpPr>
            <p:nvPr/>
          </p:nvSpPr>
          <p:spPr bwMode="auto">
            <a:xfrm>
              <a:off x="3071802" y="1428736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324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3" name="Text Box 494"/>
            <p:cNvSpPr txBox="1">
              <a:spLocks noChangeArrowheads="1"/>
            </p:cNvSpPr>
            <p:nvPr/>
          </p:nvSpPr>
          <p:spPr bwMode="auto">
            <a:xfrm>
              <a:off x="2714612" y="3571876"/>
              <a:ext cx="3214710" cy="642942"/>
            </a:xfrm>
            <a:prstGeom prst="rect">
              <a:avLst/>
            </a:prstGeom>
            <a:solidFill>
              <a:srgbClr val="00B050">
                <a:alpha val="59000"/>
              </a:srgbClr>
            </a:solidFill>
            <a:ln w="25400">
              <a:solidFill>
                <a:srgbClr val="006600">
                  <a:alpha val="45882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Импликатор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643438" y="1928802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494"/>
            <p:cNvSpPr txBox="1">
              <a:spLocks noChangeArrowheads="1"/>
            </p:cNvSpPr>
            <p:nvPr/>
          </p:nvSpPr>
          <p:spPr bwMode="auto">
            <a:xfrm>
              <a:off x="3786182" y="2928934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105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2" name="Стрелка вниз 71"/>
            <p:cNvSpPr/>
            <p:nvPr/>
          </p:nvSpPr>
          <p:spPr>
            <a:xfrm>
              <a:off x="4214810" y="4214818"/>
              <a:ext cx="500066" cy="71438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4214810" y="4429130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494"/>
            <p:cNvSpPr txBox="1">
              <a:spLocks noChangeArrowheads="1"/>
            </p:cNvSpPr>
            <p:nvPr/>
          </p:nvSpPr>
          <p:spPr bwMode="auto">
            <a:xfrm>
              <a:off x="4714876" y="4214818"/>
              <a:ext cx="428628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65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3357554" y="2928934"/>
              <a:ext cx="500066" cy="614366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3286116" y="3143248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494"/>
            <p:cNvSpPr txBox="1">
              <a:spLocks noChangeArrowheads="1"/>
            </p:cNvSpPr>
            <p:nvPr/>
          </p:nvSpPr>
          <p:spPr bwMode="auto">
            <a:xfrm>
              <a:off x="5143504" y="171448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9" name="Text Box 494"/>
            <p:cNvSpPr txBox="1">
              <a:spLocks noChangeArrowheads="1"/>
            </p:cNvSpPr>
            <p:nvPr/>
          </p:nvSpPr>
          <p:spPr bwMode="auto">
            <a:xfrm>
              <a:off x="2357422" y="4214818"/>
              <a:ext cx="642942" cy="357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52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1857356" y="2928934"/>
              <a:ext cx="500066" cy="1928826"/>
            </a:xfrm>
            <a:prstGeom prst="downArrow">
              <a:avLst>
                <a:gd name="adj1" fmla="val 50000"/>
                <a:gd name="adj2" fmla="val 37556"/>
              </a:avLst>
            </a:prstGeom>
            <a:scene3d>
              <a:camera prst="orthographicFront"/>
              <a:lightRig rig="threePt" dir="t"/>
            </a:scene3d>
            <a:sp3d>
              <a:bevelT w="635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57356" y="4429132"/>
              <a:ext cx="500066" cy="214314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94"/>
            <p:cNvSpPr txBox="1">
              <a:spLocks noChangeArrowheads="1"/>
            </p:cNvSpPr>
            <p:nvPr/>
          </p:nvSpPr>
          <p:spPr bwMode="auto">
            <a:xfrm>
              <a:off x="714348" y="5072074"/>
              <a:ext cx="2571768" cy="5715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В Экспликатор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4" name="Text Box 494"/>
            <p:cNvSpPr txBox="1">
              <a:spLocks noChangeArrowheads="1"/>
            </p:cNvSpPr>
            <p:nvPr/>
          </p:nvSpPr>
          <p:spPr bwMode="auto">
            <a:xfrm>
              <a:off x="3643306" y="5072074"/>
              <a:ext cx="3357586" cy="5715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В Буферную Память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2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13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Аппаратная модель (АМ)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857224" y="1142984"/>
            <a:ext cx="7143800" cy="5214974"/>
            <a:chOff x="857224" y="1142984"/>
            <a:chExt cx="7143800" cy="521497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012444" y="1142984"/>
              <a:ext cx="4194639" cy="11449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5045199" y="1365746"/>
              <a:ext cx="1859471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Text Box 480"/>
            <p:cNvSpPr txBox="1">
              <a:spLocks noChangeArrowheads="1"/>
            </p:cNvSpPr>
            <p:nvPr/>
          </p:nvSpPr>
          <p:spPr bwMode="auto">
            <a:xfrm>
              <a:off x="857224" y="2393955"/>
              <a:ext cx="7143800" cy="3964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224883" y="4720801"/>
              <a:ext cx="4511216" cy="1564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012444" y="4540840"/>
              <a:ext cx="4648677" cy="16741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2868318" y="4334614"/>
              <a:ext cx="4705327" cy="18103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60"/>
            <p:cNvSpPr>
              <a:spLocks noChangeArrowheads="1"/>
            </p:cNvSpPr>
            <p:nvPr/>
          </p:nvSpPr>
          <p:spPr bwMode="auto">
            <a:xfrm>
              <a:off x="2780843" y="4208155"/>
              <a:ext cx="4731153" cy="185797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342614" y="2474694"/>
              <a:ext cx="1859471" cy="3988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342614" y="2959130"/>
              <a:ext cx="1859471" cy="3939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342614" y="3429946"/>
              <a:ext cx="1859471" cy="4085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5342614" y="4274303"/>
              <a:ext cx="1859471" cy="3628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5342614" y="4715937"/>
              <a:ext cx="2037753" cy="38424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5132674" y="1460104"/>
              <a:ext cx="1859471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984119" y="2456212"/>
              <a:ext cx="1859471" cy="4173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973288" y="4256793"/>
              <a:ext cx="1859471" cy="3910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2973288" y="2976639"/>
              <a:ext cx="1859471" cy="4163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973288" y="4720801"/>
              <a:ext cx="1859471" cy="3589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143240" y="1460104"/>
              <a:ext cx="1459585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983855" y="3606016"/>
              <a:ext cx="1459585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1036340" y="1460104"/>
              <a:ext cx="1459585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971358" y="1534034"/>
              <a:ext cx="1589548" cy="4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ros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080758" y="1530143"/>
              <a:ext cx="1589548" cy="4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buffer_storage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921372" y="3676055"/>
              <a:ext cx="1589548" cy="4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rou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913305" y="2521387"/>
              <a:ext cx="1849474" cy="35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commutator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990783" y="3071810"/>
              <a:ext cx="1849474" cy="29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distributor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990783" y="4230529"/>
              <a:ext cx="1849474" cy="46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pap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2990783" y="4714884"/>
              <a:ext cx="1849474" cy="33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tag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changer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5360109" y="2541815"/>
              <a:ext cx="1849474" cy="33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explicator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5360109" y="3071810"/>
              <a:ext cx="1778660" cy="37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data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controller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5360109" y="3500438"/>
              <a:ext cx="1849474" cy="39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iterator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2450937" y="3885198"/>
              <a:ext cx="4998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2804170" y="2696484"/>
              <a:ext cx="179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830260" y="3152709"/>
              <a:ext cx="249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5155167" y="2766523"/>
              <a:ext cx="174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780843" y="4964964"/>
              <a:ext cx="179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5080189" y="2900764"/>
              <a:ext cx="0" cy="650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2710863" y="2835589"/>
              <a:ext cx="0" cy="2770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rc 44"/>
            <p:cNvSpPr>
              <a:spLocks/>
            </p:cNvSpPr>
            <p:nvPr/>
          </p:nvSpPr>
          <p:spPr bwMode="auto">
            <a:xfrm flipH="1">
              <a:off x="2715029" y="2696484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Arc 45"/>
            <p:cNvSpPr>
              <a:spLocks/>
            </p:cNvSpPr>
            <p:nvPr/>
          </p:nvSpPr>
          <p:spPr bwMode="auto">
            <a:xfrm flipH="1" flipV="1">
              <a:off x="2715029" y="4836559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Arc 46"/>
            <p:cNvSpPr>
              <a:spLocks/>
            </p:cNvSpPr>
            <p:nvPr/>
          </p:nvSpPr>
          <p:spPr bwMode="auto">
            <a:xfrm flipH="1">
              <a:off x="5079356" y="2778196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>
              <a:off x="5155167" y="3179946"/>
              <a:ext cx="174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rc 48"/>
            <p:cNvSpPr>
              <a:spLocks/>
            </p:cNvSpPr>
            <p:nvPr/>
          </p:nvSpPr>
          <p:spPr bwMode="auto">
            <a:xfrm flipH="1">
              <a:off x="5079356" y="3179946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2670874" y="3838506"/>
              <a:ext cx="69147" cy="86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5045199" y="3093371"/>
              <a:ext cx="69147" cy="86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4610322" y="1699404"/>
              <a:ext cx="4690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5360109" y="4286256"/>
              <a:ext cx="1849474" cy="39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RAM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single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5360109" y="4714883"/>
              <a:ext cx="2099402" cy="35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section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_const_registers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 flipV="1">
              <a:off x="4830260" y="4428972"/>
              <a:ext cx="499858" cy="5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5150169" y="4943563"/>
              <a:ext cx="179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5079356" y="4473719"/>
              <a:ext cx="0" cy="350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6" name="Arc 62"/>
            <p:cNvSpPr>
              <a:spLocks/>
            </p:cNvSpPr>
            <p:nvPr/>
          </p:nvSpPr>
          <p:spPr bwMode="auto">
            <a:xfrm flipH="1" flipV="1">
              <a:off x="5079356" y="4795703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7" name="Oval 63"/>
            <p:cNvSpPr>
              <a:spLocks noChangeArrowheads="1"/>
            </p:cNvSpPr>
            <p:nvPr/>
          </p:nvSpPr>
          <p:spPr bwMode="auto">
            <a:xfrm>
              <a:off x="5045199" y="4387143"/>
              <a:ext cx="69147" cy="86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59" name="Line 64"/>
            <p:cNvSpPr>
              <a:spLocks noChangeShapeType="1"/>
            </p:cNvSpPr>
            <p:nvPr/>
          </p:nvSpPr>
          <p:spPr bwMode="auto">
            <a:xfrm>
              <a:off x="2780843" y="5418270"/>
              <a:ext cx="179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0" name="Arc 65"/>
            <p:cNvSpPr>
              <a:spLocks/>
            </p:cNvSpPr>
            <p:nvPr/>
          </p:nvSpPr>
          <p:spPr bwMode="auto">
            <a:xfrm flipH="1" flipV="1">
              <a:off x="2715029" y="5289866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1" name="AutoShape 74"/>
            <p:cNvSpPr>
              <a:spLocks noChangeArrowheads="1"/>
            </p:cNvSpPr>
            <p:nvPr/>
          </p:nvSpPr>
          <p:spPr bwMode="auto">
            <a:xfrm>
              <a:off x="5212651" y="1530143"/>
              <a:ext cx="1859471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2" name="AutoShape 75"/>
            <p:cNvSpPr>
              <a:spLocks noChangeArrowheads="1"/>
            </p:cNvSpPr>
            <p:nvPr/>
          </p:nvSpPr>
          <p:spPr bwMode="auto">
            <a:xfrm>
              <a:off x="5282631" y="1630337"/>
              <a:ext cx="1859471" cy="5603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3" name="Text Box 76"/>
            <p:cNvSpPr txBox="1">
              <a:spLocks noChangeArrowheads="1"/>
            </p:cNvSpPr>
            <p:nvPr/>
          </p:nvSpPr>
          <p:spPr bwMode="auto">
            <a:xfrm>
              <a:off x="5292628" y="1699404"/>
              <a:ext cx="1849474" cy="4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buffer_RAM_block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AutoShape 82"/>
            <p:cNvSpPr>
              <a:spLocks noChangeArrowheads="1"/>
            </p:cNvSpPr>
            <p:nvPr/>
          </p:nvSpPr>
          <p:spPr bwMode="auto">
            <a:xfrm>
              <a:off x="5360109" y="5148816"/>
              <a:ext cx="2084407" cy="37062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5" name="Text Box 83"/>
            <p:cNvSpPr txBox="1">
              <a:spLocks noChangeArrowheads="1"/>
            </p:cNvSpPr>
            <p:nvPr/>
          </p:nvSpPr>
          <p:spPr bwMode="auto">
            <a:xfrm>
              <a:off x="5572131" y="5214949"/>
              <a:ext cx="1808235" cy="22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section_data_memory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Arc 85"/>
            <p:cNvSpPr>
              <a:spLocks/>
            </p:cNvSpPr>
            <p:nvPr/>
          </p:nvSpPr>
          <p:spPr bwMode="auto">
            <a:xfrm flipH="1" flipV="1">
              <a:off x="2715029" y="5555430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Text Box 86"/>
            <p:cNvSpPr txBox="1">
              <a:spLocks noChangeArrowheads="1"/>
            </p:cNvSpPr>
            <p:nvPr/>
          </p:nvSpPr>
          <p:spPr bwMode="auto">
            <a:xfrm>
              <a:off x="4549506" y="5708153"/>
              <a:ext cx="2588430" cy="2918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Dot"/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Вычислительные Ядра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AutoShape 87"/>
            <p:cNvSpPr>
              <a:spLocks noChangeArrowheads="1"/>
            </p:cNvSpPr>
            <p:nvPr/>
          </p:nvSpPr>
          <p:spPr bwMode="auto">
            <a:xfrm>
              <a:off x="2973288" y="3769440"/>
              <a:ext cx="1859471" cy="35019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Text Box 88"/>
            <p:cNvSpPr txBox="1">
              <a:spLocks noChangeArrowheads="1"/>
            </p:cNvSpPr>
            <p:nvPr/>
          </p:nvSpPr>
          <p:spPr bwMode="auto">
            <a:xfrm>
              <a:off x="3004946" y="3857628"/>
              <a:ext cx="1849474" cy="19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implicator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 103"/>
            <p:cNvGrpSpPr>
              <a:grpSpLocks/>
            </p:cNvGrpSpPr>
            <p:nvPr/>
          </p:nvGrpSpPr>
          <p:grpSpPr bwMode="auto">
            <a:xfrm>
              <a:off x="2719194" y="4334614"/>
              <a:ext cx="231601" cy="139105"/>
              <a:chOff x="4433" y="6253"/>
              <a:chExt cx="278" cy="143"/>
            </a:xfrm>
          </p:grpSpPr>
          <p:sp>
            <p:nvSpPr>
              <p:cNvPr id="68" name="Line 89"/>
              <p:cNvSpPr>
                <a:spLocks noChangeShapeType="1"/>
              </p:cNvSpPr>
              <p:nvPr/>
            </p:nvSpPr>
            <p:spPr bwMode="auto">
              <a:xfrm>
                <a:off x="4507" y="6396"/>
                <a:ext cx="2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Arc 90"/>
              <p:cNvSpPr>
                <a:spLocks/>
              </p:cNvSpPr>
              <p:nvPr/>
            </p:nvSpPr>
            <p:spPr bwMode="auto">
              <a:xfrm flipH="1" flipV="1">
                <a:off x="4433" y="6253"/>
                <a:ext cx="74" cy="143"/>
              </a:xfrm>
              <a:custGeom>
                <a:avLst/>
                <a:gdLst>
                  <a:gd name="T0" fmla="*/ 0 w 21600"/>
                  <a:gd name="T1" fmla="*/ 0 h 21600"/>
                  <a:gd name="T2" fmla="*/ 161 w 21600"/>
                  <a:gd name="T3" fmla="*/ 481 h 21600"/>
                  <a:gd name="T4" fmla="*/ 0 w 21600"/>
                  <a:gd name="T5" fmla="*/ 6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0" name="Line 91"/>
            <p:cNvSpPr>
              <a:spLocks noChangeShapeType="1"/>
            </p:cNvSpPr>
            <p:nvPr/>
          </p:nvSpPr>
          <p:spPr bwMode="auto">
            <a:xfrm flipV="1">
              <a:off x="7397029" y="2873527"/>
              <a:ext cx="1666" cy="614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Arc 92"/>
            <p:cNvSpPr>
              <a:spLocks/>
            </p:cNvSpPr>
            <p:nvPr/>
          </p:nvSpPr>
          <p:spPr bwMode="auto">
            <a:xfrm rot="5400000" flipH="1">
              <a:off x="7205638" y="3159137"/>
              <a:ext cx="136187" cy="250762"/>
            </a:xfrm>
            <a:custGeom>
              <a:avLst/>
              <a:gdLst>
                <a:gd name="T0" fmla="*/ 0 w 21600"/>
                <a:gd name="T1" fmla="*/ 62 h 21600"/>
                <a:gd name="T2" fmla="*/ 576 w 21600"/>
                <a:gd name="T3" fmla="*/ 2130 h 21600"/>
                <a:gd name="T4" fmla="*/ 103 w 21600"/>
                <a:gd name="T5" fmla="*/ 266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502"/>
                  </a:moveTo>
                  <a:cubicBezTo>
                    <a:pt x="1521" y="168"/>
                    <a:pt x="3075" y="0"/>
                    <a:pt x="4633" y="0"/>
                  </a:cubicBezTo>
                  <a:cubicBezTo>
                    <a:pt x="14893" y="0"/>
                    <a:pt x="23738" y="7218"/>
                    <a:pt x="25794" y="17271"/>
                  </a:cubicBezTo>
                </a:path>
                <a:path w="21600" h="21600" stroke="0" extrusionOk="0">
                  <a:moveTo>
                    <a:pt x="-1" y="502"/>
                  </a:moveTo>
                  <a:cubicBezTo>
                    <a:pt x="1521" y="168"/>
                    <a:pt x="3075" y="0"/>
                    <a:pt x="4633" y="0"/>
                  </a:cubicBezTo>
                  <a:cubicBezTo>
                    <a:pt x="14893" y="0"/>
                    <a:pt x="23738" y="7218"/>
                    <a:pt x="25794" y="17271"/>
                  </a:cubicBezTo>
                  <a:lnTo>
                    <a:pt x="4633" y="21600"/>
                  </a:lnTo>
                  <a:lnTo>
                    <a:pt x="-1" y="5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7" name="Line 93"/>
            <p:cNvSpPr>
              <a:spLocks noChangeShapeType="1"/>
            </p:cNvSpPr>
            <p:nvPr/>
          </p:nvSpPr>
          <p:spPr bwMode="auto">
            <a:xfrm flipH="1">
              <a:off x="7202085" y="3606016"/>
              <a:ext cx="1332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8" name="Arc 94"/>
            <p:cNvSpPr>
              <a:spLocks/>
            </p:cNvSpPr>
            <p:nvPr/>
          </p:nvSpPr>
          <p:spPr bwMode="auto">
            <a:xfrm flipV="1">
              <a:off x="7335380" y="3466911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69" name="Arc 95"/>
            <p:cNvSpPr>
              <a:spLocks/>
            </p:cNvSpPr>
            <p:nvPr/>
          </p:nvSpPr>
          <p:spPr bwMode="auto">
            <a:xfrm rot="5400000" flipH="1">
              <a:off x="7215231" y="2690062"/>
              <a:ext cx="107004" cy="259926"/>
            </a:xfrm>
            <a:custGeom>
              <a:avLst/>
              <a:gdLst>
                <a:gd name="T0" fmla="*/ 0 w 21600"/>
                <a:gd name="T1" fmla="*/ 67 h 21600"/>
                <a:gd name="T2" fmla="*/ 356 w 21600"/>
                <a:gd name="T3" fmla="*/ 2288 h 21600"/>
                <a:gd name="T4" fmla="*/ 64 w 21600"/>
                <a:gd name="T5" fmla="*/ 28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502"/>
                  </a:moveTo>
                  <a:cubicBezTo>
                    <a:pt x="1521" y="168"/>
                    <a:pt x="3075" y="0"/>
                    <a:pt x="4633" y="0"/>
                  </a:cubicBezTo>
                  <a:cubicBezTo>
                    <a:pt x="14893" y="0"/>
                    <a:pt x="23738" y="7218"/>
                    <a:pt x="25794" y="17271"/>
                  </a:cubicBezTo>
                </a:path>
                <a:path w="21600" h="21600" stroke="0" extrusionOk="0">
                  <a:moveTo>
                    <a:pt x="-1" y="502"/>
                  </a:moveTo>
                  <a:cubicBezTo>
                    <a:pt x="1521" y="168"/>
                    <a:pt x="3075" y="0"/>
                    <a:pt x="4633" y="0"/>
                  </a:cubicBezTo>
                  <a:cubicBezTo>
                    <a:pt x="14893" y="0"/>
                    <a:pt x="23738" y="7218"/>
                    <a:pt x="25794" y="17271"/>
                  </a:cubicBezTo>
                  <a:lnTo>
                    <a:pt x="4633" y="21600"/>
                  </a:lnTo>
                  <a:lnTo>
                    <a:pt x="-1" y="5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5" name="AutoShape 96"/>
            <p:cNvCxnSpPr>
              <a:cxnSpLocks noChangeShapeType="1"/>
            </p:cNvCxnSpPr>
            <p:nvPr/>
          </p:nvCxnSpPr>
          <p:spPr bwMode="auto">
            <a:xfrm>
              <a:off x="7209583" y="3093371"/>
              <a:ext cx="302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6" name="AutoShape 98"/>
            <p:cNvCxnSpPr>
              <a:cxnSpLocks noChangeShapeType="1"/>
            </p:cNvCxnSpPr>
            <p:nvPr/>
          </p:nvCxnSpPr>
          <p:spPr bwMode="auto">
            <a:xfrm>
              <a:off x="4840257" y="3982475"/>
              <a:ext cx="26717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77" name="Arc 99"/>
            <p:cNvSpPr>
              <a:spLocks/>
            </p:cNvSpPr>
            <p:nvPr/>
          </p:nvSpPr>
          <p:spPr bwMode="auto">
            <a:xfrm flipV="1">
              <a:off x="7511997" y="3838506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Arc 100"/>
            <p:cNvSpPr>
              <a:spLocks/>
            </p:cNvSpPr>
            <p:nvPr/>
          </p:nvSpPr>
          <p:spPr bwMode="auto">
            <a:xfrm>
              <a:off x="7511997" y="3093371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101"/>
            <p:cNvSpPr>
              <a:spLocks noChangeShapeType="1"/>
            </p:cNvSpPr>
            <p:nvPr/>
          </p:nvSpPr>
          <p:spPr bwMode="auto">
            <a:xfrm flipH="1">
              <a:off x="7202085" y="2645900"/>
              <a:ext cx="209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Arc 102"/>
            <p:cNvSpPr>
              <a:spLocks/>
            </p:cNvSpPr>
            <p:nvPr/>
          </p:nvSpPr>
          <p:spPr bwMode="auto">
            <a:xfrm>
              <a:off x="7411192" y="2645900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1" name="AutoShape 104"/>
            <p:cNvCxnSpPr>
              <a:cxnSpLocks noChangeShapeType="1"/>
            </p:cNvCxnSpPr>
            <p:nvPr/>
          </p:nvCxnSpPr>
          <p:spPr bwMode="auto">
            <a:xfrm>
              <a:off x="7209583" y="3728584"/>
              <a:ext cx="20160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2" name="Arc 105"/>
            <p:cNvSpPr>
              <a:spLocks/>
            </p:cNvSpPr>
            <p:nvPr/>
          </p:nvSpPr>
          <p:spPr bwMode="auto">
            <a:xfrm flipV="1">
              <a:off x="7411192" y="3589479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AutoShape 26"/>
            <p:cNvSpPr>
              <a:spLocks noChangeArrowheads="1"/>
            </p:cNvSpPr>
            <p:nvPr/>
          </p:nvSpPr>
          <p:spPr bwMode="auto">
            <a:xfrm>
              <a:off x="2973288" y="5163407"/>
              <a:ext cx="953895" cy="3453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Text Box 27"/>
            <p:cNvSpPr txBox="1">
              <a:spLocks noChangeArrowheads="1"/>
            </p:cNvSpPr>
            <p:nvPr/>
          </p:nvSpPr>
          <p:spPr bwMode="auto">
            <a:xfrm>
              <a:off x="2990783" y="5214950"/>
              <a:ext cx="1008880" cy="29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compdev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AutoShape 78"/>
            <p:cNvSpPr>
              <a:spLocks noChangeArrowheads="1"/>
            </p:cNvSpPr>
            <p:nvPr/>
          </p:nvSpPr>
          <p:spPr bwMode="auto">
            <a:xfrm>
              <a:off x="3999663" y="5134224"/>
              <a:ext cx="1282968" cy="3638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Text Box 79"/>
            <p:cNvSpPr txBox="1">
              <a:spLocks noChangeArrowheads="1"/>
            </p:cNvSpPr>
            <p:nvPr/>
          </p:nvSpPr>
          <p:spPr bwMode="auto">
            <a:xfrm>
              <a:off x="3983834" y="5214950"/>
              <a:ext cx="1298797" cy="35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section_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storage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475"/>
            <p:cNvSpPr>
              <a:spLocks noChangeShapeType="1"/>
            </p:cNvSpPr>
            <p:nvPr/>
          </p:nvSpPr>
          <p:spPr bwMode="auto">
            <a:xfrm>
              <a:off x="5150169" y="3632280"/>
              <a:ext cx="179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Arc 476"/>
            <p:cNvSpPr>
              <a:spLocks/>
            </p:cNvSpPr>
            <p:nvPr/>
          </p:nvSpPr>
          <p:spPr bwMode="auto">
            <a:xfrm flipH="1" flipV="1">
              <a:off x="5079356" y="3493176"/>
              <a:ext cx="61649" cy="139105"/>
            </a:xfrm>
            <a:custGeom>
              <a:avLst/>
              <a:gdLst>
                <a:gd name="T0" fmla="*/ 0 w 21600"/>
                <a:gd name="T1" fmla="*/ 0 h 21600"/>
                <a:gd name="T2" fmla="*/ 161 w 21600"/>
                <a:gd name="T3" fmla="*/ 481 h 21600"/>
                <a:gd name="T4" fmla="*/ 0 w 21600"/>
                <a:gd name="T5" fmla="*/ 60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0260" y="0"/>
                    <a:pt x="19105" y="7218"/>
                    <a:pt x="21161" y="17271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89" name="AutoShape 479"/>
            <p:cNvCxnSpPr>
              <a:cxnSpLocks noChangeShapeType="1"/>
            </p:cNvCxnSpPr>
            <p:nvPr/>
          </p:nvCxnSpPr>
          <p:spPr bwMode="auto">
            <a:xfrm>
              <a:off x="1711148" y="2020415"/>
              <a:ext cx="0" cy="1569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0" name="Line 481"/>
            <p:cNvSpPr>
              <a:spLocks noChangeShapeType="1"/>
            </p:cNvSpPr>
            <p:nvPr/>
          </p:nvSpPr>
          <p:spPr bwMode="auto">
            <a:xfrm>
              <a:off x="2510920" y="1699404"/>
              <a:ext cx="60649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509"/>
            <p:cNvSpPr>
              <a:spLocks noChangeShapeType="1"/>
            </p:cNvSpPr>
            <p:nvPr/>
          </p:nvSpPr>
          <p:spPr bwMode="auto">
            <a:xfrm>
              <a:off x="2752518" y="5699399"/>
              <a:ext cx="3308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2" name="AutoShape 100"/>
            <p:cNvCxnSpPr>
              <a:cxnSpLocks noChangeShapeType="1"/>
            </p:cNvCxnSpPr>
            <p:nvPr/>
          </p:nvCxnSpPr>
          <p:spPr bwMode="auto">
            <a:xfrm>
              <a:off x="7472841" y="2766523"/>
              <a:ext cx="0" cy="8229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" name="AutoShape 101"/>
            <p:cNvCxnSpPr>
              <a:cxnSpLocks noChangeShapeType="1"/>
            </p:cNvCxnSpPr>
            <p:nvPr/>
          </p:nvCxnSpPr>
          <p:spPr bwMode="auto">
            <a:xfrm>
              <a:off x="7573646" y="3216911"/>
              <a:ext cx="0" cy="621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94" name="Group 104"/>
            <p:cNvGrpSpPr>
              <a:grpSpLocks/>
            </p:cNvGrpSpPr>
            <p:nvPr/>
          </p:nvGrpSpPr>
          <p:grpSpPr bwMode="auto">
            <a:xfrm rot="16200000">
              <a:off x="4351216" y="5551797"/>
              <a:ext cx="197471" cy="119133"/>
              <a:chOff x="4433" y="6253"/>
              <a:chExt cx="278" cy="143"/>
            </a:xfrm>
          </p:grpSpPr>
          <p:sp>
            <p:nvSpPr>
              <p:cNvPr id="95" name="Line 89"/>
              <p:cNvSpPr>
                <a:spLocks noChangeShapeType="1"/>
              </p:cNvSpPr>
              <p:nvPr/>
            </p:nvSpPr>
            <p:spPr bwMode="auto">
              <a:xfrm>
                <a:off x="4507" y="6396"/>
                <a:ext cx="2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Arc 90"/>
              <p:cNvSpPr>
                <a:spLocks/>
              </p:cNvSpPr>
              <p:nvPr/>
            </p:nvSpPr>
            <p:spPr bwMode="auto">
              <a:xfrm flipH="1" flipV="1">
                <a:off x="4433" y="6253"/>
                <a:ext cx="74" cy="143"/>
              </a:xfrm>
              <a:custGeom>
                <a:avLst/>
                <a:gdLst>
                  <a:gd name="T0" fmla="*/ 0 w 21600"/>
                  <a:gd name="T1" fmla="*/ 0 h 21600"/>
                  <a:gd name="T2" fmla="*/ 161 w 21600"/>
                  <a:gd name="T3" fmla="*/ 481 h 21600"/>
                  <a:gd name="T4" fmla="*/ 0 w 21600"/>
                  <a:gd name="T5" fmla="*/ 6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111"/>
            <p:cNvGrpSpPr>
              <a:grpSpLocks/>
            </p:cNvGrpSpPr>
            <p:nvPr/>
          </p:nvGrpSpPr>
          <p:grpSpPr bwMode="auto">
            <a:xfrm rot="16200000">
              <a:off x="5960758" y="5551797"/>
              <a:ext cx="197471" cy="119133"/>
              <a:chOff x="4433" y="6253"/>
              <a:chExt cx="278" cy="143"/>
            </a:xfrm>
          </p:grpSpPr>
          <p:sp>
            <p:nvSpPr>
              <p:cNvPr id="98" name="Line 89"/>
              <p:cNvSpPr>
                <a:spLocks noChangeShapeType="1"/>
              </p:cNvSpPr>
              <p:nvPr/>
            </p:nvSpPr>
            <p:spPr bwMode="auto">
              <a:xfrm>
                <a:off x="4507" y="6396"/>
                <a:ext cx="2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Arc 90"/>
              <p:cNvSpPr>
                <a:spLocks/>
              </p:cNvSpPr>
              <p:nvPr/>
            </p:nvSpPr>
            <p:spPr bwMode="auto">
              <a:xfrm flipH="1" flipV="1">
                <a:off x="4433" y="6253"/>
                <a:ext cx="74" cy="143"/>
              </a:xfrm>
              <a:custGeom>
                <a:avLst/>
                <a:gdLst>
                  <a:gd name="T0" fmla="*/ 0 w 21600"/>
                  <a:gd name="T1" fmla="*/ 0 h 21600"/>
                  <a:gd name="T2" fmla="*/ 161 w 21600"/>
                  <a:gd name="T3" fmla="*/ 481 h 21600"/>
                  <a:gd name="T4" fmla="*/ 0 w 21600"/>
                  <a:gd name="T5" fmla="*/ 60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0260" y="0"/>
                      <a:pt x="19105" y="7218"/>
                      <a:pt x="21161" y="17271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1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14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Моделирование АМ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48" y="1142984"/>
            <a:ext cx="86641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15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Реализация РОУ на ПЛИС (1)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14348" y="1214422"/>
            <a:ext cx="78581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48640" lvl="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Отладочная 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плата 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HAN Pilot Platform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 с ПЛИС 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Intel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  <a:cs typeface="+mn-cs"/>
              </a:rPr>
              <a:t>Arria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10 </a:t>
            </a:r>
            <a:r>
              <a:rPr lang="en-US" sz="2800" b="1" dirty="0" err="1" smtClean="0">
                <a:solidFill>
                  <a:srgbClr val="000099"/>
                </a:solidFill>
                <a:latin typeface="+mj-lt"/>
                <a:cs typeface="+mn-cs"/>
              </a:rPr>
              <a:t>SoC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 10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AS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066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K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3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F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40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E</a:t>
            </a: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latin typeface="+mj-lt"/>
                <a:cs typeface="+mn-cs"/>
              </a:rPr>
              <a:t>SG</a:t>
            </a:r>
            <a:endParaRPr lang="ru-RU" sz="2800" b="1" dirty="0" smtClean="0">
              <a:solidFill>
                <a:srgbClr val="000099"/>
              </a:solidFill>
              <a:latin typeface="+mj-lt"/>
              <a:cs typeface="+mn-cs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5876686" cy="41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16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Реализация РОУ на ПЛИС (2)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pic>
        <p:nvPicPr>
          <p:cNvPr id="6" name="Рисунок 5" descr="A10_N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30847"/>
            <a:ext cx="8072494" cy="5069161"/>
          </a:xfrm>
          <a:prstGeom prst="rect">
            <a:avLst/>
          </a:prstGeom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17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Реализация РОУ на ПЛИС (</a:t>
            </a:r>
            <a:r>
              <a:rPr lang="en-US" sz="4000" b="1" dirty="0" smtClean="0">
                <a:solidFill>
                  <a:srgbClr val="0033CC"/>
                </a:solidFill>
              </a:rPr>
              <a:t>3</a:t>
            </a:r>
            <a:r>
              <a:rPr lang="ru-RU" sz="4000" b="1" dirty="0" smtClean="0">
                <a:solidFill>
                  <a:srgbClr val="0033CC"/>
                </a:solidFill>
              </a:rPr>
              <a:t>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5" y="1428740"/>
          <a:ext cx="8358246" cy="4886492"/>
        </p:xfrm>
        <a:graphic>
          <a:graphicData uri="http://schemas.openxmlformats.org/drawingml/2006/table">
            <a:tbl>
              <a:tblPr/>
              <a:tblGrid>
                <a:gridCol w="306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Функциональные блоки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РОС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Ресурсы ПЛИС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АЛМ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Регистры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Память, бит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DSP</a:t>
                      </a:r>
                      <a:endParaRPr lang="ru-RU" sz="1600" b="1" i="1" dirty="0">
                        <a:solidFill>
                          <a:srgbClr val="000099"/>
                        </a:solidFill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Буферная Память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15201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10049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141900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Контроллер Входных Данных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1852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1109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Экспликатор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13565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2687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Итератор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1249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601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Память Совпадений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4317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3888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3200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Вычислитель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18252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1920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Коммутатор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626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589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Преобразователь Тегов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45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92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Импликатор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1416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653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Секционная память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14212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20888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2048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Управляющий 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3641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4048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33788672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74440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46698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33935820</a:t>
                      </a:r>
                      <a:endParaRPr lang="ru-RU" sz="1800" b="1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latin typeface="+mj-lt"/>
                          <a:ea typeface="SimSun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18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Верификация АМ РОУ на ПЛИС (1)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14348" y="1214422"/>
            <a:ext cx="78581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48640" lvl="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Этапы верификации:</a:t>
            </a:r>
          </a:p>
          <a:p>
            <a:pPr marL="548640" lvl="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Проверка корректности вычислений:</a:t>
            </a:r>
          </a:p>
          <a:p>
            <a:pPr marL="907200" indent="-411480" fontAlgn="auto">
              <a:spcBef>
                <a:spcPts val="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Алгоритмы приложения «Распознаватель изолированных слов» (РИС)</a:t>
            </a:r>
          </a:p>
          <a:p>
            <a:pPr marL="907200" indent="-411480" fontAlgn="auto">
              <a:spcBef>
                <a:spcPts val="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</a:rPr>
              <a:t>Синтетические тесты цифровой обработки данных</a:t>
            </a:r>
          </a:p>
          <a:p>
            <a:pPr marL="548640" lvl="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Оценка производительности:</a:t>
            </a:r>
          </a:p>
          <a:p>
            <a:pPr marL="907200" lvl="0" indent="-411480" fontAlgn="auto">
              <a:spcBef>
                <a:spcPts val="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Работа РИС в режиме реального времени</a:t>
            </a:r>
          </a:p>
          <a:p>
            <a:pPr marL="907200" lvl="0" indent="-411480" fontAlgn="auto">
              <a:spcBef>
                <a:spcPts val="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+mj-lt"/>
                <a:cs typeface="+mn-cs"/>
              </a:rPr>
              <a:t>Время выполнения синтетических тестов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19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Содержание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21481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Рекуррентный обработчик сигналов (РОС)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Аппаратная модель РОС на </a:t>
            </a:r>
            <a:r>
              <a:rPr lang="en-US" b="1" dirty="0" smtClean="0">
                <a:solidFill>
                  <a:srgbClr val="000099"/>
                </a:solidFill>
                <a:latin typeface="+mj-lt"/>
              </a:rPr>
              <a:t>VHDL</a:t>
            </a:r>
            <a:endParaRPr lang="ru-RU" b="1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Реализация аппаратной модели на ПЛИС</a:t>
            </a:r>
            <a:endParaRPr lang="en-US" b="1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Верификация аппаратной модели на ПЛИС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Заключение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Верификация АМ РОУ на ПЛИС (2)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00034" y="1214422"/>
            <a:ext cx="84296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48640" lvl="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Методы верификации:</a:t>
            </a:r>
          </a:p>
          <a:p>
            <a:pPr marL="548640" lvl="2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Поэтапное сравнение результатов АМ на ПЛИС с результатами программы на </a:t>
            </a:r>
            <a:r>
              <a:rPr lang="en-US" sz="3200" b="1" dirty="0" smtClean="0">
                <a:solidFill>
                  <a:srgbClr val="000099"/>
                </a:solidFill>
                <a:latin typeface="+mj-lt"/>
                <a:cs typeface="+mn-cs"/>
              </a:rPr>
              <a:t>C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++ (</a:t>
            </a:r>
            <a:r>
              <a:rPr lang="ru-RU" sz="3200" b="1" dirty="0" err="1" smtClean="0">
                <a:solidFill>
                  <a:srgbClr val="000099"/>
                </a:solidFill>
                <a:latin typeface="+mj-lt"/>
                <a:cs typeface="+mn-cs"/>
              </a:rPr>
              <a:t>битэкзектность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 вычислений)</a:t>
            </a:r>
          </a:p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Подсчет тактов частоты синхронизации, затрачиваемых на выполнение задачи (относительная производительность)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20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Верификация АМ РОУ на ПЛИС (3)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00034" y="1214422"/>
            <a:ext cx="84296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Распознаватель изолированных слов:</a:t>
            </a:r>
          </a:p>
          <a:p>
            <a:pPr marL="548640" lvl="2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Промежуточные результаты идентичны на всех этапах вычислений</a:t>
            </a:r>
          </a:p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Суммарная точность распознавания не изменилась</a:t>
            </a:r>
          </a:p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Работа в режиме реального времени при достаточной частоте синхронизации ПЛИС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21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29676" cy="10524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Верификация АМ РОУ на ПЛИС (4)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428596" y="928670"/>
            <a:ext cx="85725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Производительность на с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интетических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тестах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00174"/>
          <a:ext cx="8429682" cy="4691418"/>
        </p:xfrm>
        <a:graphic>
          <a:graphicData uri="http://schemas.openxmlformats.org/drawingml/2006/table">
            <a:tbl>
              <a:tblPr/>
              <a:tblGrid>
                <a:gridCol w="501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latin typeface="+mj-lt"/>
                          <a:ea typeface="SimSun"/>
                          <a:cs typeface="Times New Roman"/>
                        </a:rPr>
                        <a:t>Алгоритм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latin typeface="+mj-lt"/>
                          <a:ea typeface="SimSun"/>
                          <a:cs typeface="Times New Roman"/>
                        </a:rPr>
                        <a:t>DSP C</a:t>
                      </a:r>
                      <a:r>
                        <a:rPr lang="ru-RU" sz="2400" b="1" i="0" dirty="0">
                          <a:latin typeface="+mj-lt"/>
                          <a:ea typeface="SimSun"/>
                          <a:cs typeface="Times New Roman"/>
                        </a:rPr>
                        <a:t>55</a:t>
                      </a:r>
                      <a:r>
                        <a:rPr lang="en-US" sz="2400" b="1" i="0" dirty="0">
                          <a:latin typeface="+mj-lt"/>
                          <a:ea typeface="SimSun"/>
                          <a:cs typeface="Times New Roman"/>
                        </a:rPr>
                        <a:t>x</a:t>
                      </a:r>
                      <a:endParaRPr lang="ru-RU" sz="2400" b="1" i="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latin typeface="+mj-lt"/>
                          <a:ea typeface="SimSun"/>
                          <a:cs typeface="Times New Roman"/>
                        </a:rPr>
                        <a:t>РОС</a:t>
                      </a:r>
                      <a:endParaRPr lang="ru-RU" sz="2400" b="1" i="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Фильтр с </a:t>
                      </a:r>
                      <a:r>
                        <a:rPr lang="ru-RU" sz="1600" dirty="0" smtClean="0">
                          <a:latin typeface="+mj-lt"/>
                          <a:ea typeface="SimSun"/>
                          <a:cs typeface="Times New Roman"/>
                        </a:rPr>
                        <a:t>КИХ </a:t>
                      </a: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для реальных данных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Фильтр с </a:t>
                      </a:r>
                      <a:r>
                        <a:rPr lang="ru-RU" sz="1600" dirty="0" smtClean="0">
                          <a:latin typeface="+mj-lt"/>
                          <a:ea typeface="SimSun"/>
                          <a:cs typeface="Times New Roman"/>
                        </a:rPr>
                        <a:t>КИХ</a:t>
                      </a:r>
                      <a:r>
                        <a:rPr lang="ru-RU" sz="1600" baseline="0" dirty="0" smtClean="0">
                          <a:latin typeface="+mj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j-lt"/>
                          <a:ea typeface="SimSun"/>
                          <a:cs typeface="Times New Roman"/>
                        </a:rPr>
                        <a:t>для </a:t>
                      </a: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одиночных отсчетов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Фильтр с </a:t>
                      </a:r>
                      <a:r>
                        <a:rPr lang="ru-RU" sz="1600" dirty="0" smtClean="0">
                          <a:latin typeface="+mj-lt"/>
                          <a:ea typeface="SimSun"/>
                          <a:cs typeface="Times New Roman"/>
                        </a:rPr>
                        <a:t>КИХ для </a:t>
                      </a: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комплексных данных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Адаптивный фильтр наименьших среднеквадратичных значений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j-lt"/>
                          <a:ea typeface="SimSun"/>
                          <a:cs typeface="Times New Roman"/>
                        </a:rPr>
                        <a:t>Би-квадратный</a:t>
                      </a: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 фильтр с </a:t>
                      </a:r>
                      <a:r>
                        <a:rPr lang="ru-RU" sz="1600" dirty="0" smtClean="0">
                          <a:latin typeface="+mj-lt"/>
                          <a:ea typeface="SimSun"/>
                          <a:cs typeface="Times New Roman"/>
                        </a:rPr>
                        <a:t>БИХ</a:t>
                      </a:r>
                      <a:endParaRPr lang="ru-RU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Сумма поразрядных произведений двух векторов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Поразрядная сумма двух векторов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1,50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Поиск максимума в векторе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0,60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Декодер </a:t>
                      </a:r>
                      <a:r>
                        <a:rPr lang="ru-RU" sz="1600" dirty="0" err="1">
                          <a:latin typeface="+mj-lt"/>
                          <a:ea typeface="SimSun"/>
                          <a:cs typeface="Times New Roman"/>
                        </a:rPr>
                        <a:t>Витерби</a:t>
                      </a:r>
                      <a:endParaRPr lang="ru-RU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0,31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SimSun"/>
                          <a:cs typeface="Times New Roman"/>
                        </a:rPr>
                        <a:t>256-точечное быстрое преобразование Фурье (БПФ)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>
                          <a:latin typeface="+mj-lt"/>
                          <a:ea typeface="SimSun"/>
                          <a:cs typeface="Times New Roman"/>
                        </a:rPr>
                        <a:t>1</a:t>
                      </a:r>
                      <a:endParaRPr lang="ru-RU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latin typeface="+mj-lt"/>
                          <a:ea typeface="SimSun"/>
                          <a:cs typeface="Times New Roman"/>
                        </a:rPr>
                        <a:t>1,25</a:t>
                      </a:r>
                      <a:endParaRPr lang="ru-RU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168867" y="1908482"/>
          <a:ext cx="928695" cy="52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Формула" r:id="rId4" imgW="761760" imgH="431640" progId="">
                  <p:embed/>
                </p:oleObj>
              </mc:Choice>
              <mc:Fallback>
                <p:oleObj name="Формула" r:id="rId4" imgW="761760" imgH="431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867" y="1908482"/>
                        <a:ext cx="928695" cy="526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163787" y="2786058"/>
          <a:ext cx="10001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Формула" r:id="rId6" imgW="761760" imgH="431640" progId="">
                  <p:embed/>
                </p:oleObj>
              </mc:Choice>
              <mc:Fallback>
                <p:oleObj name="Формула" r:id="rId6" imgW="76176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787" y="2786058"/>
                        <a:ext cx="1000133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7127257" y="3357562"/>
          <a:ext cx="1217613" cy="51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Формула" r:id="rId8" imgW="927000" imgH="431640" progId="">
                  <p:embed/>
                </p:oleObj>
              </mc:Choice>
              <mc:Fallback>
                <p:oleObj name="Формула" r:id="rId8" imgW="927000" imgH="4316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257" y="3357562"/>
                        <a:ext cx="1217613" cy="510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7072330" y="3929066"/>
          <a:ext cx="131762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Формула" r:id="rId10" imgW="1002960" imgH="431640" progId="">
                  <p:embed/>
                </p:oleObj>
              </mc:Choice>
              <mc:Fallback>
                <p:oleObj name="Формула" r:id="rId10" imgW="1002960" imgH="431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3929066"/>
                        <a:ext cx="131762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22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28600"/>
            <a:ext cx="8286808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Улучшение архитектуры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928670"/>
            <a:ext cx="9001125" cy="518479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Расширение аппаратной поддержки </a:t>
            </a:r>
            <a:r>
              <a:rPr lang="ru-RU" b="1" dirty="0" err="1" smtClean="0">
                <a:solidFill>
                  <a:srgbClr val="000099"/>
                </a:solidFill>
                <a:latin typeface="+mj-lt"/>
              </a:rPr>
              <a:t>суперскалярных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 операций в вычислительных ядрах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Применения технологии сверхдлинных команд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Увеличение числа рабочих регистров в вычислительном ядре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Внедрение механизмов быстрой загрузки данных в регистры вычислительного ядра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err="1" smtClean="0">
                <a:solidFill>
                  <a:srgbClr val="000099"/>
                </a:solidFill>
                <a:latin typeface="+mj-lt"/>
              </a:rPr>
              <a:t>Апаратная</a:t>
            </a:r>
            <a:r>
              <a:rPr lang="ru-RU" b="1" dirty="0" smtClean="0">
                <a:solidFill>
                  <a:srgbClr val="000099"/>
                </a:solidFill>
                <a:latin typeface="+mj-lt"/>
              </a:rPr>
              <a:t> реализация типовых алгоритмов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23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Заключение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000108"/>
            <a:ext cx="8858250" cy="518479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Аппаратная модель РОУ на языке VHDL обеспечила проверку корректности архитектурных решений РОУ на отладочной плате HAN </a:t>
            </a:r>
            <a:r>
              <a:rPr lang="ru-RU" sz="3000" b="1" dirty="0" err="1" smtClean="0">
                <a:solidFill>
                  <a:srgbClr val="000099"/>
                </a:solidFill>
                <a:latin typeface="+mj-lt"/>
              </a:rPr>
              <a:t>Pilot</a:t>
            </a: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3000" b="1" dirty="0" err="1" smtClean="0">
                <a:solidFill>
                  <a:srgbClr val="000099"/>
                </a:solidFill>
                <a:latin typeface="+mj-lt"/>
              </a:rPr>
              <a:t>Platform</a:t>
            </a: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 с ПЛИС 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Тестирование аппаратной модели РОУ на Распознавателе изолированных слов (РИС) подтвердило ее </a:t>
            </a:r>
            <a:r>
              <a:rPr lang="ru-RU" sz="3000" b="1" dirty="0" err="1" smtClean="0">
                <a:solidFill>
                  <a:srgbClr val="000099"/>
                </a:solidFill>
                <a:latin typeface="+mj-lt"/>
              </a:rPr>
              <a:t>битэкзектность</a:t>
            </a: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 имитационной модели РОУ и исходной С++ модели РИС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000" b="1" dirty="0" smtClean="0">
                <a:solidFill>
                  <a:srgbClr val="000099"/>
                </a:solidFill>
                <a:latin typeface="+mj-lt"/>
              </a:rPr>
              <a:t>Средняя производительность РОУ на алгоритмах РИС и синтетических тестах на 5% выше производительности DSP C55x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МЭС-2021                                          24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33CC"/>
                </a:solidFill>
              </a:rPr>
              <a:t>Контакты</a:t>
            </a:r>
            <a:endParaRPr lang="en-GB" sz="4400" b="1" dirty="0" smtClean="0">
              <a:solidFill>
                <a:srgbClr val="0033CC"/>
              </a:solidFill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928671"/>
            <a:ext cx="8855106" cy="3714775"/>
          </a:xfrm>
        </p:spPr>
        <p:txBody>
          <a:bodyPr>
            <a:no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Адрес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Институт проблем информатики Федерального исследовательского центра «Информатика и управление» Российской академии наук (ИПИ РАН), Россия, 119333,  Москва, ул. Вавилова, д. 44, корпус 2</a:t>
            </a: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Директор: академик Соколов И.А.</a:t>
            </a:r>
            <a:endParaRPr lang="en-US" sz="24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Телефон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+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7 (49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9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) 13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34 94</a:t>
            </a:r>
            <a:endParaRPr lang="en-US" sz="24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E-mail: </a:t>
            </a:r>
            <a:r>
              <a:rPr lang="en-US" sz="2400" dirty="0" smtClean="0">
                <a:solidFill>
                  <a:srgbClr val="000099"/>
                </a:solidFill>
                <a:latin typeface="+mj-lt"/>
                <a:hlinkClick r:id="rId2"/>
              </a:rPr>
              <a:t>ISokolov@ipiran.ru</a:t>
            </a:r>
            <a:endParaRPr lang="en-US" sz="2400" dirty="0" smtClean="0">
              <a:solidFill>
                <a:srgbClr val="000099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Степченков Ю.А., 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+7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(495)761-15-20, </a:t>
            </a:r>
            <a:r>
              <a:rPr lang="en-US" sz="2400" dirty="0" err="1" smtClean="0">
                <a:solidFill>
                  <a:srgbClr val="000099"/>
                </a:solidFill>
                <a:latin typeface="+mj-lt"/>
                <a:hlinkClick r:id="rId2"/>
              </a:rPr>
              <a:t>Ystepchenkov</a:t>
            </a:r>
            <a:r>
              <a:rPr lang="en-GB" sz="2400" dirty="0" smtClean="0">
                <a:solidFill>
                  <a:srgbClr val="000099"/>
                </a:solidFill>
                <a:latin typeface="+mj-lt"/>
                <a:hlinkClick r:id="rId2"/>
              </a:rPr>
              <a:t>@</a:t>
            </a:r>
            <a:r>
              <a:rPr lang="en-US" sz="2400" dirty="0" err="1" smtClean="0">
                <a:solidFill>
                  <a:srgbClr val="000099"/>
                </a:solidFill>
                <a:latin typeface="+mj-lt"/>
                <a:hlinkClick r:id="rId2"/>
              </a:rPr>
              <a:t>ipiran</a:t>
            </a:r>
            <a:r>
              <a:rPr lang="en-GB" sz="2400" dirty="0" smtClean="0">
                <a:solidFill>
                  <a:srgbClr val="000099"/>
                </a:solidFill>
                <a:latin typeface="+mj-lt"/>
                <a:hlinkClick r:id="rId2"/>
              </a:rPr>
              <a:t>.</a:t>
            </a:r>
            <a:r>
              <a:rPr lang="en-GB" sz="2400" dirty="0" err="1" smtClean="0">
                <a:solidFill>
                  <a:srgbClr val="000099"/>
                </a:solidFill>
                <a:latin typeface="+mj-lt"/>
                <a:hlinkClick r:id="rId2"/>
              </a:rPr>
              <a:t>ru</a:t>
            </a:r>
            <a:endParaRPr lang="ru-RU" sz="2400" dirty="0" smtClean="0">
              <a:solidFill>
                <a:srgbClr val="000099"/>
              </a:solidFill>
              <a:latin typeface="+mj-lt"/>
              <a:hlinkClick r:id="rId2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600" dirty="0" smtClean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450057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+mj-lt"/>
              </a:rPr>
              <a:t>Поддержка</a:t>
            </a:r>
            <a:endParaRPr lang="ru-RU" sz="3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7207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+mj-lt"/>
              </a:rPr>
              <a:t>Исследование выполнено при финансовой поддержке гранта Российского научного фонда (проект 19-11-00334) в Институте проблем информатики ФИЦ ИУ РАН</a:t>
            </a:r>
            <a:endParaRPr lang="ru-RU" dirty="0">
              <a:solidFill>
                <a:srgbClr val="000099"/>
              </a:solidFill>
              <a:latin typeface="+mj-lt"/>
              <a:cs typeface="+mn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МЭС-2021                                          25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686800" cy="9096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Рекуррентный обработчик сигналов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64031" y="1097365"/>
            <a:ext cx="8298059" cy="5139947"/>
            <a:chOff x="264031" y="1097365"/>
            <a:chExt cx="8298059" cy="5139947"/>
          </a:xfrm>
        </p:grpSpPr>
        <p:sp>
          <p:nvSpPr>
            <p:cNvPr id="3" name="Полилиния 2"/>
            <p:cNvSpPr/>
            <p:nvPr/>
          </p:nvSpPr>
          <p:spPr>
            <a:xfrm>
              <a:off x="6033237" y="3723960"/>
              <a:ext cx="950647" cy="699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6937"/>
                  </a:lnTo>
                  <a:lnTo>
                    <a:pt x="950647" y="576937"/>
                  </a:lnTo>
                  <a:lnTo>
                    <a:pt x="950647" y="679670"/>
                  </a:lnTo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3821935" y="3723960"/>
              <a:ext cx="2211301" cy="699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11301" y="0"/>
                  </a:moveTo>
                  <a:lnTo>
                    <a:pt x="2211301" y="576937"/>
                  </a:lnTo>
                  <a:lnTo>
                    <a:pt x="0" y="576937"/>
                  </a:lnTo>
                  <a:lnTo>
                    <a:pt x="0" y="679670"/>
                  </a:lnTo>
                </a:path>
              </a:pathLst>
            </a:custGeom>
            <a:noFill/>
            <a:ln w="41275">
              <a:solidFill>
                <a:srgbClr val="00009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132606" y="3723960"/>
              <a:ext cx="4900631" cy="6996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00631" y="0"/>
                  </a:moveTo>
                  <a:lnTo>
                    <a:pt x="4900631" y="576937"/>
                  </a:lnTo>
                  <a:lnTo>
                    <a:pt x="0" y="576937"/>
                  </a:lnTo>
                  <a:lnTo>
                    <a:pt x="0" y="679670"/>
                  </a:lnTo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047176" y="2201464"/>
              <a:ext cx="1986060" cy="4343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9232"/>
                  </a:lnTo>
                  <a:lnTo>
                    <a:pt x="1986060" y="319232"/>
                  </a:lnTo>
                  <a:lnTo>
                    <a:pt x="1986060" y="421965"/>
                  </a:lnTo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181322" y="2201464"/>
              <a:ext cx="1865854" cy="4343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854" y="0"/>
                  </a:moveTo>
                  <a:lnTo>
                    <a:pt x="1865854" y="319239"/>
                  </a:lnTo>
                  <a:lnTo>
                    <a:pt x="0" y="319239"/>
                  </a:lnTo>
                  <a:lnTo>
                    <a:pt x="0" y="421972"/>
                  </a:lnTo>
                </a:path>
              </a:pathLst>
            </a:custGeom>
            <a:noFill/>
            <a:ln w="38100">
              <a:solidFill>
                <a:srgbClr val="000099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1852165" y="1097365"/>
              <a:ext cx="4390022" cy="11041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975384" y="1217868"/>
              <a:ext cx="4390022" cy="1104100"/>
            </a:xfrm>
            <a:custGeom>
              <a:avLst/>
              <a:gdLst>
                <a:gd name="connsiteX0" fmla="*/ 0 w 4390022"/>
                <a:gd name="connsiteY0" fmla="*/ 107253 h 1072529"/>
                <a:gd name="connsiteX1" fmla="*/ 107253 w 4390022"/>
                <a:gd name="connsiteY1" fmla="*/ 0 h 1072529"/>
                <a:gd name="connsiteX2" fmla="*/ 4282769 w 4390022"/>
                <a:gd name="connsiteY2" fmla="*/ 0 h 1072529"/>
                <a:gd name="connsiteX3" fmla="*/ 4390022 w 4390022"/>
                <a:gd name="connsiteY3" fmla="*/ 107253 h 1072529"/>
                <a:gd name="connsiteX4" fmla="*/ 4390022 w 4390022"/>
                <a:gd name="connsiteY4" fmla="*/ 965276 h 1072529"/>
                <a:gd name="connsiteX5" fmla="*/ 4282769 w 4390022"/>
                <a:gd name="connsiteY5" fmla="*/ 1072529 h 1072529"/>
                <a:gd name="connsiteX6" fmla="*/ 107253 w 4390022"/>
                <a:gd name="connsiteY6" fmla="*/ 1072529 h 1072529"/>
                <a:gd name="connsiteX7" fmla="*/ 0 w 4390022"/>
                <a:gd name="connsiteY7" fmla="*/ 965276 h 1072529"/>
                <a:gd name="connsiteX8" fmla="*/ 0 w 4390022"/>
                <a:gd name="connsiteY8" fmla="*/ 107253 h 10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0022" h="1072529">
                  <a:moveTo>
                    <a:pt x="0" y="107253"/>
                  </a:moveTo>
                  <a:cubicBezTo>
                    <a:pt x="0" y="48019"/>
                    <a:pt x="48019" y="0"/>
                    <a:pt x="107253" y="0"/>
                  </a:cubicBezTo>
                  <a:lnTo>
                    <a:pt x="4282769" y="0"/>
                  </a:lnTo>
                  <a:cubicBezTo>
                    <a:pt x="4342003" y="0"/>
                    <a:pt x="4390022" y="48019"/>
                    <a:pt x="4390022" y="107253"/>
                  </a:cubicBezTo>
                  <a:lnTo>
                    <a:pt x="4390022" y="965276"/>
                  </a:lnTo>
                  <a:cubicBezTo>
                    <a:pt x="4390022" y="1024510"/>
                    <a:pt x="4342003" y="1072529"/>
                    <a:pt x="4282769" y="1072529"/>
                  </a:cubicBezTo>
                  <a:lnTo>
                    <a:pt x="107253" y="1072529"/>
                  </a:lnTo>
                  <a:cubicBezTo>
                    <a:pt x="48019" y="1072529"/>
                    <a:pt x="0" y="1024510"/>
                    <a:pt x="0" y="965276"/>
                  </a:cubicBezTo>
                  <a:lnTo>
                    <a:pt x="0" y="107253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333" tIns="153333" rIns="153333" bIns="153333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Вычислительные архитектуры</a:t>
              </a:r>
              <a:endParaRPr lang="ru-RU" sz="3200" kern="12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54690" y="2635858"/>
              <a:ext cx="3253264" cy="857547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77908" y="2756362"/>
              <a:ext cx="3253264" cy="857547"/>
            </a:xfrm>
            <a:custGeom>
              <a:avLst/>
              <a:gdLst>
                <a:gd name="connsiteX0" fmla="*/ 0 w 3253264"/>
                <a:gd name="connsiteY0" fmla="*/ 83303 h 833026"/>
                <a:gd name="connsiteX1" fmla="*/ 83303 w 3253264"/>
                <a:gd name="connsiteY1" fmla="*/ 0 h 833026"/>
                <a:gd name="connsiteX2" fmla="*/ 3169961 w 3253264"/>
                <a:gd name="connsiteY2" fmla="*/ 0 h 833026"/>
                <a:gd name="connsiteX3" fmla="*/ 3253264 w 3253264"/>
                <a:gd name="connsiteY3" fmla="*/ 83303 h 833026"/>
                <a:gd name="connsiteX4" fmla="*/ 3253264 w 3253264"/>
                <a:gd name="connsiteY4" fmla="*/ 749723 h 833026"/>
                <a:gd name="connsiteX5" fmla="*/ 3169961 w 3253264"/>
                <a:gd name="connsiteY5" fmla="*/ 833026 h 833026"/>
                <a:gd name="connsiteX6" fmla="*/ 83303 w 3253264"/>
                <a:gd name="connsiteY6" fmla="*/ 833026 h 833026"/>
                <a:gd name="connsiteX7" fmla="*/ 0 w 3253264"/>
                <a:gd name="connsiteY7" fmla="*/ 749723 h 833026"/>
                <a:gd name="connsiteX8" fmla="*/ 0 w 3253264"/>
                <a:gd name="connsiteY8" fmla="*/ 83303 h 8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3264" h="833026">
                  <a:moveTo>
                    <a:pt x="0" y="83303"/>
                  </a:moveTo>
                  <a:cubicBezTo>
                    <a:pt x="0" y="37296"/>
                    <a:pt x="37296" y="0"/>
                    <a:pt x="83303" y="0"/>
                  </a:cubicBezTo>
                  <a:lnTo>
                    <a:pt x="3169961" y="0"/>
                  </a:lnTo>
                  <a:cubicBezTo>
                    <a:pt x="3215968" y="0"/>
                    <a:pt x="3253264" y="37296"/>
                    <a:pt x="3253264" y="83303"/>
                  </a:cubicBezTo>
                  <a:lnTo>
                    <a:pt x="3253264" y="749723"/>
                  </a:lnTo>
                  <a:cubicBezTo>
                    <a:pt x="3253264" y="795730"/>
                    <a:pt x="3215968" y="833026"/>
                    <a:pt x="3169961" y="833026"/>
                  </a:cubicBezTo>
                  <a:lnTo>
                    <a:pt x="83303" y="833026"/>
                  </a:lnTo>
                  <a:cubicBezTo>
                    <a:pt x="37296" y="833026"/>
                    <a:pt x="0" y="795730"/>
                    <a:pt x="0" y="749723"/>
                  </a:cubicBezTo>
                  <a:lnTo>
                    <a:pt x="0" y="83303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78" tIns="131078" rIns="131078" bIns="13107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Фон-Неймановская</a:t>
              </a:r>
              <a:endParaRPr lang="ru-RU" sz="28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680448" y="2635851"/>
              <a:ext cx="2705579" cy="108810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803666" y="2756355"/>
              <a:ext cx="2705579" cy="1088109"/>
            </a:xfrm>
            <a:custGeom>
              <a:avLst/>
              <a:gdLst>
                <a:gd name="connsiteX0" fmla="*/ 0 w 2705579"/>
                <a:gd name="connsiteY0" fmla="*/ 105700 h 1056995"/>
                <a:gd name="connsiteX1" fmla="*/ 105700 w 2705579"/>
                <a:gd name="connsiteY1" fmla="*/ 0 h 1056995"/>
                <a:gd name="connsiteX2" fmla="*/ 2599880 w 2705579"/>
                <a:gd name="connsiteY2" fmla="*/ 0 h 1056995"/>
                <a:gd name="connsiteX3" fmla="*/ 2705580 w 2705579"/>
                <a:gd name="connsiteY3" fmla="*/ 105700 h 1056995"/>
                <a:gd name="connsiteX4" fmla="*/ 2705579 w 2705579"/>
                <a:gd name="connsiteY4" fmla="*/ 951296 h 1056995"/>
                <a:gd name="connsiteX5" fmla="*/ 2599879 w 2705579"/>
                <a:gd name="connsiteY5" fmla="*/ 1056996 h 1056995"/>
                <a:gd name="connsiteX6" fmla="*/ 105700 w 2705579"/>
                <a:gd name="connsiteY6" fmla="*/ 1056995 h 1056995"/>
                <a:gd name="connsiteX7" fmla="*/ 0 w 2705579"/>
                <a:gd name="connsiteY7" fmla="*/ 951295 h 1056995"/>
                <a:gd name="connsiteX8" fmla="*/ 0 w 2705579"/>
                <a:gd name="connsiteY8" fmla="*/ 105700 h 105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579" h="1056995">
                  <a:moveTo>
                    <a:pt x="0" y="105700"/>
                  </a:moveTo>
                  <a:cubicBezTo>
                    <a:pt x="0" y="47324"/>
                    <a:pt x="47324" y="0"/>
                    <a:pt x="105700" y="0"/>
                  </a:cubicBezTo>
                  <a:lnTo>
                    <a:pt x="2599880" y="0"/>
                  </a:lnTo>
                  <a:cubicBezTo>
                    <a:pt x="2658256" y="0"/>
                    <a:pt x="2705580" y="47324"/>
                    <a:pt x="2705580" y="105700"/>
                  </a:cubicBezTo>
                  <a:cubicBezTo>
                    <a:pt x="2705580" y="387565"/>
                    <a:pt x="2705579" y="669431"/>
                    <a:pt x="2705579" y="951296"/>
                  </a:cubicBezTo>
                  <a:cubicBezTo>
                    <a:pt x="2705579" y="1009672"/>
                    <a:pt x="2658255" y="1056996"/>
                    <a:pt x="2599879" y="1056996"/>
                  </a:cubicBezTo>
                  <a:lnTo>
                    <a:pt x="105700" y="1056995"/>
                  </a:lnTo>
                  <a:cubicBezTo>
                    <a:pt x="47324" y="1056995"/>
                    <a:pt x="0" y="1009671"/>
                    <a:pt x="0" y="951295"/>
                  </a:cubicBezTo>
                  <a:lnTo>
                    <a:pt x="0" y="10570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38" tIns="137638" rIns="137638" bIns="1376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Потоковые</a:t>
              </a:r>
              <a:r>
                <a:rPr kumimoji="0" lang="ru-RU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lang="ru-RU" sz="1900" kern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64031" y="4423637"/>
              <a:ext cx="1737152" cy="883962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387248" y="4544140"/>
              <a:ext cx="1737152" cy="883962"/>
            </a:xfrm>
            <a:custGeom>
              <a:avLst/>
              <a:gdLst>
                <a:gd name="connsiteX0" fmla="*/ 0 w 1737152"/>
                <a:gd name="connsiteY0" fmla="*/ 85869 h 858686"/>
                <a:gd name="connsiteX1" fmla="*/ 85869 w 1737152"/>
                <a:gd name="connsiteY1" fmla="*/ 0 h 858686"/>
                <a:gd name="connsiteX2" fmla="*/ 1651283 w 1737152"/>
                <a:gd name="connsiteY2" fmla="*/ 0 h 858686"/>
                <a:gd name="connsiteX3" fmla="*/ 1737152 w 1737152"/>
                <a:gd name="connsiteY3" fmla="*/ 85869 h 858686"/>
                <a:gd name="connsiteX4" fmla="*/ 1737152 w 1737152"/>
                <a:gd name="connsiteY4" fmla="*/ 772817 h 858686"/>
                <a:gd name="connsiteX5" fmla="*/ 1651283 w 1737152"/>
                <a:gd name="connsiteY5" fmla="*/ 858686 h 858686"/>
                <a:gd name="connsiteX6" fmla="*/ 85869 w 1737152"/>
                <a:gd name="connsiteY6" fmla="*/ 858686 h 858686"/>
                <a:gd name="connsiteX7" fmla="*/ 0 w 1737152"/>
                <a:gd name="connsiteY7" fmla="*/ 772817 h 858686"/>
                <a:gd name="connsiteX8" fmla="*/ 0 w 1737152"/>
                <a:gd name="connsiteY8" fmla="*/ 85869 h 85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7152" h="858686">
                  <a:moveTo>
                    <a:pt x="0" y="85869"/>
                  </a:moveTo>
                  <a:cubicBezTo>
                    <a:pt x="0" y="38445"/>
                    <a:pt x="38445" y="0"/>
                    <a:pt x="85869" y="0"/>
                  </a:cubicBezTo>
                  <a:lnTo>
                    <a:pt x="1651283" y="0"/>
                  </a:lnTo>
                  <a:cubicBezTo>
                    <a:pt x="1698707" y="0"/>
                    <a:pt x="1737152" y="38445"/>
                    <a:pt x="1737152" y="85869"/>
                  </a:cubicBezTo>
                  <a:lnTo>
                    <a:pt x="1737152" y="772817"/>
                  </a:lnTo>
                  <a:cubicBezTo>
                    <a:pt x="1737152" y="820241"/>
                    <a:pt x="1698707" y="858686"/>
                    <a:pt x="1651283" y="858686"/>
                  </a:cubicBezTo>
                  <a:lnTo>
                    <a:pt x="85869" y="858686"/>
                  </a:lnTo>
                  <a:cubicBezTo>
                    <a:pt x="38445" y="858686"/>
                    <a:pt x="0" y="820241"/>
                    <a:pt x="0" y="772817"/>
                  </a:cubicBezTo>
                  <a:lnTo>
                    <a:pt x="0" y="85869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160" tIns="105160" rIns="105160" bIns="10516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Прочие архитектуры</a:t>
              </a:r>
              <a:endParaRPr lang="ru-RU" sz="2100" kern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684319" y="4423637"/>
              <a:ext cx="2275233" cy="100611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807537" y="4544140"/>
              <a:ext cx="2275233" cy="1006119"/>
            </a:xfrm>
            <a:custGeom>
              <a:avLst/>
              <a:gdLst>
                <a:gd name="connsiteX0" fmla="*/ 0 w 2275233"/>
                <a:gd name="connsiteY0" fmla="*/ 97735 h 977350"/>
                <a:gd name="connsiteX1" fmla="*/ 97735 w 2275233"/>
                <a:gd name="connsiteY1" fmla="*/ 0 h 977350"/>
                <a:gd name="connsiteX2" fmla="*/ 2177498 w 2275233"/>
                <a:gd name="connsiteY2" fmla="*/ 0 h 977350"/>
                <a:gd name="connsiteX3" fmla="*/ 2275233 w 2275233"/>
                <a:gd name="connsiteY3" fmla="*/ 97735 h 977350"/>
                <a:gd name="connsiteX4" fmla="*/ 2275233 w 2275233"/>
                <a:gd name="connsiteY4" fmla="*/ 879615 h 977350"/>
                <a:gd name="connsiteX5" fmla="*/ 2177498 w 2275233"/>
                <a:gd name="connsiteY5" fmla="*/ 977350 h 977350"/>
                <a:gd name="connsiteX6" fmla="*/ 97735 w 2275233"/>
                <a:gd name="connsiteY6" fmla="*/ 977350 h 977350"/>
                <a:gd name="connsiteX7" fmla="*/ 0 w 2275233"/>
                <a:gd name="connsiteY7" fmla="*/ 879615 h 977350"/>
                <a:gd name="connsiteX8" fmla="*/ 0 w 2275233"/>
                <a:gd name="connsiteY8" fmla="*/ 97735 h 9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233" h="977350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2177498" y="0"/>
                  </a:lnTo>
                  <a:cubicBezTo>
                    <a:pt x="2231476" y="0"/>
                    <a:pt x="2275233" y="43757"/>
                    <a:pt x="2275233" y="97735"/>
                  </a:cubicBezTo>
                  <a:lnTo>
                    <a:pt x="2275233" y="879615"/>
                  </a:lnTo>
                  <a:cubicBezTo>
                    <a:pt x="2275233" y="933593"/>
                    <a:pt x="2231476" y="977350"/>
                    <a:pt x="2177498" y="977350"/>
                  </a:cubicBezTo>
                  <a:lnTo>
                    <a:pt x="97735" y="977350"/>
                  </a:lnTo>
                  <a:cubicBezTo>
                    <a:pt x="43757" y="977350"/>
                    <a:pt x="0" y="933593"/>
                    <a:pt x="0" y="879615"/>
                  </a:cubicBezTo>
                  <a:lnTo>
                    <a:pt x="0" y="97735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066" tIns="120066" rIns="120066" bIns="120066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Архитектуры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массового параллелизма</a:t>
              </a:r>
              <a:endParaRPr lang="ru-RU" sz="2400" kern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528898" y="4423637"/>
              <a:ext cx="2909973" cy="133313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  <a:tileRect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5652117" y="4544140"/>
              <a:ext cx="2909973" cy="1693172"/>
            </a:xfrm>
            <a:custGeom>
              <a:avLst/>
              <a:gdLst>
                <a:gd name="connsiteX0" fmla="*/ 0 w 2909973"/>
                <a:gd name="connsiteY0" fmla="*/ 129501 h 1295012"/>
                <a:gd name="connsiteX1" fmla="*/ 129501 w 2909973"/>
                <a:gd name="connsiteY1" fmla="*/ 0 h 1295012"/>
                <a:gd name="connsiteX2" fmla="*/ 2780472 w 2909973"/>
                <a:gd name="connsiteY2" fmla="*/ 0 h 1295012"/>
                <a:gd name="connsiteX3" fmla="*/ 2909973 w 2909973"/>
                <a:gd name="connsiteY3" fmla="*/ 129501 h 1295012"/>
                <a:gd name="connsiteX4" fmla="*/ 2909973 w 2909973"/>
                <a:gd name="connsiteY4" fmla="*/ 1165511 h 1295012"/>
                <a:gd name="connsiteX5" fmla="*/ 2780472 w 2909973"/>
                <a:gd name="connsiteY5" fmla="*/ 1295012 h 1295012"/>
                <a:gd name="connsiteX6" fmla="*/ 129501 w 2909973"/>
                <a:gd name="connsiteY6" fmla="*/ 1295012 h 1295012"/>
                <a:gd name="connsiteX7" fmla="*/ 0 w 2909973"/>
                <a:gd name="connsiteY7" fmla="*/ 1165511 h 1295012"/>
                <a:gd name="connsiteX8" fmla="*/ 0 w 2909973"/>
                <a:gd name="connsiteY8" fmla="*/ 129501 h 129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9973" h="1295012">
                  <a:moveTo>
                    <a:pt x="0" y="129501"/>
                  </a:moveTo>
                  <a:cubicBezTo>
                    <a:pt x="0" y="57980"/>
                    <a:pt x="57980" y="0"/>
                    <a:pt x="129501" y="0"/>
                  </a:cubicBezTo>
                  <a:lnTo>
                    <a:pt x="2780472" y="0"/>
                  </a:lnTo>
                  <a:cubicBezTo>
                    <a:pt x="2851993" y="0"/>
                    <a:pt x="2909973" y="57980"/>
                    <a:pt x="2909973" y="129501"/>
                  </a:cubicBezTo>
                  <a:lnTo>
                    <a:pt x="2909973" y="1165511"/>
                  </a:lnTo>
                  <a:cubicBezTo>
                    <a:pt x="2909973" y="1237032"/>
                    <a:pt x="2851993" y="1295012"/>
                    <a:pt x="2780472" y="1295012"/>
                  </a:cubicBezTo>
                  <a:lnTo>
                    <a:pt x="129501" y="1295012"/>
                  </a:lnTo>
                  <a:cubicBezTo>
                    <a:pt x="57980" y="1295012"/>
                    <a:pt x="0" y="1237032"/>
                    <a:pt x="0" y="1165511"/>
                  </a:cubicBezTo>
                  <a:lnTo>
                    <a:pt x="0" y="1295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  <a:tileRect/>
            </a:gradFill>
            <a:ln w="31750">
              <a:solidFill>
                <a:srgbClr val="0033C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370" tIns="129370" rIns="129370" bIns="12937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000099"/>
                  </a:solidFill>
                  <a:latin typeface="+mj-lt"/>
                </a:rPr>
                <a:t>Гибридный многоядерный рекуррентный обработчик сигналов (РОС)</a:t>
              </a:r>
              <a:endParaRPr lang="ru-RU" sz="2400" kern="1200" dirty="0"/>
            </a:p>
          </p:txBody>
        </p:sp>
      </p:grp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3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43998" cy="85729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Отличительные черты РОС</a:t>
            </a:r>
            <a:endParaRPr lang="ru-RU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одержимое 50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33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Нет массива ассоциативной памяти</a:t>
            </a:r>
          </a:p>
          <a:p>
            <a:pPr>
              <a:spcBef>
                <a:spcPts val="0"/>
              </a:spcBef>
              <a:buClr>
                <a:srgbClr val="0033CC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Типы операндов:</a:t>
            </a:r>
          </a:p>
          <a:p>
            <a:pPr marL="1404000" indent="-576000">
              <a:spcBef>
                <a:spcPts val="0"/>
              </a:spcBef>
              <a:buClr>
                <a:srgbClr val="0033CC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Управляющий</a:t>
            </a:r>
          </a:p>
          <a:p>
            <a:pPr marL="1404000" indent="-576000">
              <a:spcBef>
                <a:spcPts val="0"/>
              </a:spcBef>
              <a:buClr>
                <a:srgbClr val="0033CC"/>
              </a:buClr>
              <a:buFont typeface="Wingdings" pitchFamily="2" charset="2"/>
              <a:buChar char="v"/>
            </a:pPr>
            <a:endParaRPr lang="ru-RU" b="1" dirty="0" smtClean="0">
              <a:solidFill>
                <a:srgbClr val="000099"/>
              </a:solidFill>
              <a:latin typeface="+mj-lt"/>
            </a:endParaRPr>
          </a:p>
          <a:p>
            <a:pPr marL="1404000" indent="-576000">
              <a:spcBef>
                <a:spcPts val="3600"/>
              </a:spcBef>
              <a:buClr>
                <a:srgbClr val="0033CC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Упакованные данные</a:t>
            </a:r>
          </a:p>
          <a:p>
            <a:pPr marL="1404000" indent="-576000">
              <a:spcBef>
                <a:spcPts val="6000"/>
              </a:spcBef>
              <a:buClr>
                <a:srgbClr val="0033CC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Содержательный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500034" y="2786058"/>
            <a:ext cx="8143932" cy="3381870"/>
            <a:chOff x="500034" y="2786058"/>
            <a:chExt cx="8143932" cy="3381870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00034" y="2786058"/>
              <a:ext cx="8143932" cy="738664"/>
              <a:chOff x="500034" y="2786058"/>
              <a:chExt cx="8143932" cy="73866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00034" y="2786058"/>
                <a:ext cx="8143932" cy="738664"/>
              </a:xfrm>
              <a:prstGeom prst="rect">
                <a:avLst/>
              </a:prstGeom>
              <a:solidFill>
                <a:schemeClr val="lt1">
                  <a:hueOff val="0"/>
                  <a:satOff val="0"/>
                  <a:lumOff val="0"/>
                </a:schemeClr>
              </a:solidFill>
              <a:ln w="25400">
                <a:solidFill>
                  <a:srgbClr val="0033CC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0099"/>
                    </a:solidFill>
                    <a:latin typeface="+mj-lt"/>
                  </a:rPr>
                  <a:t> Тип 	         Функциональные	        Рекуррентные</a:t>
                </a:r>
              </a:p>
              <a:p>
                <a:r>
                  <a:rPr lang="ru-RU" b="1" dirty="0" smtClean="0">
                    <a:solidFill>
                      <a:srgbClr val="000099"/>
                    </a:solidFill>
                    <a:latin typeface="+mj-lt"/>
                  </a:rPr>
                  <a:t>	                    поля			     </a:t>
                </a:r>
                <a:r>
                  <a:rPr lang="ru-RU" b="1" dirty="0" err="1" smtClean="0">
                    <a:solidFill>
                      <a:srgbClr val="000099"/>
                    </a:solidFill>
                    <a:latin typeface="+mj-lt"/>
                  </a:rPr>
                  <a:t>поля</a:t>
                </a:r>
                <a:endParaRPr lang="ru-RU" b="1" dirty="0">
                  <a:solidFill>
                    <a:srgbClr val="000099"/>
                  </a:solidFill>
                  <a:latin typeface="+mj-lt"/>
                </a:endParaRP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5061906" y="3154202"/>
                <a:ext cx="736288" cy="1588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989940" y="3154202"/>
                <a:ext cx="736288" cy="1588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500034" y="4214818"/>
              <a:ext cx="8143932" cy="587441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</a:schemeClr>
            </a:solidFill>
            <a:ln w="25400">
              <a:solidFill>
                <a:srgbClr val="0033CC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r>
                <a:rPr lang="ru-RU" b="1" dirty="0" smtClean="0">
                  <a:solidFill>
                    <a:srgbClr val="000099"/>
                  </a:solidFill>
                  <a:latin typeface="+mj-lt"/>
                </a:rPr>
                <a:t> Тип 	   Число_1	   Число_2	   Число_3	   Число_4</a:t>
              </a:r>
              <a:endParaRPr lang="ru-RU" b="1" dirty="0">
                <a:solidFill>
                  <a:srgbClr val="000099"/>
                </a:solidFill>
                <a:latin typeface="+mj-lt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1072729" y="4500173"/>
              <a:ext cx="570710" cy="1588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Группа 75"/>
            <p:cNvGrpSpPr/>
            <p:nvPr/>
          </p:nvGrpSpPr>
          <p:grpSpPr>
            <a:xfrm>
              <a:off x="500034" y="5429264"/>
              <a:ext cx="8143932" cy="738664"/>
              <a:chOff x="500034" y="2786058"/>
              <a:chExt cx="8143932" cy="738664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500034" y="2786058"/>
                <a:ext cx="8143932" cy="738664"/>
              </a:xfrm>
              <a:prstGeom prst="rect">
                <a:avLst/>
              </a:prstGeom>
              <a:solidFill>
                <a:schemeClr val="lt1">
                  <a:hueOff val="0"/>
                  <a:satOff val="0"/>
                  <a:lumOff val="0"/>
                </a:schemeClr>
              </a:solidFill>
              <a:ln w="25400">
                <a:solidFill>
                  <a:srgbClr val="0033CC"/>
                </a:solidFill>
              </a:ln>
            </p:spPr>
            <p:txBody>
              <a:bodyPr wrap="square" tIns="0" bIns="0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0099"/>
                    </a:solidFill>
                    <a:latin typeface="+mj-lt"/>
                  </a:rPr>
                  <a:t> Тип 	     Функциональные	      Рекуррентные        Число</a:t>
                </a:r>
              </a:p>
              <a:p>
                <a:r>
                  <a:rPr lang="ru-RU" b="1" dirty="0" smtClean="0">
                    <a:solidFill>
                      <a:srgbClr val="000099"/>
                    </a:solidFill>
                    <a:latin typeface="+mj-lt"/>
                  </a:rPr>
                  <a:t>	                поля		  </a:t>
                </a:r>
                <a:r>
                  <a:rPr lang="ru-RU" b="1" dirty="0" err="1" smtClean="0">
                    <a:solidFill>
                      <a:srgbClr val="000099"/>
                    </a:solidFill>
                    <a:latin typeface="+mj-lt"/>
                  </a:rPr>
                  <a:t>поля</a:t>
                </a:r>
                <a:endParaRPr lang="ru-RU" b="1" dirty="0">
                  <a:solidFill>
                    <a:srgbClr val="000099"/>
                  </a:solidFill>
                  <a:latin typeface="+mj-lt"/>
                </a:endParaRPr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 rot="5400000">
                <a:off x="4204650" y="3154202"/>
                <a:ext cx="736288" cy="1588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5400000">
                <a:off x="989940" y="3154202"/>
                <a:ext cx="736288" cy="1588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5400000">
                <a:off x="6490666" y="3154202"/>
                <a:ext cx="736288" cy="1588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2930117" y="4500173"/>
              <a:ext cx="570710" cy="1588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4787505" y="4500173"/>
              <a:ext cx="570710" cy="1588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6573455" y="4500173"/>
              <a:ext cx="570710" cy="1588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4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28596" y="4071942"/>
            <a:ext cx="8286808" cy="21431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Имитационная модель РОС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28624" y="1225852"/>
            <a:ext cx="8286780" cy="2834660"/>
          </a:xfrm>
          <a:prstGeom prst="downArrowCallout">
            <a:avLst>
              <a:gd name="adj1" fmla="val 25000"/>
              <a:gd name="adj2" fmla="val 18497"/>
              <a:gd name="adj3" fmla="val 12679"/>
              <a:gd name="adj4" fmla="val 8267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57188" y="1285860"/>
            <a:ext cx="83582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Отражает архитектуру РОС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Включает средства капсульного программирования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Содержит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средства отладки капсул</a:t>
            </a:r>
          </a:p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3200" b="1" baseline="0" dirty="0" smtClean="0">
                <a:solidFill>
                  <a:srgbClr val="FF0000"/>
                </a:solidFill>
                <a:latin typeface="+mj-lt"/>
                <a:cs typeface="+mn-cs"/>
              </a:rPr>
              <a:t>Не учитывает аппаратных особенностей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57188" y="4071942"/>
            <a:ext cx="83582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Формализует и облегчает подготовку капсул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Обеспечивает удобный интерфейс для функциональной отладки капсул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 «чувствует» реальных временных ограничений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5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28596" y="3500438"/>
            <a:ext cx="8286808" cy="271464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Аппаратная модель РОС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28624" y="1225852"/>
            <a:ext cx="8286780" cy="2203148"/>
          </a:xfrm>
          <a:prstGeom prst="downArrowCallout">
            <a:avLst>
              <a:gd name="adj1" fmla="val 25000"/>
              <a:gd name="adj2" fmla="val 18497"/>
              <a:gd name="adj3" fmla="val 12679"/>
              <a:gd name="adj4" fmla="val 8267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57188" y="1285860"/>
            <a:ext cx="83582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Отражает архитектуру РОС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lvl="0" indent="-43200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Учитывает аппаратные особенности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реализации блоков РОС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3200" b="1" baseline="0" dirty="0" smtClean="0">
                <a:solidFill>
                  <a:srgbClr val="FF0000"/>
                </a:solidFill>
                <a:latin typeface="+mj-lt"/>
                <a:cs typeface="+mn-cs"/>
              </a:rPr>
              <a:t>Не связана с семантикой капсул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57188" y="3500438"/>
            <a:ext cx="83582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Обеспечивает проверку работы РОС в режиме реального времени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Позволяет выявить «узкие» места в архитектуре РОС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+mn-cs"/>
              </a:rPr>
              <a:t>Служит базисом для реализации РОС на ПЛИС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6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Структура Аппаратной модели РОС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14282" y="4000504"/>
            <a:ext cx="87154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УП – Управляющий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Процессор любого типа (для загрузки капсул, констант, выполнения некоторых вычислительных операций)</a:t>
            </a:r>
          </a:p>
          <a:p>
            <a:pPr marL="432000" marR="0" lvl="0" indent="-4320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ru-RU" sz="3200" b="1" baseline="0" dirty="0" smtClean="0">
                <a:solidFill>
                  <a:srgbClr val="000099"/>
                </a:solidFill>
                <a:latin typeface="+mj-lt"/>
                <a:cs typeface="+mn-cs"/>
              </a:rPr>
              <a:t>РОУ – многоядерное Рекуррентное Обрабатывающее Устройство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28596" y="1071545"/>
            <a:ext cx="7725742" cy="2764530"/>
            <a:chOff x="428596" y="1071545"/>
            <a:chExt cx="7725742" cy="2764530"/>
          </a:xfrm>
        </p:grpSpPr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1500166" y="1428737"/>
              <a:ext cx="1939264" cy="978579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УП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24" name="AutoShape 496"/>
            <p:cNvSpPr>
              <a:spLocks noChangeArrowheads="1"/>
            </p:cNvSpPr>
            <p:nvPr/>
          </p:nvSpPr>
          <p:spPr bwMode="auto">
            <a:xfrm rot="16200000">
              <a:off x="4185369" y="315168"/>
              <a:ext cx="1643073" cy="3155827"/>
            </a:xfrm>
            <a:prstGeom prst="upDownArrow">
              <a:avLst>
                <a:gd name="adj1" fmla="val 64370"/>
                <a:gd name="adj2" fmla="val 30465"/>
              </a:avLst>
            </a:prstGeom>
            <a:solidFill>
              <a:srgbClr val="FFC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Text Box 498"/>
            <p:cNvSpPr txBox="1">
              <a:spLocks noChangeArrowheads="1"/>
            </p:cNvSpPr>
            <p:nvPr/>
          </p:nvSpPr>
          <p:spPr bwMode="auto">
            <a:xfrm>
              <a:off x="3714744" y="1428737"/>
              <a:ext cx="2500330" cy="906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Шина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“Avalon”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 адреса/данные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4" name="Text Box 494"/>
            <p:cNvSpPr txBox="1">
              <a:spLocks noChangeArrowheads="1"/>
            </p:cNvSpPr>
            <p:nvPr/>
          </p:nvSpPr>
          <p:spPr bwMode="auto">
            <a:xfrm>
              <a:off x="6572264" y="1428737"/>
              <a:ext cx="1582074" cy="978579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РОУ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7" name="Text Box 494"/>
            <p:cNvSpPr txBox="1">
              <a:spLocks noChangeArrowheads="1"/>
            </p:cNvSpPr>
            <p:nvPr/>
          </p:nvSpPr>
          <p:spPr bwMode="auto">
            <a:xfrm>
              <a:off x="428596" y="2857496"/>
              <a:ext cx="1867826" cy="978579"/>
            </a:xfrm>
            <a:prstGeom prst="rect">
              <a:avLst/>
            </a:prstGeom>
            <a:solidFill>
              <a:srgbClr val="33CC33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Память данных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8" name="Text Box 494"/>
            <p:cNvSpPr txBox="1">
              <a:spLocks noChangeArrowheads="1"/>
            </p:cNvSpPr>
            <p:nvPr/>
          </p:nvSpPr>
          <p:spPr bwMode="auto">
            <a:xfrm>
              <a:off x="2500298" y="2857496"/>
              <a:ext cx="2143140" cy="978579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Память капсул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9" name="Двойная стрелка вверх/вниз 18"/>
            <p:cNvSpPr/>
            <p:nvPr/>
          </p:nvSpPr>
          <p:spPr>
            <a:xfrm>
              <a:off x="1643042" y="2428868"/>
              <a:ext cx="357190" cy="428628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стрелка вверх/вниз 19"/>
            <p:cNvSpPr/>
            <p:nvPr/>
          </p:nvSpPr>
          <p:spPr>
            <a:xfrm>
              <a:off x="2857488" y="2428868"/>
              <a:ext cx="357190" cy="428628"/>
            </a:xfrm>
            <a:prstGeom prst="upDownArrow">
              <a:avLst>
                <a:gd name="adj1" fmla="val 67066"/>
                <a:gd name="adj2" fmla="val 32933"/>
              </a:avLst>
            </a:prstGeom>
            <a:scene3d>
              <a:camera prst="orthographicFront"/>
              <a:lightRig rig="threePt" dir="t"/>
            </a:scene3d>
            <a:sp3d>
              <a:bevelT w="635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7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Структура Аппаратной модели РОУ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285852" y="1214421"/>
            <a:ext cx="6503240" cy="4621918"/>
            <a:chOff x="856430" y="1214421"/>
            <a:chExt cx="6503240" cy="4621918"/>
          </a:xfrm>
        </p:grpSpPr>
        <p:sp>
          <p:nvSpPr>
            <p:cNvPr id="123" name="Text Box 494"/>
            <p:cNvSpPr txBox="1">
              <a:spLocks noChangeArrowheads="1"/>
            </p:cNvSpPr>
            <p:nvPr/>
          </p:nvSpPr>
          <p:spPr bwMode="auto">
            <a:xfrm>
              <a:off x="1500166" y="1214421"/>
              <a:ext cx="5214974" cy="621390"/>
            </a:xfrm>
            <a:prstGeom prst="rect">
              <a:avLst/>
            </a:prstGeom>
            <a:solidFill>
              <a:srgbClr val="57D3FF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+mj-lt"/>
                  <a:cs typeface="Arial" pitchFamily="34" charset="0"/>
                </a:rPr>
                <a:t>Буферная память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7" name="Text Box 494"/>
            <p:cNvSpPr txBox="1">
              <a:spLocks noChangeArrowheads="1"/>
            </p:cNvSpPr>
            <p:nvPr/>
          </p:nvSpPr>
          <p:spPr bwMode="auto">
            <a:xfrm>
              <a:off x="1500166" y="2285992"/>
              <a:ext cx="5214974" cy="642942"/>
            </a:xfrm>
            <a:prstGeom prst="rect">
              <a:avLst/>
            </a:prstGeom>
            <a:solidFill>
              <a:srgbClr val="33CC33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Распределитель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8" name="Text Box 494"/>
            <p:cNvSpPr txBox="1">
              <a:spLocks noChangeArrowheads="1"/>
            </p:cNvSpPr>
            <p:nvPr/>
          </p:nvSpPr>
          <p:spPr bwMode="auto">
            <a:xfrm>
              <a:off x="1500166" y="5286388"/>
              <a:ext cx="5214974" cy="54995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Интерфейс обмена данными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6" name="Text Box 494"/>
            <p:cNvSpPr txBox="1">
              <a:spLocks noChangeArrowheads="1"/>
            </p:cNvSpPr>
            <p:nvPr/>
          </p:nvSpPr>
          <p:spPr bwMode="auto">
            <a:xfrm>
              <a:off x="1500166" y="3357560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Ядро 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2" name="Text Box 494"/>
            <p:cNvSpPr txBox="1">
              <a:spLocks noChangeArrowheads="1"/>
            </p:cNvSpPr>
            <p:nvPr/>
          </p:nvSpPr>
          <p:spPr bwMode="auto">
            <a:xfrm>
              <a:off x="2857488" y="3357560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Ядро 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3" name="Text Box 494"/>
            <p:cNvSpPr txBox="1">
              <a:spLocks noChangeArrowheads="1"/>
            </p:cNvSpPr>
            <p:nvPr/>
          </p:nvSpPr>
          <p:spPr bwMode="auto">
            <a:xfrm>
              <a:off x="4214810" y="3357560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Ядро 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4" name="Text Box 494"/>
            <p:cNvSpPr txBox="1">
              <a:spLocks noChangeArrowheads="1"/>
            </p:cNvSpPr>
            <p:nvPr/>
          </p:nvSpPr>
          <p:spPr bwMode="auto">
            <a:xfrm>
              <a:off x="5572132" y="3357560"/>
              <a:ext cx="1143008" cy="1500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rgbClr val="000099">
                  <a:alpha val="46000"/>
                </a:srgb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h="177800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000099"/>
                  </a:solidFill>
                  <a:latin typeface="+mj-lt"/>
                  <a:cs typeface="Arial" pitchFamily="34" charset="0"/>
                </a:rPr>
                <a:t>Ядро 4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857224" y="5572141"/>
              <a:ext cx="642942" cy="1787"/>
            </a:xfrm>
            <a:prstGeom prst="line">
              <a:avLst/>
            </a:prstGeom>
            <a:ln w="190500" cap="flat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 flipH="1" flipV="1">
              <a:off x="-1178759" y="3536157"/>
              <a:ext cx="4071966" cy="1588"/>
            </a:xfrm>
            <a:prstGeom prst="line">
              <a:avLst/>
            </a:prstGeom>
            <a:ln w="190500" cap="rnd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57224" y="1500174"/>
              <a:ext cx="642942" cy="1588"/>
            </a:xfrm>
            <a:prstGeom prst="line">
              <a:avLst/>
            </a:prstGeom>
            <a:ln w="190500">
              <a:solidFill>
                <a:schemeClr val="accent1">
                  <a:lumMod val="7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18" idx="3"/>
            </p:cNvCxnSpPr>
            <p:nvPr/>
          </p:nvCxnSpPr>
          <p:spPr>
            <a:xfrm>
              <a:off x="6715140" y="5561364"/>
              <a:ext cx="642942" cy="10776"/>
            </a:xfrm>
            <a:prstGeom prst="line">
              <a:avLst/>
            </a:prstGeom>
            <a:ln w="190500" cap="flat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5858678" y="4071942"/>
              <a:ext cx="3000396" cy="1588"/>
            </a:xfrm>
            <a:prstGeom prst="line">
              <a:avLst/>
            </a:prstGeom>
            <a:ln w="190500" cap="rnd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10800000" flipV="1">
              <a:off x="6715140" y="2569704"/>
              <a:ext cx="642942" cy="2042"/>
            </a:xfrm>
            <a:prstGeom prst="line">
              <a:avLst/>
            </a:prstGeom>
            <a:ln w="190500">
              <a:solidFill>
                <a:schemeClr val="accent1">
                  <a:lumMod val="7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Стрелка вниз 58"/>
            <p:cNvSpPr/>
            <p:nvPr/>
          </p:nvSpPr>
          <p:spPr>
            <a:xfrm>
              <a:off x="3786182" y="1857364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 вниз 59"/>
            <p:cNvSpPr/>
            <p:nvPr/>
          </p:nvSpPr>
          <p:spPr>
            <a:xfrm>
              <a:off x="1857356" y="2928934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3214678" y="2928934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низ 61"/>
            <p:cNvSpPr/>
            <p:nvPr/>
          </p:nvSpPr>
          <p:spPr>
            <a:xfrm>
              <a:off x="4572000" y="2928934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5929322" y="2928934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низ 63"/>
            <p:cNvSpPr/>
            <p:nvPr/>
          </p:nvSpPr>
          <p:spPr>
            <a:xfrm>
              <a:off x="1857356" y="4857760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низ 64"/>
            <p:cNvSpPr/>
            <p:nvPr/>
          </p:nvSpPr>
          <p:spPr>
            <a:xfrm>
              <a:off x="3214678" y="4857760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низ 65"/>
            <p:cNvSpPr/>
            <p:nvPr/>
          </p:nvSpPr>
          <p:spPr>
            <a:xfrm>
              <a:off x="4572000" y="4857760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трелка вниз 66"/>
            <p:cNvSpPr/>
            <p:nvPr/>
          </p:nvSpPr>
          <p:spPr>
            <a:xfrm>
              <a:off x="5929322" y="4857760"/>
              <a:ext cx="500066" cy="428628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889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8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29676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Конвейер РО</a:t>
            </a:r>
            <a:r>
              <a:rPr lang="ru-RU" sz="4000" b="1" dirty="0">
                <a:solidFill>
                  <a:srgbClr val="0033CC"/>
                </a:solidFill>
              </a:rPr>
              <a:t>У</a:t>
            </a:r>
            <a:endParaRPr lang="en-GB" sz="4000" b="1" dirty="0" smtClean="0">
              <a:solidFill>
                <a:srgbClr val="0033CC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642912" y="1285860"/>
            <a:ext cx="7288262" cy="5002248"/>
            <a:chOff x="642912" y="1285860"/>
            <a:chExt cx="7288262" cy="5002248"/>
          </a:xfrm>
        </p:grpSpPr>
        <p:sp>
          <p:nvSpPr>
            <p:cNvPr id="46083" name="Text Box 3"/>
            <p:cNvSpPr txBox="1">
              <a:spLocks noChangeArrowheads="1"/>
            </p:cNvSpPr>
            <p:nvPr/>
          </p:nvSpPr>
          <p:spPr bwMode="auto">
            <a:xfrm>
              <a:off x="2643174" y="1285860"/>
              <a:ext cx="4286280" cy="92869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Контроллер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      БП</a:t>
              </a:r>
            </a:p>
          </p:txBody>
        </p:sp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4500562" y="1357298"/>
              <a:ext cx="2286016" cy="71438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500"/>
                </a:lnSpc>
              </a:pPr>
              <a:r>
                <a:rPr lang="ru-RU" b="1" i="1" dirty="0" smtClean="0">
                  <a:latin typeface="+mj-lt"/>
                  <a:cs typeface="Arial" pitchFamily="34" charset="0"/>
                </a:rPr>
                <a:t>БП</a:t>
              </a:r>
            </a:p>
            <a:p>
              <a:pPr algn="ctr">
                <a:lnSpc>
                  <a:spcPts val="2500"/>
                </a:lnSpc>
              </a:pPr>
              <a:r>
                <a:rPr lang="ru-RU" b="1" i="1" dirty="0" smtClean="0">
                  <a:latin typeface="+mj-lt"/>
                  <a:cs typeface="Arial" pitchFamily="34" charset="0"/>
                </a:rPr>
                <a:t>1100</a:t>
              </a:r>
              <a:r>
                <a:rPr lang="ru-RU" b="1" i="1" dirty="0" smtClean="0">
                  <a:latin typeface="+mj-lt"/>
                  <a:cs typeface="Arial" pitchFamily="34" charset="0"/>
                  <a:sym typeface="Symbol" pitchFamily="18" charset="2"/>
                </a:rPr>
                <a:t></a:t>
              </a:r>
              <a:r>
                <a:rPr lang="ru-RU" b="1" i="1" dirty="0" smtClean="0">
                  <a:latin typeface="+mj-lt"/>
                  <a:cs typeface="Arial" pitchFamily="34" charset="0"/>
                </a:rPr>
                <a:t>66 бит</a:t>
              </a:r>
            </a:p>
          </p:txBody>
        </p:sp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2571736" y="2428868"/>
              <a:ext cx="4357717" cy="362118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+mj-lt"/>
                  <a:cs typeface="Arial" pitchFamily="34" charset="0"/>
                </a:rPr>
                <a:t>Контроллер входных данных</a:t>
              </a:r>
            </a:p>
          </p:txBody>
        </p:sp>
        <p:cxnSp>
          <p:nvCxnSpPr>
            <p:cNvPr id="46086" name="AutoShape 6"/>
            <p:cNvCxnSpPr>
              <a:cxnSpLocks noChangeShapeType="1"/>
            </p:cNvCxnSpPr>
            <p:nvPr/>
          </p:nvCxnSpPr>
          <p:spPr bwMode="auto">
            <a:xfrm rot="16200000" flipH="1">
              <a:off x="4744301" y="2329191"/>
              <a:ext cx="227740" cy="83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2714612" y="3000372"/>
              <a:ext cx="1996759" cy="43654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5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Экспликатор</a:t>
              </a:r>
            </a:p>
          </p:txBody>
        </p:sp>
        <p:cxnSp>
          <p:nvCxnSpPr>
            <p:cNvPr id="46088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3823989" y="2895301"/>
              <a:ext cx="210139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5357818" y="3000372"/>
              <a:ext cx="1693114" cy="43654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ts val="2500"/>
                </a:lnSpc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+mj-lt"/>
                  <a:cs typeface="Arial" pitchFamily="34" charset="0"/>
                </a:rPr>
                <a:t>Итератор</a:t>
              </a:r>
            </a:p>
          </p:txBody>
        </p:sp>
        <p:cxnSp>
          <p:nvCxnSpPr>
            <p:cNvPr id="46091" name="AutoShape 11"/>
            <p:cNvCxnSpPr>
              <a:cxnSpLocks noChangeShapeType="1"/>
            </p:cNvCxnSpPr>
            <p:nvPr/>
          </p:nvCxnSpPr>
          <p:spPr bwMode="auto">
            <a:xfrm flipH="1">
              <a:off x="4711370" y="3214686"/>
              <a:ext cx="646448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6093" name="AutoShape 13"/>
            <p:cNvCxnSpPr>
              <a:cxnSpLocks noChangeShapeType="1"/>
            </p:cNvCxnSpPr>
            <p:nvPr/>
          </p:nvCxnSpPr>
          <p:spPr bwMode="auto">
            <a:xfrm>
              <a:off x="3500430" y="3436917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097" name="AutoShape 17"/>
            <p:cNvCxnSpPr>
              <a:cxnSpLocks noChangeShapeType="1"/>
            </p:cNvCxnSpPr>
            <p:nvPr/>
          </p:nvCxnSpPr>
          <p:spPr bwMode="auto">
            <a:xfrm>
              <a:off x="4711370" y="4143380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3" name="AutoShape 33"/>
            <p:cNvCxnSpPr>
              <a:cxnSpLocks noChangeShapeType="1"/>
            </p:cNvCxnSpPr>
            <p:nvPr/>
          </p:nvCxnSpPr>
          <p:spPr bwMode="auto">
            <a:xfrm>
              <a:off x="3714744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5" name="AutoShape 35"/>
            <p:cNvCxnSpPr>
              <a:cxnSpLocks noChangeShapeType="1"/>
            </p:cNvCxnSpPr>
            <p:nvPr/>
          </p:nvCxnSpPr>
          <p:spPr bwMode="auto">
            <a:xfrm>
              <a:off x="3532161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8" name="AutoShape 38"/>
            <p:cNvCxnSpPr>
              <a:cxnSpLocks noChangeShapeType="1"/>
            </p:cNvCxnSpPr>
            <p:nvPr/>
          </p:nvCxnSpPr>
          <p:spPr bwMode="auto">
            <a:xfrm>
              <a:off x="3357554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6122" name="Text Box 42"/>
            <p:cNvSpPr txBox="1">
              <a:spLocks noChangeArrowheads="1"/>
            </p:cNvSpPr>
            <p:nvPr/>
          </p:nvSpPr>
          <p:spPr bwMode="auto">
            <a:xfrm>
              <a:off x="3071802" y="5786454"/>
              <a:ext cx="2500330" cy="357190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ts val="2500"/>
                </a:lnSpc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+mj-lt"/>
                  <a:cs typeface="Arial" pitchFamily="34" charset="0"/>
                </a:rPr>
                <a:t>Импликатор</a:t>
              </a:r>
            </a:p>
          </p:txBody>
        </p:sp>
        <p:sp>
          <p:nvSpPr>
            <p:cNvPr id="46123" name="Text Box 43"/>
            <p:cNvSpPr txBox="1">
              <a:spLocks noChangeArrowheads="1"/>
            </p:cNvSpPr>
            <p:nvPr/>
          </p:nvSpPr>
          <p:spPr bwMode="auto">
            <a:xfrm>
              <a:off x="2643174" y="5143512"/>
              <a:ext cx="3214710" cy="403644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500"/>
                </a:lnSpc>
              </a:pPr>
              <a:r>
                <a:rPr lang="ru-RU" b="1" dirty="0" err="1" smtClean="0">
                  <a:latin typeface="+mj-lt"/>
                  <a:cs typeface="Arial" pitchFamily="34" charset="0"/>
                </a:rPr>
                <a:t>Тасовщик</a:t>
              </a:r>
              <a:endParaRPr lang="ru-RU" b="1" dirty="0" smtClean="0">
                <a:latin typeface="+mj-lt"/>
                <a:cs typeface="Arial" pitchFamily="34" charset="0"/>
              </a:endParaRPr>
            </a:p>
          </p:txBody>
        </p:sp>
        <p:cxnSp>
          <p:nvCxnSpPr>
            <p:cNvPr id="46124" name="AutoShape 44"/>
            <p:cNvCxnSpPr>
              <a:cxnSpLocks noChangeShapeType="1"/>
            </p:cNvCxnSpPr>
            <p:nvPr/>
          </p:nvCxnSpPr>
          <p:spPr bwMode="auto">
            <a:xfrm rot="5400000">
              <a:off x="4107180" y="5657850"/>
              <a:ext cx="236220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25" name="AutoShape 45"/>
            <p:cNvCxnSpPr>
              <a:cxnSpLocks noChangeShapeType="1"/>
            </p:cNvCxnSpPr>
            <p:nvPr/>
          </p:nvCxnSpPr>
          <p:spPr bwMode="auto">
            <a:xfrm rot="10800000">
              <a:off x="1785919" y="5643578"/>
              <a:ext cx="2436585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26" name="AutoShape 46"/>
            <p:cNvCxnSpPr>
              <a:cxnSpLocks noChangeShapeType="1"/>
            </p:cNvCxnSpPr>
            <p:nvPr/>
          </p:nvCxnSpPr>
          <p:spPr bwMode="auto">
            <a:xfrm rot="5400000" flipH="1" flipV="1">
              <a:off x="570678" y="4429134"/>
              <a:ext cx="2429687" cy="7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27" name="AutoShape 47"/>
            <p:cNvCxnSpPr>
              <a:cxnSpLocks noChangeShapeType="1"/>
            </p:cNvCxnSpPr>
            <p:nvPr/>
          </p:nvCxnSpPr>
          <p:spPr bwMode="auto">
            <a:xfrm>
              <a:off x="1785918" y="3214686"/>
              <a:ext cx="928694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28" name="AutoShape 48"/>
            <p:cNvCxnSpPr>
              <a:cxnSpLocks noChangeShapeType="1"/>
            </p:cNvCxnSpPr>
            <p:nvPr/>
          </p:nvCxnSpPr>
          <p:spPr bwMode="auto">
            <a:xfrm>
              <a:off x="4222502" y="6124638"/>
              <a:ext cx="0" cy="1618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29" name="AutoShape 49"/>
            <p:cNvCxnSpPr>
              <a:cxnSpLocks noChangeShapeType="1"/>
            </p:cNvCxnSpPr>
            <p:nvPr/>
          </p:nvCxnSpPr>
          <p:spPr bwMode="auto">
            <a:xfrm rot="10800000">
              <a:off x="1071538" y="6286520"/>
              <a:ext cx="3150964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30" name="AutoShape 50"/>
            <p:cNvCxnSpPr>
              <a:cxnSpLocks noChangeShapeType="1"/>
            </p:cNvCxnSpPr>
            <p:nvPr/>
          </p:nvCxnSpPr>
          <p:spPr bwMode="auto">
            <a:xfrm rot="5400000" flipH="1" flipV="1">
              <a:off x="-1138116" y="4076072"/>
              <a:ext cx="4420896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31" name="AutoShape 51"/>
            <p:cNvCxnSpPr>
              <a:cxnSpLocks noChangeShapeType="1"/>
            </p:cNvCxnSpPr>
            <p:nvPr/>
          </p:nvCxnSpPr>
          <p:spPr bwMode="auto">
            <a:xfrm rot="10800000">
              <a:off x="1071538" y="1857364"/>
              <a:ext cx="1540900" cy="826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46132" name="AutoShape 52"/>
            <p:cNvCxnSpPr>
              <a:cxnSpLocks noChangeShapeType="1"/>
            </p:cNvCxnSpPr>
            <p:nvPr/>
          </p:nvCxnSpPr>
          <p:spPr bwMode="auto">
            <a:xfrm>
              <a:off x="6929454" y="2643182"/>
              <a:ext cx="1000132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33" name="AutoShape 53"/>
            <p:cNvCxnSpPr>
              <a:cxnSpLocks noChangeShapeType="1"/>
            </p:cNvCxnSpPr>
            <p:nvPr/>
          </p:nvCxnSpPr>
          <p:spPr bwMode="auto">
            <a:xfrm rot="5400000">
              <a:off x="6291937" y="4290889"/>
              <a:ext cx="3276885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134" name="AutoShape 54"/>
            <p:cNvCxnSpPr>
              <a:cxnSpLocks noChangeShapeType="1"/>
            </p:cNvCxnSpPr>
            <p:nvPr/>
          </p:nvCxnSpPr>
          <p:spPr bwMode="auto">
            <a:xfrm rot="10800000">
              <a:off x="5572132" y="5929330"/>
              <a:ext cx="2357454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36" name="AutoShape 56"/>
            <p:cNvCxnSpPr>
              <a:cxnSpLocks noChangeShapeType="1"/>
            </p:cNvCxnSpPr>
            <p:nvPr/>
          </p:nvCxnSpPr>
          <p:spPr bwMode="auto">
            <a:xfrm>
              <a:off x="2571736" y="2285992"/>
              <a:ext cx="4786346" cy="1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1950068" y="4419608"/>
              <a:ext cx="2194076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Вычислитель</a:t>
              </a: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4500562" y="4419608"/>
              <a:ext cx="1500198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ПТ</a:t>
              </a: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2016108" y="4470408"/>
              <a:ext cx="2194076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Вычислитель</a:t>
              </a:r>
            </a:p>
          </p:txBody>
        </p: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4566602" y="4470408"/>
              <a:ext cx="1500198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ПТ</a:t>
              </a: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2077068" y="4521208"/>
              <a:ext cx="2194076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Вычислитель</a:t>
              </a: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4627562" y="4521208"/>
              <a:ext cx="1500198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ПТ</a:t>
              </a:r>
            </a:p>
          </p:txBody>
        </p:sp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2143108" y="4572008"/>
              <a:ext cx="2194076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Вычислитель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4693602" y="4572008"/>
              <a:ext cx="1500198" cy="3094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</a:pPr>
              <a:r>
                <a:rPr lang="ru-RU" b="1" dirty="0" smtClean="0">
                  <a:latin typeface="+mj-lt"/>
                  <a:cs typeface="Arial" pitchFamily="34" charset="0"/>
                </a:rPr>
                <a:t>ПТ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2144062" y="3677988"/>
              <a:ext cx="3286148" cy="30945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Память совпадений</a:t>
              </a: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2220262" y="3742758"/>
              <a:ext cx="3286148" cy="30945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Память совпадений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2296462" y="3803718"/>
              <a:ext cx="3286148" cy="30945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Память совпадений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2357422" y="3857058"/>
              <a:ext cx="3286148" cy="30945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Память совпадений</a:t>
              </a:r>
            </a:p>
          </p:txBody>
        </p:sp>
        <p:cxnSp>
          <p:nvCxnSpPr>
            <p:cNvPr id="64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3557255" y="3594406"/>
              <a:ext cx="316886" cy="190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13"/>
            <p:cNvCxnSpPr>
              <a:cxnSpLocks noChangeShapeType="1"/>
            </p:cNvCxnSpPr>
            <p:nvPr/>
          </p:nvCxnSpPr>
          <p:spPr bwMode="auto">
            <a:xfrm rot="5400000">
              <a:off x="3740610" y="3617448"/>
              <a:ext cx="377846" cy="95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13"/>
            <p:cNvCxnSpPr>
              <a:cxnSpLocks noChangeShapeType="1"/>
            </p:cNvCxnSpPr>
            <p:nvPr/>
          </p:nvCxnSpPr>
          <p:spPr bwMode="auto">
            <a:xfrm rot="5400000">
              <a:off x="3936995" y="3637939"/>
              <a:ext cx="413388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0" name="AutoShape 30"/>
            <p:cNvCxnSpPr>
              <a:cxnSpLocks noChangeShapeType="1"/>
            </p:cNvCxnSpPr>
            <p:nvPr/>
          </p:nvCxnSpPr>
          <p:spPr bwMode="auto">
            <a:xfrm rot="5400000">
              <a:off x="3535954" y="4356886"/>
              <a:ext cx="393894" cy="179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11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4954921" y="4359581"/>
              <a:ext cx="382940" cy="577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07" name="AutoShape 27"/>
            <p:cNvCxnSpPr>
              <a:cxnSpLocks noChangeShapeType="1"/>
            </p:cNvCxnSpPr>
            <p:nvPr/>
          </p:nvCxnSpPr>
          <p:spPr bwMode="auto">
            <a:xfrm rot="5400000">
              <a:off x="4711688" y="4320870"/>
              <a:ext cx="299744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6109" name="AutoShape 29"/>
            <p:cNvCxnSpPr>
              <a:cxnSpLocks noChangeShapeType="1"/>
            </p:cNvCxnSpPr>
            <p:nvPr/>
          </p:nvCxnSpPr>
          <p:spPr bwMode="auto">
            <a:xfrm rot="5400000">
              <a:off x="4831874" y="4336098"/>
              <a:ext cx="334486" cy="79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17"/>
            <p:cNvCxnSpPr>
              <a:cxnSpLocks noChangeShapeType="1"/>
            </p:cNvCxnSpPr>
            <p:nvPr/>
          </p:nvCxnSpPr>
          <p:spPr bwMode="auto">
            <a:xfrm>
              <a:off x="3284518" y="4143380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9" name="AutoShape 27"/>
            <p:cNvCxnSpPr>
              <a:cxnSpLocks noChangeShapeType="1"/>
            </p:cNvCxnSpPr>
            <p:nvPr/>
          </p:nvCxnSpPr>
          <p:spPr bwMode="auto">
            <a:xfrm rot="5400000">
              <a:off x="3284836" y="4320870"/>
              <a:ext cx="299744" cy="15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0" name="AutoShape 29"/>
            <p:cNvCxnSpPr>
              <a:cxnSpLocks noChangeShapeType="1"/>
            </p:cNvCxnSpPr>
            <p:nvPr/>
          </p:nvCxnSpPr>
          <p:spPr bwMode="auto">
            <a:xfrm rot="5400000">
              <a:off x="3405022" y="4336098"/>
              <a:ext cx="334486" cy="79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1" name="AutoShape 38"/>
            <p:cNvCxnSpPr>
              <a:cxnSpLocks noChangeShapeType="1"/>
            </p:cNvCxnSpPr>
            <p:nvPr/>
          </p:nvCxnSpPr>
          <p:spPr bwMode="auto">
            <a:xfrm>
              <a:off x="3179444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" name="AutoShape 33"/>
            <p:cNvCxnSpPr>
              <a:cxnSpLocks noChangeShapeType="1"/>
            </p:cNvCxnSpPr>
            <p:nvPr/>
          </p:nvCxnSpPr>
          <p:spPr bwMode="auto">
            <a:xfrm>
              <a:off x="5357818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" name="AutoShape 35"/>
            <p:cNvCxnSpPr>
              <a:cxnSpLocks noChangeShapeType="1"/>
            </p:cNvCxnSpPr>
            <p:nvPr/>
          </p:nvCxnSpPr>
          <p:spPr bwMode="auto">
            <a:xfrm>
              <a:off x="5175235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" name="AutoShape 38"/>
            <p:cNvCxnSpPr>
              <a:cxnSpLocks noChangeShapeType="1"/>
            </p:cNvCxnSpPr>
            <p:nvPr/>
          </p:nvCxnSpPr>
          <p:spPr bwMode="auto">
            <a:xfrm>
              <a:off x="5000628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" name="AutoShape 38"/>
            <p:cNvCxnSpPr>
              <a:cxnSpLocks noChangeShapeType="1"/>
            </p:cNvCxnSpPr>
            <p:nvPr/>
          </p:nvCxnSpPr>
          <p:spPr bwMode="auto">
            <a:xfrm>
              <a:off x="4822518" y="4877724"/>
              <a:ext cx="0" cy="2657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2" name="AutoShape 56"/>
            <p:cNvCxnSpPr>
              <a:cxnSpLocks noChangeShapeType="1"/>
            </p:cNvCxnSpPr>
            <p:nvPr/>
          </p:nvCxnSpPr>
          <p:spPr bwMode="auto">
            <a:xfrm>
              <a:off x="2571736" y="2857496"/>
              <a:ext cx="4786346" cy="1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3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6038567" y="2895301"/>
              <a:ext cx="210139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5" name="AutoShape 56"/>
            <p:cNvCxnSpPr>
              <a:cxnSpLocks noChangeShapeType="1"/>
            </p:cNvCxnSpPr>
            <p:nvPr/>
          </p:nvCxnSpPr>
          <p:spPr bwMode="auto">
            <a:xfrm>
              <a:off x="2571736" y="3500438"/>
              <a:ext cx="4786346" cy="1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6" name="AutoShape 56"/>
            <p:cNvCxnSpPr>
              <a:cxnSpLocks noChangeShapeType="1"/>
            </p:cNvCxnSpPr>
            <p:nvPr/>
          </p:nvCxnSpPr>
          <p:spPr bwMode="auto">
            <a:xfrm>
              <a:off x="2571736" y="4214818"/>
              <a:ext cx="4786346" cy="1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7" name="AutoShape 56"/>
            <p:cNvCxnSpPr>
              <a:cxnSpLocks noChangeShapeType="1"/>
            </p:cNvCxnSpPr>
            <p:nvPr/>
          </p:nvCxnSpPr>
          <p:spPr bwMode="auto">
            <a:xfrm>
              <a:off x="2571736" y="5000636"/>
              <a:ext cx="4786346" cy="15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45" name="Rectangle 7"/>
            <p:cNvSpPr txBox="1">
              <a:spLocks noChangeArrowheads="1"/>
            </p:cNvSpPr>
            <p:nvPr/>
          </p:nvSpPr>
          <p:spPr>
            <a:xfrm rot="16200000">
              <a:off x="-1178742" y="3679018"/>
              <a:ext cx="4071934" cy="4286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/>
              </a:pPr>
              <a:r>
                <a:rPr lang="ru-RU" b="1" dirty="0" smtClean="0">
                  <a:solidFill>
                    <a:srgbClr val="000099"/>
                  </a:solidFill>
                  <a:latin typeface="+mn-lt"/>
                  <a:cs typeface="+mn-cs"/>
                </a:rPr>
                <a:t>Результат вычислений</a:t>
              </a:r>
              <a:endParaRPr lang="ru-RU" b="1" dirty="0">
                <a:solidFill>
                  <a:srgbClr val="000099"/>
                </a:solidFill>
                <a:latin typeface="+mn-lt"/>
                <a:cs typeface="+mn-cs"/>
              </a:endParaRPr>
            </a:p>
          </p:txBody>
        </p:sp>
        <p:sp>
          <p:nvSpPr>
            <p:cNvPr id="146" name="Rectangle 7"/>
            <p:cNvSpPr txBox="1">
              <a:spLocks noChangeArrowheads="1"/>
            </p:cNvSpPr>
            <p:nvPr/>
          </p:nvSpPr>
          <p:spPr>
            <a:xfrm rot="16200000">
              <a:off x="-357222" y="3786193"/>
              <a:ext cx="3857653" cy="4286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/>
              </a:pPr>
              <a:r>
                <a:rPr lang="ru-RU" b="1" dirty="0" smtClean="0">
                  <a:solidFill>
                    <a:srgbClr val="000099"/>
                  </a:solidFill>
                  <a:latin typeface="+mn-lt"/>
                  <a:cs typeface="+mn-cs"/>
                </a:rPr>
                <a:t>Рекуррентные данные</a:t>
              </a:r>
              <a:endParaRPr lang="ru-RU" b="1" dirty="0">
                <a:solidFill>
                  <a:srgbClr val="000099"/>
                </a:solidFill>
                <a:latin typeface="+mn-lt"/>
                <a:cs typeface="+mn-cs"/>
              </a:endParaRPr>
            </a:p>
          </p:txBody>
        </p:sp>
        <p:sp>
          <p:nvSpPr>
            <p:cNvPr id="147" name="Rectangle 7"/>
            <p:cNvSpPr txBox="1">
              <a:spLocks noChangeArrowheads="1"/>
            </p:cNvSpPr>
            <p:nvPr/>
          </p:nvSpPr>
          <p:spPr>
            <a:xfrm rot="16200000">
              <a:off x="6179353" y="3964787"/>
              <a:ext cx="3071837" cy="42862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/>
              </a:pPr>
              <a:r>
                <a:rPr lang="ru-RU" b="1" dirty="0" smtClean="0">
                  <a:solidFill>
                    <a:srgbClr val="000099"/>
                  </a:solidFill>
                  <a:latin typeface="+mn-lt"/>
                  <a:cs typeface="+mn-cs"/>
                </a:rPr>
                <a:t>Шаблон </a:t>
              </a:r>
              <a:r>
                <a:rPr lang="ru-RU" b="1" dirty="0" err="1" smtClean="0">
                  <a:solidFill>
                    <a:srgbClr val="000099"/>
                  </a:solidFill>
                  <a:latin typeface="+mn-lt"/>
                  <a:cs typeface="+mn-cs"/>
                </a:rPr>
                <a:t>Импликатора</a:t>
              </a:r>
              <a:endParaRPr lang="ru-RU" b="1" dirty="0">
                <a:solidFill>
                  <a:srgbClr val="00009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8" name="Rectangle 7"/>
          <p:cNvSpPr txBox="1">
            <a:spLocks noChangeArrowheads="1"/>
          </p:cNvSpPr>
          <p:nvPr/>
        </p:nvSpPr>
        <p:spPr>
          <a:xfrm>
            <a:off x="0" y="6286500"/>
            <a:ext cx="9144000" cy="428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            ИПИ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ФИЦ ИУ </a:t>
            </a:r>
            <a:r>
              <a:rPr lang="ru-RU" sz="2000" b="1">
                <a:solidFill>
                  <a:srgbClr val="0033CC"/>
                </a:solidFill>
                <a:latin typeface="+mn-lt"/>
                <a:cs typeface="+mn-cs"/>
              </a:rPr>
              <a:t>РАН          </a:t>
            </a:r>
            <a:r>
              <a:rPr lang="ru-RU" sz="2000" b="1" smtClean="0">
                <a:solidFill>
                  <a:srgbClr val="0033CC"/>
                </a:solidFill>
                <a:latin typeface="+mn-lt"/>
                <a:cs typeface="+mn-cs"/>
              </a:rPr>
              <a:t>МЭС-2021                                            9 </a:t>
            </a:r>
            <a:r>
              <a:rPr lang="ru-RU" sz="2000" b="1" dirty="0">
                <a:solidFill>
                  <a:srgbClr val="0033CC"/>
                </a:solidFill>
                <a:latin typeface="+mn-lt"/>
                <a:cs typeface="+mn-cs"/>
              </a:rPr>
              <a:t>из </a:t>
            </a:r>
            <a:r>
              <a:rPr lang="ru-RU" sz="2000" b="1" dirty="0" smtClean="0">
                <a:solidFill>
                  <a:srgbClr val="0033CC"/>
                </a:solidFill>
                <a:latin typeface="+mn-lt"/>
                <a:cs typeface="+mn-cs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+mn-lt"/>
                <a:cs typeface="+mn-cs"/>
              </a:rPr>
              <a:t>5</a:t>
            </a:r>
            <a:endParaRPr lang="ru-RU" sz="20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32052</TotalTime>
  <Words>1150</Words>
  <Application>Microsoft Office PowerPoint</Application>
  <PresentationFormat>Экран (4:3)</PresentationFormat>
  <Paragraphs>337</Paragraphs>
  <Slides>25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SimSun</vt:lpstr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Трек</vt:lpstr>
      <vt:lpstr>Формула</vt:lpstr>
      <vt:lpstr>Аппаратная верификация рекуррентного обработчика сигналов на ПЛИС</vt:lpstr>
      <vt:lpstr>Содержание</vt:lpstr>
      <vt:lpstr>Рекуррентный обработчик сигналов</vt:lpstr>
      <vt:lpstr>Отличительные черты РОС</vt:lpstr>
      <vt:lpstr>Имитационная модель РОС</vt:lpstr>
      <vt:lpstr>Аппаратная модель РОС</vt:lpstr>
      <vt:lpstr>Структура Аппаратной модели РОС</vt:lpstr>
      <vt:lpstr>Структура Аппаратной модели РОУ</vt:lpstr>
      <vt:lpstr>Конвейер РОУ</vt:lpstr>
      <vt:lpstr>буфернАЯ памятЬ РОУ</vt:lpstr>
      <vt:lpstr>Распределитель РОУ</vt:lpstr>
      <vt:lpstr>Вычислительное ядро РОУ</vt:lpstr>
      <vt:lpstr>Интерфейс обмена данными РОУ</vt:lpstr>
      <vt:lpstr>Аппаратная модель (АМ) РОУ</vt:lpstr>
      <vt:lpstr>Моделирование АМ РОУ</vt:lpstr>
      <vt:lpstr>Реализация РОУ на ПЛИС (1)</vt:lpstr>
      <vt:lpstr>Реализация РОУ на ПЛИС (2)</vt:lpstr>
      <vt:lpstr>Реализация РОУ на ПЛИС (3)</vt:lpstr>
      <vt:lpstr>Верификация АМ РОУ на ПЛИС (1)</vt:lpstr>
      <vt:lpstr>Верификация АМ РОУ на ПЛИС (2)</vt:lpstr>
      <vt:lpstr>Верификация АМ РОУ на ПЛИС (3)</vt:lpstr>
      <vt:lpstr>Верификация АМ РОУ на ПЛИС (4)</vt:lpstr>
      <vt:lpstr>Улучшение архитектуры РОУ</vt:lpstr>
      <vt:lpstr>Заключение</vt:lpstr>
      <vt:lpstr>Контакты</vt:lpstr>
    </vt:vector>
  </TitlesOfParts>
  <Company>IPPM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Дьяченко</cp:lastModifiedBy>
  <cp:revision>502</cp:revision>
  <dcterms:created xsi:type="dcterms:W3CDTF">2000-11-06T16:35:25Z</dcterms:created>
  <dcterms:modified xsi:type="dcterms:W3CDTF">2021-11-09T09:41:25Z</dcterms:modified>
</cp:coreProperties>
</file>