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43" r:id="rId1"/>
  </p:sldMasterIdLst>
  <p:notesMasterIdLst>
    <p:notesMasterId r:id="rId23"/>
  </p:notesMasterIdLst>
  <p:sldIdLst>
    <p:sldId id="267" r:id="rId2"/>
    <p:sldId id="258" r:id="rId3"/>
    <p:sldId id="368" r:id="rId4"/>
    <p:sldId id="331" r:id="rId5"/>
    <p:sldId id="332" r:id="rId6"/>
    <p:sldId id="333" r:id="rId7"/>
    <p:sldId id="366" r:id="rId8"/>
    <p:sldId id="367" r:id="rId9"/>
    <p:sldId id="369" r:id="rId10"/>
    <p:sldId id="370" r:id="rId11"/>
    <p:sldId id="374" r:id="rId12"/>
    <p:sldId id="355" r:id="rId13"/>
    <p:sldId id="375" r:id="rId14"/>
    <p:sldId id="376" r:id="rId15"/>
    <p:sldId id="378" r:id="rId16"/>
    <p:sldId id="379" r:id="rId17"/>
    <p:sldId id="380" r:id="rId18"/>
    <p:sldId id="381" r:id="rId19"/>
    <p:sldId id="377" r:id="rId20"/>
    <p:sldId id="383" r:id="rId21"/>
    <p:sldId id="365" r:id="rId22"/>
  </p:sldIdLst>
  <p:sldSz cx="9144000" cy="6858000" type="screen4x3"/>
  <p:notesSz cx="6856413" cy="9750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7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  <a:srgbClr val="000099"/>
    <a:srgbClr val="0070C0"/>
    <a:srgbClr val="007E39"/>
    <a:srgbClr val="009900"/>
    <a:srgbClr val="F98007"/>
    <a:srgbClr val="33CC33"/>
    <a:srgbClr val="FFFF00"/>
    <a:srgbClr val="90E294"/>
    <a:srgbClr val="57D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8757" autoAdjust="0"/>
  </p:normalViewPr>
  <p:slideViewPr>
    <p:cSldViewPr>
      <p:cViewPr varScale="1">
        <p:scale>
          <a:sx n="129" d="100"/>
          <a:sy n="129" d="100"/>
        </p:scale>
        <p:origin x="-10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6744"/>
    </p:cViewPr>
  </p:sorterViewPr>
  <p:notesViewPr>
    <p:cSldViewPr>
      <p:cViewPr varScale="1">
        <p:scale>
          <a:sx n="66" d="100"/>
          <a:sy n="66" d="100"/>
        </p:scale>
        <p:origin x="-3139" y="-91"/>
      </p:cViewPr>
      <p:guideLst>
        <p:guide orient="horz" pos="3071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5213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0738"/>
            <a:ext cx="5027613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Klicken Sie, um die Textformatierung des Masters zu bearbeiten.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0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630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E9903CE7-55D1-4AED-BF6D-F5FFA9EF94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0735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2C4819-CD0A-40C2-9A77-AFCE611D15A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7385F-2747-4D66-9B2A-F8630558FBA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18286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2C4819-CD0A-40C2-9A77-AFCE611D15A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8302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F8D132-B345-41D8-BDA2-48EBEF92224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F8D132-B345-41D8-BDA2-48EBEF92224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7385F-2747-4D66-9B2A-F8630558FBA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7385F-2747-4D66-9B2A-F8630558FBA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4709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7385F-2747-4D66-9B2A-F8630558FBA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23829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7385F-2747-4D66-9B2A-F8630558FBA0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26381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7385F-2747-4D66-9B2A-F8630558FBA0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81380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ИПИ РАН</a:t>
            </a:r>
            <a:endParaRPr lang="en-US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     ИПИ ФИЦ ИУ РАН           МЭС-2020                                              из 26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72A59-8755-4E22-B5E1-0E257FA61D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ИПИ РАН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     ИПИ ФИЦ ИУ РАН           МЭС-2020                                              из 26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E6EFD-FEA4-44BA-808A-0282223A3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ИПИ РАН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     ИПИ ФИЦ ИУ РАН           МЭС-2020                                              из 26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98C60-9998-4F35-A6AA-57DDBD08A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ИПИ РАН</a:t>
            </a:r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     ИПИ ФИЦ ИУ РАН           МЭС-2020                                              из 26</a:t>
            </a: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FCB38-5580-48B8-B03B-3D49D8C6A8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ИПИ РАН</a:t>
            </a:r>
            <a:endParaRPr lang="en-US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     ИПИ ФИЦ ИУ РАН           МЭС-2020                                              из 26</a:t>
            </a: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2962C-6A81-409A-AA30-64E23E8EF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ИПИ РАН</a:t>
            </a:r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     ИПИ ФИЦ ИУ РАН           МЭС-2020                                              из 26</a:t>
            </a: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576EF-E3D7-4C8F-808C-D7DD0DFAE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ИПИ РАН</a:t>
            </a:r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     ИПИ ФИЦ ИУ РАН           МЭС-2020                                              из 26</a:t>
            </a: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C6135-B03E-4B93-A58D-2D80B2861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ИПИ РАН</a:t>
            </a:r>
            <a:endParaRPr lang="en-US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     ИПИ ФИЦ ИУ РАН           МЭС-2020                                              из 26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FFD5E-5EA1-410E-8B98-9F4E7A7C40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ИПИ РАН</a:t>
            </a:r>
            <a:endParaRPr lang="en-US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     ИПИ ФИЦ ИУ РАН           МЭС-2020                                              из 26</a:t>
            </a: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660A6-5E65-43D8-B23F-A88AF2459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ИПИ РАН</a:t>
            </a:r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     ИПИ ФИЦ ИУ РАН           МЭС-2020                                              из 26</a:t>
            </a: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D0B87-1DD0-480C-8E88-F35C231D2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ИПИ РАН</a:t>
            </a: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     ИПИ ФИЦ ИУ РАН           МЭС-2020                                              из 26</a:t>
            </a: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AF2B9-61BE-4470-95B9-B3C219CE8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ИПИ РАН</a:t>
            </a:r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           ИПИ ФИЦ ИУ РАН           МЭС-2020                                              из 26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97086FA-9061-4733-87E8-A745E0F43D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  <p:sldLayoutId id="2147484453" r:id="rId4"/>
    <p:sldLayoutId id="2147484454" r:id="rId5"/>
    <p:sldLayoutId id="2147484449" r:id="rId6"/>
    <p:sldLayoutId id="2147484455" r:id="rId7"/>
    <p:sldLayoutId id="2147484456" r:id="rId8"/>
    <p:sldLayoutId id="2147484457" r:id="rId9"/>
    <p:sldLayoutId id="2147484458" r:id="rId10"/>
    <p:sldLayoutId id="2147484459" r:id="rId11"/>
    <p:sldLayoutId id="2147484460" r:id="rId12"/>
  </p:sldLayoutIdLst>
  <p:transition>
    <p:zoom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microsoft.com/office/2007/relationships/media" Target="../media/media2.mp3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2.mp3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profile/8110046173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42910" y="642918"/>
            <a:ext cx="8215370" cy="213801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/>
              <a:t>Вычислительные потоковые архитектуры: история и перспективы реализации</a:t>
            </a:r>
            <a:endParaRPr lang="en-GB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28662" y="3356992"/>
            <a:ext cx="7929618" cy="1571636"/>
          </a:xfrm>
        </p:spPr>
        <p:txBody>
          <a:bodyPr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/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5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Захаров В.Н.,</a:t>
            </a:r>
            <a:r>
              <a:rPr lang="en-US" sz="5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100" b="1" u="sng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Степченков Ю.А.</a:t>
            </a:r>
            <a:r>
              <a:rPr lang="en-US" sz="5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sz="51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5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Хилько</a:t>
            </a:r>
            <a:r>
              <a:rPr lang="ru-RU" sz="5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Д.</a:t>
            </a:r>
            <a:r>
              <a:rPr lang="ru-RU" sz="51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В., Дьяченко </a:t>
            </a:r>
            <a:r>
              <a:rPr lang="ru-RU" sz="5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Ю.Г.</a:t>
            </a:r>
            <a:r>
              <a:rPr lang="ru-RU" sz="5100" dirty="0">
                <a:solidFill>
                  <a:srgbClr val="000099"/>
                </a:solidFill>
                <a:latin typeface="+mj-lt"/>
              </a:rPr>
              <a:t/>
            </a:r>
            <a:br>
              <a:rPr lang="ru-RU" sz="5100" dirty="0">
                <a:solidFill>
                  <a:srgbClr val="000099"/>
                </a:solidFill>
                <a:latin typeface="+mj-lt"/>
              </a:rPr>
            </a:br>
            <a:r>
              <a:rPr lang="ru-RU" dirty="0">
                <a:solidFill>
                  <a:srgbClr val="7030A0"/>
                </a:solidFill>
                <a:latin typeface="+mj-lt"/>
              </a:rPr>
              <a:t/>
            </a:r>
            <a:br>
              <a:rPr lang="ru-RU" dirty="0">
                <a:solidFill>
                  <a:srgbClr val="7030A0"/>
                </a:solidFill>
                <a:latin typeface="+mj-lt"/>
              </a:rPr>
            </a:br>
            <a:endParaRPr lang="ru-RU" dirty="0">
              <a:solidFill>
                <a:srgbClr val="7030A0"/>
              </a:solidFill>
              <a:latin typeface="+mj-lt"/>
            </a:endParaRPr>
          </a:p>
        </p:txBody>
      </p:sp>
      <p:grpSp>
        <p:nvGrpSpPr>
          <p:cNvPr id="13316" name="Group 6"/>
          <p:cNvGrpSpPr>
            <a:grpSpLocks/>
          </p:cNvGrpSpPr>
          <p:nvPr/>
        </p:nvGrpSpPr>
        <p:grpSpPr bwMode="auto">
          <a:xfrm>
            <a:off x="611188" y="5429250"/>
            <a:ext cx="889000" cy="881063"/>
            <a:chOff x="12" y="12"/>
            <a:chExt cx="331" cy="330"/>
          </a:xfrm>
        </p:grpSpPr>
        <p:sp>
          <p:nvSpPr>
            <p:cNvPr id="13318" name="Freeform 7"/>
            <p:cNvSpPr>
              <a:spLocks/>
            </p:cNvSpPr>
            <p:nvPr/>
          </p:nvSpPr>
          <p:spPr bwMode="auto">
            <a:xfrm>
              <a:off x="12" y="42"/>
              <a:ext cx="331" cy="199"/>
            </a:xfrm>
            <a:custGeom>
              <a:avLst/>
              <a:gdLst>
                <a:gd name="T0" fmla="*/ 1 w 475"/>
                <a:gd name="T1" fmla="*/ 1 h 313"/>
                <a:gd name="T2" fmla="*/ 1 w 475"/>
                <a:gd name="T3" fmla="*/ 1 h 313"/>
                <a:gd name="T4" fmla="*/ 1 w 475"/>
                <a:gd name="T5" fmla="*/ 1 h 313"/>
                <a:gd name="T6" fmla="*/ 1 w 475"/>
                <a:gd name="T7" fmla="*/ 0 h 313"/>
                <a:gd name="T8" fmla="*/ 1 w 475"/>
                <a:gd name="T9" fmla="*/ 0 h 313"/>
                <a:gd name="T10" fmla="*/ 1 w 475"/>
                <a:gd name="T11" fmla="*/ 0 h 313"/>
                <a:gd name="T12" fmla="*/ 1 w 475"/>
                <a:gd name="T13" fmla="*/ 1 h 313"/>
                <a:gd name="T14" fmla="*/ 1 w 475"/>
                <a:gd name="T15" fmla="*/ 1 h 313"/>
                <a:gd name="T16" fmla="*/ 1 w 475"/>
                <a:gd name="T17" fmla="*/ 1 h 313"/>
                <a:gd name="T18" fmla="*/ 1 w 475"/>
                <a:gd name="T19" fmla="*/ 1 h 313"/>
                <a:gd name="T20" fmla="*/ 1 w 475"/>
                <a:gd name="T21" fmla="*/ 1 h 313"/>
                <a:gd name="T22" fmla="*/ 0 w 475"/>
                <a:gd name="T23" fmla="*/ 1 h 313"/>
                <a:gd name="T24" fmla="*/ 1 w 475"/>
                <a:gd name="T25" fmla="*/ 1 h 3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5"/>
                <a:gd name="T40" fmla="*/ 0 h 313"/>
                <a:gd name="T41" fmla="*/ 475 w 475"/>
                <a:gd name="T42" fmla="*/ 313 h 3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5" h="313">
                  <a:moveTo>
                    <a:pt x="83" y="145"/>
                  </a:moveTo>
                  <a:lnTo>
                    <a:pt x="83" y="169"/>
                  </a:lnTo>
                  <a:lnTo>
                    <a:pt x="240" y="168"/>
                  </a:lnTo>
                  <a:lnTo>
                    <a:pt x="335" y="0"/>
                  </a:lnTo>
                  <a:lnTo>
                    <a:pt x="431" y="0"/>
                  </a:lnTo>
                  <a:lnTo>
                    <a:pt x="474" y="0"/>
                  </a:lnTo>
                  <a:lnTo>
                    <a:pt x="474" y="141"/>
                  </a:lnTo>
                  <a:lnTo>
                    <a:pt x="339" y="140"/>
                  </a:lnTo>
                  <a:lnTo>
                    <a:pt x="240" y="294"/>
                  </a:lnTo>
                  <a:lnTo>
                    <a:pt x="84" y="294"/>
                  </a:lnTo>
                  <a:lnTo>
                    <a:pt x="84" y="312"/>
                  </a:lnTo>
                  <a:lnTo>
                    <a:pt x="0" y="228"/>
                  </a:lnTo>
                  <a:lnTo>
                    <a:pt x="83" y="145"/>
                  </a:lnTo>
                </a:path>
              </a:pathLst>
            </a:custGeom>
            <a:solidFill>
              <a:srgbClr val="3366F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ru-RU"/>
            </a:p>
          </p:txBody>
        </p:sp>
        <p:sp>
          <p:nvSpPr>
            <p:cNvPr id="13319" name="Rectangle 8"/>
            <p:cNvSpPr>
              <a:spLocks noChangeArrowheads="1"/>
            </p:cNvSpPr>
            <p:nvPr/>
          </p:nvSpPr>
          <p:spPr bwMode="auto">
            <a:xfrm>
              <a:off x="56" y="12"/>
              <a:ext cx="122" cy="122"/>
            </a:xfrm>
            <a:prstGeom prst="rect">
              <a:avLst/>
            </a:prstGeom>
            <a:solidFill>
              <a:srgbClr val="3366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/>
            </a:p>
          </p:txBody>
        </p:sp>
        <p:sp>
          <p:nvSpPr>
            <p:cNvPr id="13320" name="Freeform 9"/>
            <p:cNvSpPr>
              <a:spLocks/>
            </p:cNvSpPr>
            <p:nvPr/>
          </p:nvSpPr>
          <p:spPr bwMode="auto">
            <a:xfrm>
              <a:off x="74" y="158"/>
              <a:ext cx="268" cy="184"/>
            </a:xfrm>
            <a:custGeom>
              <a:avLst/>
              <a:gdLst>
                <a:gd name="T0" fmla="*/ 0 w 374"/>
                <a:gd name="T1" fmla="*/ 1 h 297"/>
                <a:gd name="T2" fmla="*/ 1 w 374"/>
                <a:gd name="T3" fmla="*/ 1 h 297"/>
                <a:gd name="T4" fmla="*/ 1 w 374"/>
                <a:gd name="T5" fmla="*/ 1 h 297"/>
                <a:gd name="T6" fmla="*/ 1 w 374"/>
                <a:gd name="T7" fmla="*/ 1 h 297"/>
                <a:gd name="T8" fmla="*/ 1 w 374"/>
                <a:gd name="T9" fmla="*/ 1 h 297"/>
                <a:gd name="T10" fmla="*/ 1 w 374"/>
                <a:gd name="T11" fmla="*/ 0 h 297"/>
                <a:gd name="T12" fmla="*/ 1 w 374"/>
                <a:gd name="T13" fmla="*/ 1 h 297"/>
                <a:gd name="T14" fmla="*/ 1 w 374"/>
                <a:gd name="T15" fmla="*/ 1 h 297"/>
                <a:gd name="T16" fmla="*/ 1 w 374"/>
                <a:gd name="T17" fmla="*/ 1 h 297"/>
                <a:gd name="T18" fmla="*/ 1 w 374"/>
                <a:gd name="T19" fmla="*/ 1 h 297"/>
                <a:gd name="T20" fmla="*/ 0 w 374"/>
                <a:gd name="T21" fmla="*/ 1 h 297"/>
                <a:gd name="T22" fmla="*/ 0 w 374"/>
                <a:gd name="T23" fmla="*/ 1 h 297"/>
                <a:gd name="T24" fmla="*/ 0 w 374"/>
                <a:gd name="T25" fmla="*/ 1 h 2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4"/>
                <a:gd name="T40" fmla="*/ 0 h 297"/>
                <a:gd name="T41" fmla="*/ 374 w 374"/>
                <a:gd name="T42" fmla="*/ 297 h 2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4" h="297">
                  <a:moveTo>
                    <a:pt x="0" y="156"/>
                  </a:moveTo>
                  <a:lnTo>
                    <a:pt x="20" y="156"/>
                  </a:lnTo>
                  <a:lnTo>
                    <a:pt x="141" y="156"/>
                  </a:lnTo>
                  <a:lnTo>
                    <a:pt x="244" y="2"/>
                  </a:lnTo>
                  <a:lnTo>
                    <a:pt x="340" y="2"/>
                  </a:lnTo>
                  <a:lnTo>
                    <a:pt x="373" y="0"/>
                  </a:lnTo>
                  <a:lnTo>
                    <a:pt x="373" y="132"/>
                  </a:lnTo>
                  <a:lnTo>
                    <a:pt x="249" y="131"/>
                  </a:lnTo>
                  <a:lnTo>
                    <a:pt x="139" y="296"/>
                  </a:lnTo>
                  <a:lnTo>
                    <a:pt x="21" y="296"/>
                  </a:lnTo>
                  <a:lnTo>
                    <a:pt x="0" y="296"/>
                  </a:lnTo>
                  <a:lnTo>
                    <a:pt x="0" y="231"/>
                  </a:lnTo>
                  <a:lnTo>
                    <a:pt x="0" y="156"/>
                  </a:lnTo>
                </a:path>
              </a:pathLst>
            </a:custGeom>
            <a:solidFill>
              <a:srgbClr val="3366F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ru-RU"/>
            </a:p>
          </p:txBody>
        </p:sp>
      </p:grp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1643063" y="5429264"/>
            <a:ext cx="6643687" cy="127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/>
          <a:lstStyle/>
          <a:p>
            <a:pPr algn="ctr" defTabSz="479425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100000"/>
              <a:defRPr/>
            </a:pPr>
            <a:r>
              <a:rPr lang="ru-RU" b="1" kern="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Федеральный Исследовательский Центр «Информатика и Управление» </a:t>
            </a:r>
            <a:br>
              <a:rPr lang="ru-RU" b="1" kern="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r>
              <a:rPr lang="ru-RU" b="1" kern="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Российской Академии Наук</a:t>
            </a:r>
          </a:p>
        </p:txBody>
      </p:sp>
    </p:spTree>
  </p:cSld>
  <p:clrMapOvr>
    <a:masterClrMapping/>
  </p:clrMapOvr>
  <p:transition spd="med" advTm="11776">
    <p:zoom/>
  </p:transition>
  <p:extLst mod="1">
    <p:ext uri="{E180D4A7-C9FB-4DFB-919C-405C955672EB}">
      <p14:showEvtLst xmlns="" xmlns:p14="http://schemas.microsoft.com/office/powerpoint/2010/main">
        <p14:playEvt time="0" objId="2"/>
        <p14:stopEvt time="11036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20" y="-27384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Состояние в </a:t>
            </a:r>
            <a:r>
              <a:rPr lang="ru-RU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россии</a:t>
            </a:r>
            <a:endParaRPr lang="en-GB" sz="4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836712"/>
            <a:ext cx="8821644" cy="557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На постоянной основе вопросами разработки </a:t>
            </a:r>
            <a:r>
              <a:rPr lang="ru-RU" b="1" spc="-3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потоко-вых</a:t>
            </a:r>
            <a:r>
              <a:rPr lang="ru-RU" b="1" spc="-3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архитектур занимаются три группы исследователей</a:t>
            </a:r>
            <a:endParaRPr lang="en-US" b="1" spc="-3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buFont typeface="Wingdings" pitchFamily="2" charset="2"/>
              <a:buChar char="v"/>
            </a:pPr>
            <a:r>
              <a:rPr lang="en-US" sz="2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spc="-30" dirty="0">
                <a:solidFill>
                  <a:srgbClr val="0033CC"/>
                </a:solidFill>
                <a:cs typeface="Arial" pitchFamily="34" charset="0"/>
              </a:rPr>
              <a:t>С</a:t>
            </a:r>
            <a:r>
              <a:rPr lang="ru-RU" sz="2100" b="1" spc="-30" dirty="0">
                <a:solidFill>
                  <a:srgbClr val="0033CC"/>
                </a:solidFill>
              </a:rPr>
              <a:t>ерьезные результаты в области разработки ВС массового параллелизма были достигнуты коллективом под руководством академика Бурцева В.С. (ИПИ РАН), после кончины которого работы были продолжены в  </a:t>
            </a:r>
            <a:r>
              <a:rPr lang="ru-RU" sz="2100" b="1" u="sng" spc="-30" dirty="0">
                <a:solidFill>
                  <a:srgbClr val="0033CC"/>
                </a:solidFill>
              </a:rPr>
              <a:t>ИППМ РАН </a:t>
            </a:r>
            <a:r>
              <a:rPr lang="ru-RU" sz="2100" b="1" spc="-30" dirty="0">
                <a:solidFill>
                  <a:srgbClr val="0033CC"/>
                </a:solidFill>
              </a:rPr>
              <a:t>(пока на модельном уровне)</a:t>
            </a:r>
          </a:p>
          <a:p>
            <a:pPr>
              <a:spcAft>
                <a:spcPts val="300"/>
              </a:spcAft>
              <a:buFont typeface="Wingdings" pitchFamily="2" charset="2"/>
              <a:buChar char="v"/>
            </a:pPr>
            <a:r>
              <a:rPr lang="ru-RU" sz="2200" b="1" spc="-3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spc="-30" dirty="0" err="1">
                <a:solidFill>
                  <a:srgbClr val="0033CC"/>
                </a:solidFill>
                <a:cs typeface="Times New Roman" panose="02020603050405020304" pitchFamily="18" charset="0"/>
              </a:rPr>
              <a:t>Мультиклеточные</a:t>
            </a:r>
            <a:r>
              <a:rPr lang="ru-RU" sz="2100" b="1" spc="-30" dirty="0">
                <a:solidFill>
                  <a:srgbClr val="0033CC"/>
                </a:solidFill>
                <a:cs typeface="Times New Roman" panose="02020603050405020304" pitchFamily="18" charset="0"/>
              </a:rPr>
              <a:t> ядра компании </a:t>
            </a:r>
            <a:r>
              <a:rPr lang="ru-RU" sz="2100" b="1" dirty="0">
                <a:solidFill>
                  <a:srgbClr val="0033CC"/>
                </a:solidFill>
                <a:cs typeface="Times New Roman" panose="02020603050405020304" pitchFamily="18" charset="0"/>
              </a:rPr>
              <a:t>Международный деловой центр "Микрон« (Екатеринбург) обладающей свойством естественной реализации параллелизма (без решения задачи распараллеливания). </a:t>
            </a:r>
            <a:r>
              <a:rPr lang="ru-RU" sz="2100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Мультиклеточная</a:t>
            </a:r>
            <a:r>
              <a:rPr lang="ru-RU" sz="2100" b="1" dirty="0">
                <a:solidFill>
                  <a:srgbClr val="0033CC"/>
                </a:solidFill>
                <a:cs typeface="Times New Roman" panose="02020603050405020304" pitchFamily="18" charset="0"/>
              </a:rPr>
              <a:t> архитектура позволяет эффективно реализовать вычислительный процесс, что дает увеличение производительности ядра при одновременном снижении энергопотребления</a:t>
            </a:r>
          </a:p>
          <a:p>
            <a:pPr>
              <a:spcAft>
                <a:spcPts val="300"/>
              </a:spcAft>
              <a:buFont typeface="Wingdings" pitchFamily="2" charset="2"/>
              <a:buChar char="v"/>
            </a:pPr>
            <a:r>
              <a:rPr lang="ru-RU" sz="2200" b="1" spc="-3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spc="-3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2100" b="1" dirty="0">
                <a:solidFill>
                  <a:srgbClr val="0033CC"/>
                </a:solidFill>
              </a:rPr>
              <a:t>ногоядерная потоковая рекуррентной архитектуры, которая изначально разрабатывается как специализированная, предназначаемая для реализации параллельных вычислительных процессов обработки сигналов в реальном времени</a:t>
            </a:r>
            <a:endParaRPr lang="en-US" sz="2100" b="1" spc="-3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ФИЦ ИУ РАН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		</a:t>
            </a:r>
            <a:r>
              <a:rPr lang="en-US" sz="200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en-US" sz="2000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smtClean="0">
                <a:solidFill>
                  <a:srgbClr val="0033CC"/>
                </a:solidFill>
                <a:latin typeface="Arial" pitchFamily="34" charset="0"/>
              </a:rPr>
              <a:t>-2021                     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10 из 21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6474224"/>
      </p:ext>
    </p:extLst>
  </p:cSld>
  <p:clrMapOvr>
    <a:masterClrMapping/>
  </p:clrMapOvr>
  <p:transition spd="med" advTm="23539">
    <p:zoom/>
  </p:transition>
  <p:extLst mod="1">
    <p:ext uri="{E180D4A7-C9FB-4DFB-919C-405C955672EB}">
      <p14:showEvtLst xmlns="" xmlns:p14="http://schemas.microsoft.com/office/powerpoint/2010/main">
        <p14:playEvt time="0" objId="2"/>
        <p14:stopEvt time="22457" objId="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34250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Причины медленного развития  потоковых архитектур</a:t>
            </a:r>
            <a:r>
              <a:rPr lang="ru-RU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(мнение специалистов ИППМ РАН)</a:t>
            </a:r>
            <a:endParaRPr lang="en-GB" sz="27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484784"/>
            <a:ext cx="9144000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Font typeface="Wingdings" pitchFamily="2" charset="2"/>
              <a:buChar char="v"/>
            </a:pPr>
            <a:r>
              <a:rPr lang="ru-RU" sz="2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800" b="1" dirty="0">
                <a:solidFill>
                  <a:srgbClr val="000099"/>
                </a:solidFill>
              </a:rPr>
              <a:t>риентация разработчиков на господствующую методологию проектирования (парадигму “сбора”) привела в конечном счете к утрате конкурентных преимуществ потоковых архитектур  и к 'поражению’ в «соревновании» с традиционной моделью программирования на основе адресуемой памяти и к фактическому сворачиванию всех работ по данному направлению” </a:t>
            </a:r>
            <a:endParaRPr lang="en-US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buFont typeface="Wingdings" pitchFamily="2" charset="2"/>
              <a:buChar char="v"/>
            </a:pP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800" b="1" dirty="0">
                <a:solidFill>
                  <a:srgbClr val="000099"/>
                </a:solidFill>
              </a:rPr>
              <a:t>звестным потоковым процессорам требуется в 2 - 3 раза больше команд для выполнения программы по отношению к процессорам традиционной архитектуры</a:t>
            </a:r>
            <a:endParaRPr lang="ru-RU" sz="28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ФИЦ ИУ РАН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		</a:t>
            </a:r>
            <a:r>
              <a:rPr lang="en-US" sz="200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en-US" sz="2000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smtClean="0">
                <a:solidFill>
                  <a:srgbClr val="0033CC"/>
                </a:solidFill>
                <a:latin typeface="Arial" pitchFamily="34" charset="0"/>
              </a:rPr>
              <a:t>-2021                     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11 из 21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2" name="Slide_5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0677323"/>
      </p:ext>
    </p:extLst>
  </p:cSld>
  <p:clrMapOvr>
    <a:masterClrMapping/>
  </p:clrMapOvr>
  <p:transition spd="med" advTm="23539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="" xmlns:p14="http://schemas.microsoft.com/office/powerpoint/2010/main">
        <p14:playEvt time="0" objId="2"/>
        <p14:stopEvt time="22457" objId="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292671"/>
            <a:ext cx="8677597" cy="5715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Основные особенности потоковой рекуррентной  архитектуры (РПА)</a:t>
            </a:r>
            <a:endParaRPr lang="en-GB" sz="28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42875" y="1340247"/>
            <a:ext cx="8858250" cy="5113089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600" u="sng" dirty="0">
                <a:solidFill>
                  <a:srgbClr val="000099"/>
                </a:solidFill>
              </a:rPr>
              <a:t>Учет вышеизложенных факторов (причин неуспеха потоковой концепции) требует разработки особого подхода для внедрения потоковой парадигмы в область </a:t>
            </a:r>
            <a:r>
              <a:rPr lang="en-US" sz="2600" u="sng" dirty="0">
                <a:solidFill>
                  <a:srgbClr val="000099"/>
                </a:solidFill>
              </a:rPr>
              <a:t>DSP</a:t>
            </a:r>
            <a:endParaRPr lang="ru-RU" sz="2600" u="sng" dirty="0">
              <a:solidFill>
                <a:srgbClr val="000099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РПА оба потока сливаются в один общий поток самодостаточных данных, в котором, помимо собственно обрабатываемых данных, содержится и необходимая для их обработки управляющая и служебная информация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тегируемые данные являются самодостаточными, т.к. они содержат всю информацию по их обработке: информацию о компоненте пары по обработке; о команде, которая должна быть выполнена над парой, и о месте назначения результата операции и не только на текущем шаге обработки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ru-RU" sz="2600" b="1" dirty="0">
              <a:solidFill>
                <a:srgbClr val="000099"/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453336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ФИЦ ИУ РАН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		</a:t>
            </a:r>
            <a:r>
              <a:rPr lang="en-US" sz="200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en-US" sz="2000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smtClean="0">
                <a:solidFill>
                  <a:srgbClr val="0033CC"/>
                </a:solidFill>
                <a:latin typeface="Arial" pitchFamily="34" charset="0"/>
              </a:rPr>
              <a:t>-2021                     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12 из 21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 advTm="52170">
    <p:zoom/>
  </p:transition>
  <p:extLst mod="1">
    <p:ext uri="{E180D4A7-C9FB-4DFB-919C-405C955672EB}">
      <p14:showEvtLst xmlns="" xmlns:p14="http://schemas.microsoft.com/office/powerpoint/2010/main">
        <p14:playEvt time="0" objId="2"/>
        <p14:stopEvt time="51622" objId="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-27384"/>
            <a:ext cx="6858024" cy="5715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Структура </a:t>
            </a:r>
            <a:r>
              <a:rPr lang="ru-RU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рпа</a:t>
            </a:r>
            <a:endParaRPr lang="en-GB" sz="4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42875" y="800100"/>
            <a:ext cx="8858250" cy="5653236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453336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ФИЦ ИУ РАН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		</a:t>
            </a:r>
            <a:r>
              <a:rPr lang="en-US" sz="200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en-US" sz="2000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smtClean="0">
                <a:solidFill>
                  <a:srgbClr val="0033CC"/>
                </a:solidFill>
                <a:latin typeface="Arial" pitchFamily="34" charset="0"/>
              </a:rPr>
              <a:t>-2021                   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13 из 21 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2" name="Slide_2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graphicFrame>
        <p:nvGraphicFramePr>
          <p:cNvPr id="9" name="Object 4">
            <a:extLst>
              <a:ext uri="{FF2B5EF4-FFF2-40B4-BE49-F238E27FC236}">
                <a16:creationId xmlns="" xmlns:a16="http://schemas.microsoft.com/office/drawing/2014/main" id="{968D25ED-533E-48AF-B9C1-8322A7FEB7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81533166"/>
              </p:ext>
            </p:extLst>
          </p:nvPr>
        </p:nvGraphicFramePr>
        <p:xfrm>
          <a:off x="35496" y="660152"/>
          <a:ext cx="9001124" cy="5677148"/>
        </p:xfrm>
        <a:graphic>
          <a:graphicData uri="http://schemas.openxmlformats.org/presentationml/2006/ole">
            <p:oleObj spid="_x0000_s4106" name="Visio" r:id="rId6" imgW="41652825" imgH="2329815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008331181"/>
      </p:ext>
    </p:extLst>
  </p:cSld>
  <p:clrMapOvr>
    <a:masterClrMapping/>
  </p:clrMapOvr>
  <p:transition spd="med" advTm="5217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="" xmlns:p14="http://schemas.microsoft.com/office/powerpoint/2010/main">
        <p14:playEvt time="0" objId="2"/>
        <p14:stopEvt time="51622" objId="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44624"/>
            <a:ext cx="9144000" cy="5715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33CC"/>
                </a:solidFill>
              </a:rPr>
              <a:t>Принцип рекуррентной развертки алгоритмов (1) </a:t>
            </a:r>
            <a:endParaRPr lang="en-GB" sz="28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469053"/>
            <a:ext cx="9144000" cy="416331"/>
          </a:xfrm>
        </p:spPr>
        <p:txBody>
          <a:bodyPr/>
          <a:lstStyle/>
          <a:p>
            <a:pPr algn="l">
              <a:defRPr/>
            </a:pPr>
            <a:r>
              <a:rPr lang="en-US" sz="2000" dirty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ФИЦ ИУ РАН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		</a:t>
            </a:r>
            <a:r>
              <a:rPr lang="en-US" sz="200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en-US" sz="2000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smtClean="0">
                <a:solidFill>
                  <a:srgbClr val="0033CC"/>
                </a:solidFill>
                <a:latin typeface="Arial" pitchFamily="34" charset="0"/>
              </a:rPr>
              <a:t>-2021                  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14 из 21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grpSp>
        <p:nvGrpSpPr>
          <p:cNvPr id="224" name="Группа 223">
            <a:extLst>
              <a:ext uri="{FF2B5EF4-FFF2-40B4-BE49-F238E27FC236}">
                <a16:creationId xmlns="" xmlns:a16="http://schemas.microsoft.com/office/drawing/2014/main" id="{C2989623-CEF8-4BC5-A945-E3F9394B4E99}"/>
              </a:ext>
            </a:extLst>
          </p:cNvPr>
          <p:cNvGrpSpPr/>
          <p:nvPr/>
        </p:nvGrpSpPr>
        <p:grpSpPr>
          <a:xfrm>
            <a:off x="467544" y="764704"/>
            <a:ext cx="8096945" cy="5394960"/>
            <a:chOff x="838200" y="836712"/>
            <a:chExt cx="8096945" cy="5394960"/>
          </a:xfrm>
        </p:grpSpPr>
        <p:sp>
          <p:nvSpPr>
            <p:cNvPr id="225" name="Rectangle 248">
              <a:extLst>
                <a:ext uri="{FF2B5EF4-FFF2-40B4-BE49-F238E27FC236}">
                  <a16:creationId xmlns="" xmlns:a16="http://schemas.microsoft.com/office/drawing/2014/main" id="{241A0580-A1C8-4F5D-8F27-9BC9C7505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9213" y="892266"/>
              <a:ext cx="6015037" cy="55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" name="Rectangle 264">
              <a:extLst>
                <a:ext uri="{FF2B5EF4-FFF2-40B4-BE49-F238E27FC236}">
                  <a16:creationId xmlns="" xmlns:a16="http://schemas.microsoft.com/office/drawing/2014/main" id="{E1995030-C300-412F-AD6C-2B8C35F71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0839" y="836712"/>
              <a:ext cx="18434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 dirty="0">
                  <a:solidFill>
                    <a:srgbClr val="000000"/>
                  </a:solidFill>
                  <a:latin typeface="Symbol" pitchFamily="18" charset="2"/>
                </a:rPr>
                <a:t> -</a:t>
              </a:r>
              <a:endParaRPr lang="ru-RU" sz="1800" dirty="0">
                <a:solidFill>
                  <a:schemeClr val="tx1"/>
                </a:solidFill>
              </a:endParaRPr>
            </a:p>
          </p:txBody>
        </p:sp>
        <p:sp>
          <p:nvSpPr>
            <p:cNvPr id="227" name="Rectangle 268">
              <a:extLst>
                <a:ext uri="{FF2B5EF4-FFF2-40B4-BE49-F238E27FC236}">
                  <a16:creationId xmlns="" xmlns:a16="http://schemas.microsoft.com/office/drawing/2014/main" id="{F63AC087-F431-4144-AA9A-B5A15553B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8264" y="836712"/>
              <a:ext cx="115888" cy="36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 dirty="0">
                  <a:solidFill>
                    <a:srgbClr val="000000"/>
                  </a:solidFill>
                </a:rPr>
                <a:t>1</a:t>
              </a:r>
              <a:endParaRPr lang="ru-RU" sz="1800" dirty="0">
                <a:solidFill>
                  <a:schemeClr val="tx1"/>
                </a:solidFill>
              </a:endParaRPr>
            </a:p>
          </p:txBody>
        </p:sp>
        <p:sp>
          <p:nvSpPr>
            <p:cNvPr id="228" name="Rectangle 280">
              <a:extLst>
                <a:ext uri="{FF2B5EF4-FFF2-40B4-BE49-F238E27FC236}">
                  <a16:creationId xmlns="" xmlns:a16="http://schemas.microsoft.com/office/drawing/2014/main" id="{3843B248-D9ED-456D-BB50-065DF535D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551" y="836712"/>
              <a:ext cx="115888" cy="36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 dirty="0">
                  <a:solidFill>
                    <a:srgbClr val="000000"/>
                  </a:solidFill>
                </a:rPr>
                <a:t>1</a:t>
              </a:r>
              <a:endParaRPr lang="ru-RU" sz="1800" dirty="0">
                <a:solidFill>
                  <a:schemeClr val="tx1"/>
                </a:solidFill>
              </a:endParaRPr>
            </a:p>
          </p:txBody>
        </p:sp>
        <p:sp>
          <p:nvSpPr>
            <p:cNvPr id="229" name="Rectangle 281">
              <a:extLst>
                <a:ext uri="{FF2B5EF4-FFF2-40B4-BE49-F238E27FC236}">
                  <a16:creationId xmlns="" xmlns:a16="http://schemas.microsoft.com/office/drawing/2014/main" id="{44078C72-6A67-46D9-A806-7F1B87023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0039" y="836712"/>
              <a:ext cx="63500" cy="36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 i="1" dirty="0">
                  <a:solidFill>
                    <a:srgbClr val="000000"/>
                  </a:solidFill>
                </a:rPr>
                <a:t>i</a:t>
              </a:r>
              <a:endParaRPr lang="ru-RU" sz="1800" dirty="0">
                <a:solidFill>
                  <a:schemeClr val="tx1"/>
                </a:solidFill>
              </a:endParaRPr>
            </a:p>
          </p:txBody>
        </p:sp>
        <p:sp>
          <p:nvSpPr>
            <p:cNvPr id="230" name="Rectangle 2">
              <a:extLst>
                <a:ext uri="{FF2B5EF4-FFF2-40B4-BE49-F238E27FC236}">
                  <a16:creationId xmlns="" xmlns:a16="http://schemas.microsoft.com/office/drawing/2014/main" id="{84ED8060-E886-4D5D-B563-A1663C9A2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650" y="2676103"/>
              <a:ext cx="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ru-RU" sz="1000">
                <a:solidFill>
                  <a:schemeClr val="tx1"/>
                </a:solidFill>
              </a:endParaRPr>
            </a:p>
          </p:txBody>
        </p:sp>
        <p:sp>
          <p:nvSpPr>
            <p:cNvPr id="231" name="Rectangle 74">
              <a:extLst>
                <a:ext uri="{FF2B5EF4-FFF2-40B4-BE49-F238E27FC236}">
                  <a16:creationId xmlns="" xmlns:a16="http://schemas.microsoft.com/office/drawing/2014/main" id="{5F201507-7A86-4E7D-A66D-F8E095411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3263" y="3807991"/>
              <a:ext cx="919162" cy="55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2" name="Group 75">
              <a:extLst>
                <a:ext uri="{FF2B5EF4-FFF2-40B4-BE49-F238E27FC236}">
                  <a16:creationId xmlns="" xmlns:a16="http://schemas.microsoft.com/office/drawing/2014/main" id="{958CE133-FC6F-4975-8B94-861A32D8F7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0100" y="3941341"/>
              <a:ext cx="676275" cy="288925"/>
              <a:chOff x="3766" y="2769"/>
              <a:chExt cx="426" cy="182"/>
            </a:xfrm>
          </p:grpSpPr>
          <p:sp>
            <p:nvSpPr>
              <p:cNvPr id="439" name="Rectangle 76">
                <a:extLst>
                  <a:ext uri="{FF2B5EF4-FFF2-40B4-BE49-F238E27FC236}">
                    <a16:creationId xmlns="" xmlns:a16="http://schemas.microsoft.com/office/drawing/2014/main" id="{695023FC-A560-49BC-86D1-5C1369627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4" y="2769"/>
                <a:ext cx="10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900">
                    <a:solidFill>
                      <a:srgbClr val="000000"/>
                    </a:solidFill>
                    <a:latin typeface="Symbol" pitchFamily="18" charset="2"/>
                  </a:rPr>
                  <a:t>å</a:t>
                </a:r>
                <a:endParaRPr lang="ru-RU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440" name="Rectangle 77">
                <a:extLst>
                  <a:ext uri="{FF2B5EF4-FFF2-40B4-BE49-F238E27FC236}">
                    <a16:creationId xmlns="" xmlns:a16="http://schemas.microsoft.com/office/drawing/2014/main" id="{29E5743C-1B30-4027-8A8C-58E6571D4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4" y="2796"/>
                <a:ext cx="53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endParaRPr lang="ru-RU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441" name="Rectangle 78">
                <a:extLst>
                  <a:ext uri="{FF2B5EF4-FFF2-40B4-BE49-F238E27FC236}">
                    <a16:creationId xmlns="" xmlns:a16="http://schemas.microsoft.com/office/drawing/2014/main" id="{8A6081E9-A344-47D5-A59E-59201B740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7" y="2807"/>
                <a:ext cx="32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>
                    <a:solidFill>
                      <a:srgbClr val="000000"/>
                    </a:solidFill>
                  </a:rPr>
                  <a:t>)</a:t>
                </a:r>
                <a:endParaRPr lang="ru-RU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442" name="Rectangle 79">
                <a:extLst>
                  <a:ext uri="{FF2B5EF4-FFF2-40B4-BE49-F238E27FC236}">
                    <a16:creationId xmlns="" xmlns:a16="http://schemas.microsoft.com/office/drawing/2014/main" id="{B48790F2-113F-4F9D-809B-D52916948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7" y="2807"/>
                <a:ext cx="48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>
                    <a:solidFill>
                      <a:srgbClr val="000000"/>
                    </a:solidFill>
                  </a:rPr>
                  <a:t>2</a:t>
                </a:r>
                <a:endParaRPr lang="ru-RU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443" name="Rectangle 80">
                <a:extLst>
                  <a:ext uri="{FF2B5EF4-FFF2-40B4-BE49-F238E27FC236}">
                    <a16:creationId xmlns="" xmlns:a16="http://schemas.microsoft.com/office/drawing/2014/main" id="{65D8DBD3-82F3-4BF6-A021-CD6EFF9DBF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8" y="2807"/>
                <a:ext cx="32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>
                    <a:solidFill>
                      <a:srgbClr val="000000"/>
                    </a:solidFill>
                  </a:rPr>
                  <a:t>(</a:t>
                </a:r>
                <a:endParaRPr lang="ru-RU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444" name="Rectangle 81">
                <a:extLst>
                  <a:ext uri="{FF2B5EF4-FFF2-40B4-BE49-F238E27FC236}">
                    <a16:creationId xmlns="" xmlns:a16="http://schemas.microsoft.com/office/drawing/2014/main" id="{4D59DC2F-1FB3-4597-BC93-6CB15C1B60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6" y="2807"/>
                <a:ext cx="59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 i="1">
                    <a:solidFill>
                      <a:srgbClr val="000000"/>
                    </a:solidFill>
                  </a:rPr>
                  <a:t>A</a:t>
                </a:r>
                <a:endParaRPr lang="ru-RU" sz="2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3" name="Rectangle 82">
              <a:extLst>
                <a:ext uri="{FF2B5EF4-FFF2-40B4-BE49-F238E27FC236}">
                  <a16:creationId xmlns="" xmlns:a16="http://schemas.microsoft.com/office/drawing/2014/main" id="{8C7FF81C-5274-4E29-96E2-F6328E637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138" y="2698328"/>
              <a:ext cx="768350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" name="Rectangle 83">
              <a:extLst>
                <a:ext uri="{FF2B5EF4-FFF2-40B4-BE49-F238E27FC236}">
                  <a16:creationId xmlns="" xmlns:a16="http://schemas.microsoft.com/office/drawing/2014/main" id="{516733BA-F18C-40B6-810E-F39B73A25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513" y="2774528"/>
              <a:ext cx="119062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</a:rPr>
                <a:t>D</a:t>
              </a:r>
              <a:endParaRPr lang="ru-RU" sz="2800">
                <a:solidFill>
                  <a:schemeClr val="tx1"/>
                </a:solidFill>
              </a:endParaRPr>
            </a:p>
          </p:txBody>
        </p:sp>
        <p:sp>
          <p:nvSpPr>
            <p:cNvPr id="235" name="Rectangle 84">
              <a:extLst>
                <a:ext uri="{FF2B5EF4-FFF2-40B4-BE49-F238E27FC236}">
                  <a16:creationId xmlns="" xmlns:a16="http://schemas.microsoft.com/office/drawing/2014/main" id="{17C4E126-55E8-41B3-A1A5-252AEA48D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575" y="2706266"/>
              <a:ext cx="635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</a:rPr>
                <a:t>0</a:t>
              </a:r>
              <a:endParaRPr lang="ru-RU" sz="2800">
                <a:solidFill>
                  <a:schemeClr val="tx1"/>
                </a:solidFill>
              </a:endParaRPr>
            </a:p>
          </p:txBody>
        </p:sp>
        <p:sp>
          <p:nvSpPr>
            <p:cNvPr id="236" name="Rectangle 85">
              <a:extLst>
                <a:ext uri="{FF2B5EF4-FFF2-40B4-BE49-F238E27FC236}">
                  <a16:creationId xmlns="" xmlns:a16="http://schemas.microsoft.com/office/drawing/2014/main" id="{DB1F3E48-45FD-4801-BB9F-55F76B6F1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013" y="2774528"/>
              <a:ext cx="93662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</a:rPr>
                <a:t>=</a:t>
              </a:r>
              <a:endParaRPr lang="ru-RU" sz="2800">
                <a:solidFill>
                  <a:schemeClr val="tx1"/>
                </a:solidFill>
              </a:endParaRPr>
            </a:p>
          </p:txBody>
        </p:sp>
        <p:sp>
          <p:nvSpPr>
            <p:cNvPr id="237" name="Rectangle 86">
              <a:extLst>
                <a:ext uri="{FF2B5EF4-FFF2-40B4-BE49-F238E27FC236}">
                  <a16:creationId xmlns="" xmlns:a16="http://schemas.microsoft.com/office/drawing/2014/main" id="{09FE311F-04C0-41DC-8BC6-E5DBD488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7613" y="2774528"/>
              <a:ext cx="312737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</a:rPr>
                <a:t>А(0)</a:t>
              </a:r>
              <a:endParaRPr lang="ru-RU" sz="2800">
                <a:solidFill>
                  <a:schemeClr val="tx1"/>
                </a:solidFill>
              </a:endParaRPr>
            </a:p>
          </p:txBody>
        </p:sp>
        <p:sp>
          <p:nvSpPr>
            <p:cNvPr id="238" name="Oval 87">
              <a:extLst>
                <a:ext uri="{FF2B5EF4-FFF2-40B4-BE49-F238E27FC236}">
                  <a16:creationId xmlns="" xmlns:a16="http://schemas.microsoft.com/office/drawing/2014/main" id="{4CF39DCE-67DC-4B06-AC45-6E6B361CF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2660228"/>
              <a:ext cx="768350" cy="442913"/>
            </a:xfrm>
            <a:prstGeom prst="ellipse">
              <a:avLst/>
            </a:prstGeom>
            <a:noFill/>
            <a:ln w="8001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" name="Rectangle 88">
              <a:extLst>
                <a:ext uri="{FF2B5EF4-FFF2-40B4-BE49-F238E27FC236}">
                  <a16:creationId xmlns="" xmlns:a16="http://schemas.microsoft.com/office/drawing/2014/main" id="{4E0225F8-0093-4204-961A-56BE93391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388" y="1849016"/>
              <a:ext cx="307975" cy="29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" name="Rectangle 89">
              <a:extLst>
                <a:ext uri="{FF2B5EF4-FFF2-40B4-BE49-F238E27FC236}">
                  <a16:creationId xmlns="" xmlns:a16="http://schemas.microsoft.com/office/drawing/2014/main" id="{0FE9AB5C-F096-42A0-9572-C58993615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700" y="1887116"/>
              <a:ext cx="1143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</a:rPr>
                <a:t>1</a:t>
              </a:r>
              <a:endParaRPr lang="ru-RU" sz="2800">
                <a:solidFill>
                  <a:schemeClr val="tx1"/>
                </a:solidFill>
              </a:endParaRPr>
            </a:p>
          </p:txBody>
        </p:sp>
        <p:sp>
          <p:nvSpPr>
            <p:cNvPr id="241" name="Rectangle 90">
              <a:extLst>
                <a:ext uri="{FF2B5EF4-FFF2-40B4-BE49-F238E27FC236}">
                  <a16:creationId xmlns="" xmlns:a16="http://schemas.microsoft.com/office/drawing/2014/main" id="{21E816EF-3FAB-45F2-A52A-36109A69D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875" y="2560216"/>
              <a:ext cx="617538" cy="42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" name="Rectangle 91">
              <a:extLst>
                <a:ext uri="{FF2B5EF4-FFF2-40B4-BE49-F238E27FC236}">
                  <a16:creationId xmlns="" xmlns:a16="http://schemas.microsoft.com/office/drawing/2014/main" id="{B0ADB81E-8D45-4EF3-A187-FCDD52889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250" y="2628478"/>
              <a:ext cx="42863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</a:rPr>
                <a:t>r</a:t>
              </a:r>
              <a:endParaRPr lang="ru-RU" sz="2800">
                <a:solidFill>
                  <a:schemeClr val="tx1"/>
                </a:solidFill>
              </a:endParaRPr>
            </a:p>
          </p:txBody>
        </p:sp>
        <p:sp>
          <p:nvSpPr>
            <p:cNvPr id="243" name="Rectangle 92">
              <a:extLst>
                <a:ext uri="{FF2B5EF4-FFF2-40B4-BE49-F238E27FC236}">
                  <a16:creationId xmlns="" xmlns:a16="http://schemas.microsoft.com/office/drawing/2014/main" id="{274E0DEB-48D4-46EA-802A-E1DFEE635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2668166"/>
              <a:ext cx="50800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1</a:t>
              </a:r>
              <a:endParaRPr lang="ru-RU" sz="2800">
                <a:solidFill>
                  <a:schemeClr val="tx1"/>
                </a:solidFill>
              </a:endParaRPr>
            </a:p>
          </p:txBody>
        </p:sp>
        <p:sp>
          <p:nvSpPr>
            <p:cNvPr id="244" name="Rectangle 93">
              <a:extLst>
                <a:ext uri="{FF2B5EF4-FFF2-40B4-BE49-F238E27FC236}">
                  <a16:creationId xmlns="" xmlns:a16="http://schemas.microsoft.com/office/drawing/2014/main" id="{1F8F4E2A-3E4C-45E2-924C-51BAA9763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6500" y="2628478"/>
              <a:ext cx="920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</a:rPr>
                <a:t>/a</a:t>
              </a:r>
              <a:endParaRPr lang="ru-RU" sz="2800">
                <a:solidFill>
                  <a:schemeClr val="tx1"/>
                </a:solidFill>
              </a:endParaRPr>
            </a:p>
          </p:txBody>
        </p:sp>
        <p:sp>
          <p:nvSpPr>
            <p:cNvPr id="245" name="Rectangle 94">
              <a:extLst>
                <a:ext uri="{FF2B5EF4-FFF2-40B4-BE49-F238E27FC236}">
                  <a16:creationId xmlns="" xmlns:a16="http://schemas.microsoft.com/office/drawing/2014/main" id="{495DFBEF-C258-4508-8C31-E352D4BD6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813" y="2668166"/>
              <a:ext cx="50800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1</a:t>
              </a:r>
              <a:endParaRPr lang="ru-RU" sz="2800">
                <a:solidFill>
                  <a:schemeClr val="tx1"/>
                </a:solidFill>
              </a:endParaRPr>
            </a:p>
          </p:txBody>
        </p:sp>
        <p:sp>
          <p:nvSpPr>
            <p:cNvPr id="246" name="Rectangle 96">
              <a:extLst>
                <a:ext uri="{FF2B5EF4-FFF2-40B4-BE49-F238E27FC236}">
                  <a16:creationId xmlns="" xmlns:a16="http://schemas.microsoft.com/office/drawing/2014/main" id="{25AB9533-E138-42B6-9B4B-D4E47620F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850" y="2606253"/>
              <a:ext cx="388938" cy="29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" name="Rectangle 97">
              <a:extLst>
                <a:ext uri="{FF2B5EF4-FFF2-40B4-BE49-F238E27FC236}">
                  <a16:creationId xmlns="" xmlns:a16="http://schemas.microsoft.com/office/drawing/2014/main" id="{21F8DCB8-0BE7-4B9F-9E91-E958692E2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3288" y="2674516"/>
              <a:ext cx="42862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</a:rPr>
                <a:t>r</a:t>
              </a:r>
              <a:endParaRPr lang="ru-RU" sz="2800">
                <a:solidFill>
                  <a:schemeClr val="tx1"/>
                </a:solidFill>
              </a:endParaRPr>
            </a:p>
          </p:txBody>
        </p:sp>
        <p:sp>
          <p:nvSpPr>
            <p:cNvPr id="248" name="Rectangle 98">
              <a:extLst>
                <a:ext uri="{FF2B5EF4-FFF2-40B4-BE49-F238E27FC236}">
                  <a16:creationId xmlns="" xmlns:a16="http://schemas.microsoft.com/office/drawing/2014/main" id="{7FC4179D-F70A-4C9C-8422-48CC97234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975" y="2712616"/>
              <a:ext cx="50800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1</a:t>
              </a:r>
              <a:endParaRPr lang="ru-RU" sz="2800">
                <a:solidFill>
                  <a:schemeClr val="tx1"/>
                </a:solidFill>
              </a:endParaRPr>
            </a:p>
          </p:txBody>
        </p:sp>
        <p:sp>
          <p:nvSpPr>
            <p:cNvPr id="249" name="Rectangle 99">
              <a:extLst>
                <a:ext uri="{FF2B5EF4-FFF2-40B4-BE49-F238E27FC236}">
                  <a16:creationId xmlns="" xmlns:a16="http://schemas.microsoft.com/office/drawing/2014/main" id="{999DA22E-D194-4DB9-B028-E15B38C76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8538" y="2614191"/>
              <a:ext cx="50800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2</a:t>
              </a:r>
              <a:endParaRPr lang="ru-RU" sz="2800">
                <a:solidFill>
                  <a:schemeClr val="tx1"/>
                </a:solidFill>
              </a:endParaRPr>
            </a:p>
          </p:txBody>
        </p:sp>
        <p:sp>
          <p:nvSpPr>
            <p:cNvPr id="250" name="Freeform 103">
              <a:extLst>
                <a:ext uri="{FF2B5EF4-FFF2-40B4-BE49-F238E27FC236}">
                  <a16:creationId xmlns="" xmlns:a16="http://schemas.microsoft.com/office/drawing/2014/main" id="{12ECC75C-AB4B-401C-B6B3-E6802F8E8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550" y="2896766"/>
              <a:ext cx="4754563" cy="4905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9" y="111"/>
                </a:cxn>
                <a:cxn ang="0">
                  <a:pos x="719" y="159"/>
                </a:cxn>
                <a:cxn ang="0">
                  <a:pos x="949" y="207"/>
                </a:cxn>
                <a:cxn ang="0">
                  <a:pos x="1178" y="246"/>
                </a:cxn>
                <a:cxn ang="0">
                  <a:pos x="1393" y="280"/>
                </a:cxn>
                <a:cxn ang="0">
                  <a:pos x="1598" y="299"/>
                </a:cxn>
                <a:cxn ang="0">
                  <a:pos x="1792" y="309"/>
                </a:cxn>
                <a:cxn ang="0">
                  <a:pos x="1887" y="309"/>
                </a:cxn>
                <a:cxn ang="0">
                  <a:pos x="1977" y="304"/>
                </a:cxn>
                <a:cxn ang="0">
                  <a:pos x="2162" y="280"/>
                </a:cxn>
                <a:cxn ang="0">
                  <a:pos x="2341" y="246"/>
                </a:cxn>
                <a:cxn ang="0">
                  <a:pos x="2506" y="207"/>
                </a:cxn>
                <a:cxn ang="0">
                  <a:pos x="2661" y="164"/>
                </a:cxn>
                <a:cxn ang="0">
                  <a:pos x="2731" y="140"/>
                </a:cxn>
                <a:cxn ang="0">
                  <a:pos x="2796" y="121"/>
                </a:cxn>
                <a:cxn ang="0">
                  <a:pos x="2855" y="106"/>
                </a:cxn>
                <a:cxn ang="0">
                  <a:pos x="2905" y="87"/>
                </a:cxn>
                <a:cxn ang="0">
                  <a:pos x="2955" y="77"/>
                </a:cxn>
                <a:cxn ang="0">
                  <a:pos x="2995" y="68"/>
                </a:cxn>
              </a:cxnLst>
              <a:rect l="0" t="0" r="r" b="b"/>
              <a:pathLst>
                <a:path w="2995" h="309">
                  <a:moveTo>
                    <a:pt x="0" y="0"/>
                  </a:moveTo>
                  <a:lnTo>
                    <a:pt x="479" y="111"/>
                  </a:lnTo>
                  <a:lnTo>
                    <a:pt x="719" y="159"/>
                  </a:lnTo>
                  <a:lnTo>
                    <a:pt x="949" y="207"/>
                  </a:lnTo>
                  <a:lnTo>
                    <a:pt x="1178" y="246"/>
                  </a:lnTo>
                  <a:lnTo>
                    <a:pt x="1393" y="280"/>
                  </a:lnTo>
                  <a:lnTo>
                    <a:pt x="1598" y="299"/>
                  </a:lnTo>
                  <a:lnTo>
                    <a:pt x="1792" y="309"/>
                  </a:lnTo>
                  <a:lnTo>
                    <a:pt x="1887" y="309"/>
                  </a:lnTo>
                  <a:lnTo>
                    <a:pt x="1977" y="304"/>
                  </a:lnTo>
                  <a:lnTo>
                    <a:pt x="2162" y="280"/>
                  </a:lnTo>
                  <a:lnTo>
                    <a:pt x="2341" y="246"/>
                  </a:lnTo>
                  <a:lnTo>
                    <a:pt x="2506" y="207"/>
                  </a:lnTo>
                  <a:lnTo>
                    <a:pt x="2661" y="164"/>
                  </a:lnTo>
                  <a:lnTo>
                    <a:pt x="2731" y="140"/>
                  </a:lnTo>
                  <a:lnTo>
                    <a:pt x="2796" y="121"/>
                  </a:lnTo>
                  <a:lnTo>
                    <a:pt x="2855" y="106"/>
                  </a:lnTo>
                  <a:lnTo>
                    <a:pt x="2905" y="87"/>
                  </a:lnTo>
                  <a:lnTo>
                    <a:pt x="2955" y="77"/>
                  </a:lnTo>
                  <a:lnTo>
                    <a:pt x="2995" y="6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1" name="Group 104">
              <a:extLst>
                <a:ext uri="{FF2B5EF4-FFF2-40B4-BE49-F238E27FC236}">
                  <a16:creationId xmlns="" xmlns:a16="http://schemas.microsoft.com/office/drawing/2014/main" id="{91DE4300-2C1A-48AD-A621-4B5E282BF4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2738" y="2537991"/>
              <a:ext cx="500062" cy="266700"/>
              <a:chOff x="1059" y="1885"/>
              <a:chExt cx="315" cy="168"/>
            </a:xfrm>
          </p:grpSpPr>
          <p:sp>
            <p:nvSpPr>
              <p:cNvPr id="437" name="Line 105">
                <a:extLst>
                  <a:ext uri="{FF2B5EF4-FFF2-40B4-BE49-F238E27FC236}">
                    <a16:creationId xmlns="" xmlns:a16="http://schemas.microsoft.com/office/drawing/2014/main" id="{393B2AAB-46DA-4D38-AB73-DB4725990B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9" y="1899"/>
                <a:ext cx="280" cy="15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8" name="Freeform 106">
                <a:extLst>
                  <a:ext uri="{FF2B5EF4-FFF2-40B4-BE49-F238E27FC236}">
                    <a16:creationId xmlns="" xmlns:a16="http://schemas.microsoft.com/office/drawing/2014/main" id="{F40C1680-98B3-48DF-9CE3-0491C9E58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1885"/>
                <a:ext cx="55" cy="48"/>
              </a:xfrm>
              <a:custGeom>
                <a:avLst/>
                <a:gdLst/>
                <a:ahLst/>
                <a:cxnLst>
                  <a:cxn ang="0">
                    <a:pos x="25" y="48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25" y="48"/>
                  </a:cxn>
                </a:cxnLst>
                <a:rect l="0" t="0" r="r" b="b"/>
                <a:pathLst>
                  <a:path w="55" h="48">
                    <a:moveTo>
                      <a:pt x="25" y="48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25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2" name="Rectangle 107">
              <a:extLst>
                <a:ext uri="{FF2B5EF4-FFF2-40B4-BE49-F238E27FC236}">
                  <a16:creationId xmlns="" xmlns:a16="http://schemas.microsoft.com/office/drawing/2014/main" id="{1DC2BF9F-3271-45B2-8DA2-72DB8C677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075" y="3485728"/>
              <a:ext cx="538163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" name="Rectangle 108">
              <a:extLst>
                <a:ext uri="{FF2B5EF4-FFF2-40B4-BE49-F238E27FC236}">
                  <a16:creationId xmlns="" xmlns:a16="http://schemas.microsoft.com/office/drawing/2014/main" id="{7542D3E3-4B7D-42F0-95F4-92137EA2B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200" y="3531766"/>
              <a:ext cx="312738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</a:rPr>
                <a:t>А(1)</a:t>
              </a:r>
              <a:endParaRPr lang="ru-RU" sz="2800">
                <a:solidFill>
                  <a:schemeClr val="tx1"/>
                </a:solidFill>
              </a:endParaRPr>
            </a:p>
          </p:txBody>
        </p:sp>
        <p:sp>
          <p:nvSpPr>
            <p:cNvPr id="254" name="Rectangle 109">
              <a:extLst>
                <a:ext uri="{FF2B5EF4-FFF2-40B4-BE49-F238E27FC236}">
                  <a16:creationId xmlns="" xmlns:a16="http://schemas.microsoft.com/office/drawing/2014/main" id="{F3E28C95-0505-48EC-ADCE-B71D6AB4A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5620" y="4860924"/>
              <a:ext cx="317500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000"/>
            </a:p>
          </p:txBody>
        </p:sp>
        <p:sp>
          <p:nvSpPr>
            <p:cNvPr id="255" name="Rectangle 110">
              <a:extLst>
                <a:ext uri="{FF2B5EF4-FFF2-40B4-BE49-F238E27FC236}">
                  <a16:creationId xmlns="" xmlns:a16="http://schemas.microsoft.com/office/drawing/2014/main" id="{9DCDEC98-14EA-4E15-97D9-74F79DB60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4682" y="4892674"/>
              <a:ext cx="849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000" b="1">
                  <a:solidFill>
                    <a:srgbClr val="000000"/>
                  </a:solidFill>
                </a:rPr>
                <a:t>-</a:t>
              </a:r>
              <a:endParaRPr lang="ru-RU" sz="2000" b="1">
                <a:solidFill>
                  <a:schemeClr val="tx1"/>
                </a:solidFill>
              </a:endParaRPr>
            </a:p>
          </p:txBody>
        </p:sp>
        <p:sp>
          <p:nvSpPr>
            <p:cNvPr id="256" name="Rectangle 111">
              <a:extLst>
                <a:ext uri="{FF2B5EF4-FFF2-40B4-BE49-F238E27FC236}">
                  <a16:creationId xmlns="" xmlns:a16="http://schemas.microsoft.com/office/drawing/2014/main" id="{2221B139-8C5F-492D-94BA-F10138012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4900" y="4220741"/>
              <a:ext cx="309563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" name="Rectangle 112">
              <a:extLst>
                <a:ext uri="{FF2B5EF4-FFF2-40B4-BE49-F238E27FC236}">
                  <a16:creationId xmlns="" xmlns:a16="http://schemas.microsoft.com/office/drawing/2014/main" id="{1F7E4630-4EA7-4829-B426-47A5632C3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3963" y="4258841"/>
              <a:ext cx="635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</a:rPr>
                <a:t>/</a:t>
              </a:r>
              <a:endParaRPr lang="ru-RU" sz="2800">
                <a:solidFill>
                  <a:schemeClr val="tx1"/>
                </a:solidFill>
              </a:endParaRPr>
            </a:p>
          </p:txBody>
        </p:sp>
        <p:sp>
          <p:nvSpPr>
            <p:cNvPr id="258" name="Rectangle 113">
              <a:extLst>
                <a:ext uri="{FF2B5EF4-FFF2-40B4-BE49-F238E27FC236}">
                  <a16:creationId xmlns="" xmlns:a16="http://schemas.microsoft.com/office/drawing/2014/main" id="{4E1CB1CC-BA9F-4AA9-B53A-9AC8701A5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3582" y="4922837"/>
              <a:ext cx="3095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000"/>
            </a:p>
          </p:txBody>
        </p:sp>
        <p:sp>
          <p:nvSpPr>
            <p:cNvPr id="259" name="Rectangle 114">
              <a:extLst>
                <a:ext uri="{FF2B5EF4-FFF2-40B4-BE49-F238E27FC236}">
                  <a16:creationId xmlns="" xmlns:a16="http://schemas.microsoft.com/office/drawing/2014/main" id="{E7080D3B-C6F1-4637-B661-23B2A1833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0895" y="4960937"/>
              <a:ext cx="1282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000" b="1">
                  <a:solidFill>
                    <a:srgbClr val="000000"/>
                  </a:solidFill>
                </a:rPr>
                <a:t>*</a:t>
              </a:r>
              <a:endParaRPr lang="ru-RU" sz="2000" b="1">
                <a:solidFill>
                  <a:schemeClr val="tx1"/>
                </a:solidFill>
              </a:endParaRPr>
            </a:p>
          </p:txBody>
        </p:sp>
        <p:sp>
          <p:nvSpPr>
            <p:cNvPr id="260" name="Rectangle 115">
              <a:extLst>
                <a:ext uri="{FF2B5EF4-FFF2-40B4-BE49-F238E27FC236}">
                  <a16:creationId xmlns="" xmlns:a16="http://schemas.microsoft.com/office/drawing/2014/main" id="{611670FD-4090-4288-8CF2-0908E1A04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157" y="4906962"/>
              <a:ext cx="307975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000"/>
            </a:p>
          </p:txBody>
        </p:sp>
        <p:sp>
          <p:nvSpPr>
            <p:cNvPr id="261" name="Rectangle 116">
              <a:extLst>
                <a:ext uri="{FF2B5EF4-FFF2-40B4-BE49-F238E27FC236}">
                  <a16:creationId xmlns="" xmlns:a16="http://schemas.microsoft.com/office/drawing/2014/main" id="{FF51490F-EB75-44CB-B313-977907421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632" y="4945062"/>
              <a:ext cx="705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000" b="1" dirty="0">
                  <a:solidFill>
                    <a:srgbClr val="000000"/>
                  </a:solidFill>
                </a:rPr>
                <a:t>/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62" name="Rectangle 117">
              <a:extLst>
                <a:ext uri="{FF2B5EF4-FFF2-40B4-BE49-F238E27FC236}">
                  <a16:creationId xmlns="" xmlns:a16="http://schemas.microsoft.com/office/drawing/2014/main" id="{0F192FF3-1450-4A2A-BD17-D28E4FCF3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5595" y="4922837"/>
              <a:ext cx="309562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000"/>
            </a:p>
          </p:txBody>
        </p:sp>
        <p:sp>
          <p:nvSpPr>
            <p:cNvPr id="263" name="Rectangle 118">
              <a:extLst>
                <a:ext uri="{FF2B5EF4-FFF2-40B4-BE49-F238E27FC236}">
                  <a16:creationId xmlns="" xmlns:a16="http://schemas.microsoft.com/office/drawing/2014/main" id="{C7AC61DB-C2A3-4F76-98C4-AB34EC868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2907" y="4952999"/>
              <a:ext cx="1282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000" b="1">
                  <a:solidFill>
                    <a:srgbClr val="000000"/>
                  </a:solidFill>
                </a:rPr>
                <a:t>*</a:t>
              </a:r>
              <a:endParaRPr lang="ru-RU" sz="2000" b="1">
                <a:solidFill>
                  <a:schemeClr val="tx1"/>
                </a:solidFill>
              </a:endParaRPr>
            </a:p>
          </p:txBody>
        </p:sp>
        <p:sp>
          <p:nvSpPr>
            <p:cNvPr id="264" name="Rectangle 119">
              <a:extLst>
                <a:ext uri="{FF2B5EF4-FFF2-40B4-BE49-F238E27FC236}">
                  <a16:creationId xmlns="" xmlns:a16="http://schemas.microsoft.com/office/drawing/2014/main" id="{B45EB723-C0A5-45F7-8375-C3C20E39D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607" y="4930774"/>
              <a:ext cx="3095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000"/>
            </a:p>
          </p:txBody>
        </p:sp>
        <p:sp>
          <p:nvSpPr>
            <p:cNvPr id="265" name="Rectangle 120">
              <a:extLst>
                <a:ext uri="{FF2B5EF4-FFF2-40B4-BE49-F238E27FC236}">
                  <a16:creationId xmlns="" xmlns:a16="http://schemas.microsoft.com/office/drawing/2014/main" id="{D418435C-9BA3-4AA2-9E6C-673B5B698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920" y="4960937"/>
              <a:ext cx="1282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000" b="1">
                  <a:solidFill>
                    <a:srgbClr val="000000"/>
                  </a:solidFill>
                </a:rPr>
                <a:t>*</a:t>
              </a:r>
              <a:endParaRPr lang="ru-RU" sz="2000" b="1">
                <a:solidFill>
                  <a:schemeClr val="tx1"/>
                </a:solidFill>
              </a:endParaRPr>
            </a:p>
          </p:txBody>
        </p:sp>
        <p:sp>
          <p:nvSpPr>
            <p:cNvPr id="266" name="Rectangle 121">
              <a:extLst>
                <a:ext uri="{FF2B5EF4-FFF2-40B4-BE49-F238E27FC236}">
                  <a16:creationId xmlns="" xmlns:a16="http://schemas.microsoft.com/office/drawing/2014/main" id="{A239AD45-AD6E-4B92-8A3B-7B556FE9E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850" y="2758653"/>
              <a:ext cx="309563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" name="Rectangle 122">
              <a:extLst>
                <a:ext uri="{FF2B5EF4-FFF2-40B4-BE49-F238E27FC236}">
                  <a16:creationId xmlns="" xmlns:a16="http://schemas.microsoft.com/office/drawing/2014/main" id="{A33055D7-1FD9-40FD-9798-75BD3C64E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163" y="2790403"/>
              <a:ext cx="1143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</a:rPr>
                <a:t>*</a:t>
              </a:r>
              <a:endParaRPr lang="ru-RU" sz="2800">
                <a:solidFill>
                  <a:schemeClr val="tx1"/>
                </a:solidFill>
              </a:endParaRPr>
            </a:p>
          </p:txBody>
        </p:sp>
        <p:sp>
          <p:nvSpPr>
            <p:cNvPr id="268" name="Rectangle 123">
              <a:extLst>
                <a:ext uri="{FF2B5EF4-FFF2-40B4-BE49-F238E27FC236}">
                  <a16:creationId xmlns="" xmlns:a16="http://schemas.microsoft.com/office/drawing/2014/main" id="{BD84C966-260F-4DC3-B4D2-07CC6CC49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2863" y="2766591"/>
              <a:ext cx="309562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9" name="Rectangle 124">
              <a:extLst>
                <a:ext uri="{FF2B5EF4-FFF2-40B4-BE49-F238E27FC236}">
                  <a16:creationId xmlns="" xmlns:a16="http://schemas.microsoft.com/office/drawing/2014/main" id="{883FD163-DF06-4422-9427-62B093D62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175" y="2796753"/>
              <a:ext cx="1143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</a:rPr>
                <a:t>*</a:t>
              </a:r>
              <a:endParaRPr lang="ru-RU" sz="2800">
                <a:solidFill>
                  <a:schemeClr val="tx1"/>
                </a:solidFill>
              </a:endParaRPr>
            </a:p>
          </p:txBody>
        </p:sp>
        <p:sp>
          <p:nvSpPr>
            <p:cNvPr id="270" name="Rectangle 125">
              <a:extLst>
                <a:ext uri="{FF2B5EF4-FFF2-40B4-BE49-F238E27FC236}">
                  <a16:creationId xmlns="" xmlns:a16="http://schemas.microsoft.com/office/drawing/2014/main" id="{EAB87CEF-A3FE-40BC-A160-C4A421A44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850" y="4242966"/>
              <a:ext cx="309563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1" name="Rectangle 126">
              <a:extLst>
                <a:ext uri="{FF2B5EF4-FFF2-40B4-BE49-F238E27FC236}">
                  <a16:creationId xmlns="" xmlns:a16="http://schemas.microsoft.com/office/drawing/2014/main" id="{F5114AEC-FC0F-4D47-98A0-CC9BC2B61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163" y="4274716"/>
              <a:ext cx="1143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</a:rPr>
                <a:t>*</a:t>
              </a:r>
              <a:endParaRPr lang="ru-RU" sz="2800">
                <a:solidFill>
                  <a:schemeClr val="tx1"/>
                </a:solidFill>
              </a:endParaRPr>
            </a:p>
          </p:txBody>
        </p:sp>
        <p:sp>
          <p:nvSpPr>
            <p:cNvPr id="272" name="Rectangle 127">
              <a:extLst>
                <a:ext uri="{FF2B5EF4-FFF2-40B4-BE49-F238E27FC236}">
                  <a16:creationId xmlns="" xmlns:a16="http://schemas.microsoft.com/office/drawing/2014/main" id="{5E414008-3CD6-4192-8EF0-4BD124E67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0875" y="2728491"/>
              <a:ext cx="317500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3" name="Rectangle 128">
              <a:extLst>
                <a:ext uri="{FF2B5EF4-FFF2-40B4-BE49-F238E27FC236}">
                  <a16:creationId xmlns="" xmlns:a16="http://schemas.microsoft.com/office/drawing/2014/main" id="{E135C84C-52DE-40BC-818B-3ED055766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125" y="2766591"/>
              <a:ext cx="1143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</a:rPr>
                <a:t>*</a:t>
              </a:r>
              <a:endParaRPr lang="ru-RU" sz="2800">
                <a:solidFill>
                  <a:schemeClr val="tx1"/>
                </a:solidFill>
              </a:endParaRPr>
            </a:p>
          </p:txBody>
        </p:sp>
        <p:sp>
          <p:nvSpPr>
            <p:cNvPr id="274" name="Rectangle 129">
              <a:extLst>
                <a:ext uri="{FF2B5EF4-FFF2-40B4-BE49-F238E27FC236}">
                  <a16:creationId xmlns="" xmlns:a16="http://schemas.microsoft.com/office/drawing/2014/main" id="{76610BDC-FF13-46B7-9CC6-D9AF7E097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0425" y="2291928"/>
              <a:ext cx="307975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" name="Rectangle 130">
              <a:extLst>
                <a:ext uri="{FF2B5EF4-FFF2-40B4-BE49-F238E27FC236}">
                  <a16:creationId xmlns="" xmlns:a16="http://schemas.microsoft.com/office/drawing/2014/main" id="{EC76CA97-C81C-4B68-A5DA-E947355C6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900" y="2294607"/>
              <a:ext cx="635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 dirty="0">
                  <a:solidFill>
                    <a:srgbClr val="000000"/>
                  </a:solidFill>
                </a:rPr>
                <a:t>/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276" name="Oval 131">
              <a:extLst>
                <a:ext uri="{FF2B5EF4-FFF2-40B4-BE49-F238E27FC236}">
                  <a16:creationId xmlns="" xmlns:a16="http://schemas.microsoft.com/office/drawing/2014/main" id="{B146D1AC-2F5F-40E9-BCD6-52CE5B8F7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013" y="1772816"/>
              <a:ext cx="466725" cy="450850"/>
            </a:xfrm>
            <a:prstGeom prst="ellipse">
              <a:avLst/>
            </a:prstGeom>
            <a:noFill/>
            <a:ln w="8001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" name="Oval 132">
              <a:extLst>
                <a:ext uri="{FF2B5EF4-FFF2-40B4-BE49-F238E27FC236}">
                  <a16:creationId xmlns="" xmlns:a16="http://schemas.microsoft.com/office/drawing/2014/main" id="{F2F04D37-184C-40AE-A48E-AC2C2EF22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013" y="3393653"/>
              <a:ext cx="466725" cy="444500"/>
            </a:xfrm>
            <a:prstGeom prst="ellipse">
              <a:avLst/>
            </a:prstGeom>
            <a:noFill/>
            <a:ln w="8001">
              <a:solidFill>
                <a:srgbClr val="FC012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" name="Oval 133">
              <a:extLst>
                <a:ext uri="{FF2B5EF4-FFF2-40B4-BE49-F238E27FC236}">
                  <a16:creationId xmlns="" xmlns:a16="http://schemas.microsoft.com/office/drawing/2014/main" id="{70D708C2-C40A-4DE6-819B-069A944BC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013" y="4128666"/>
              <a:ext cx="466725" cy="444500"/>
            </a:xfrm>
            <a:prstGeom prst="ellipse">
              <a:avLst/>
            </a:prstGeom>
            <a:noFill/>
            <a:ln w="8001">
              <a:solidFill>
                <a:srgbClr val="FC012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9" name="Oval 134">
              <a:extLst>
                <a:ext uri="{FF2B5EF4-FFF2-40B4-BE49-F238E27FC236}">
                  <a16:creationId xmlns="" xmlns:a16="http://schemas.microsoft.com/office/drawing/2014/main" id="{D4A393AC-8CC4-4269-A42D-85BF3F9A1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988" y="2215728"/>
              <a:ext cx="458787" cy="452438"/>
            </a:xfrm>
            <a:prstGeom prst="ellipse">
              <a:avLst/>
            </a:prstGeom>
            <a:noFill/>
            <a:ln w="8001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" name="Oval 135">
              <a:extLst>
                <a:ext uri="{FF2B5EF4-FFF2-40B4-BE49-F238E27FC236}">
                  <a16:creationId xmlns="" xmlns:a16="http://schemas.microsoft.com/office/drawing/2014/main" id="{A18DE666-89DF-45D5-B3A5-A2CBDC3AA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720" y="4814887"/>
              <a:ext cx="458787" cy="452437"/>
            </a:xfrm>
            <a:prstGeom prst="ellipse">
              <a:avLst/>
            </a:prstGeom>
            <a:noFill/>
            <a:ln w="8001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/>
            </a:p>
          </p:txBody>
        </p:sp>
        <p:sp>
          <p:nvSpPr>
            <p:cNvPr id="281" name="Oval 136">
              <a:extLst>
                <a:ext uri="{FF2B5EF4-FFF2-40B4-BE49-F238E27FC236}">
                  <a16:creationId xmlns="" xmlns:a16="http://schemas.microsoft.com/office/drawing/2014/main" id="{F58C3BDB-5759-4053-99DA-33B9CF8B1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757" y="4814887"/>
              <a:ext cx="458788" cy="452437"/>
            </a:xfrm>
            <a:prstGeom prst="ellipse">
              <a:avLst/>
            </a:prstGeom>
            <a:noFill/>
            <a:ln w="8001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/>
            </a:p>
          </p:txBody>
        </p:sp>
        <p:sp>
          <p:nvSpPr>
            <p:cNvPr id="282" name="Oval 137">
              <a:extLst>
                <a:ext uri="{FF2B5EF4-FFF2-40B4-BE49-F238E27FC236}">
                  <a16:creationId xmlns="" xmlns:a16="http://schemas.microsoft.com/office/drawing/2014/main" id="{086A8E9A-FB63-497F-AC59-43131428D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1025" y="2660228"/>
              <a:ext cx="458788" cy="442913"/>
            </a:xfrm>
            <a:prstGeom prst="ellipse">
              <a:avLst/>
            </a:prstGeom>
            <a:noFill/>
            <a:ln w="8001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3" name="Oval 138">
              <a:extLst>
                <a:ext uri="{FF2B5EF4-FFF2-40B4-BE49-F238E27FC236}">
                  <a16:creationId xmlns="" xmlns:a16="http://schemas.microsoft.com/office/drawing/2014/main" id="{F43B3D5A-31C8-4378-9132-2FA446DB8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5" y="4128666"/>
              <a:ext cx="468313" cy="444500"/>
            </a:xfrm>
            <a:prstGeom prst="ellipse">
              <a:avLst/>
            </a:prstGeom>
            <a:noFill/>
            <a:ln w="8001">
              <a:solidFill>
                <a:srgbClr val="FC012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4" name="Oval 139">
              <a:extLst>
                <a:ext uri="{FF2B5EF4-FFF2-40B4-BE49-F238E27FC236}">
                  <a16:creationId xmlns="" xmlns:a16="http://schemas.microsoft.com/office/drawing/2014/main" id="{799C39E6-D45A-4835-BE71-C513BEA64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4182" y="4814887"/>
              <a:ext cx="460375" cy="452437"/>
            </a:xfrm>
            <a:prstGeom prst="ellipse">
              <a:avLst/>
            </a:prstGeom>
            <a:noFill/>
            <a:ln w="8001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/>
            </a:p>
          </p:txBody>
        </p:sp>
        <p:sp>
          <p:nvSpPr>
            <p:cNvPr id="285" name="Oval 140">
              <a:extLst>
                <a:ext uri="{FF2B5EF4-FFF2-40B4-BE49-F238E27FC236}">
                  <a16:creationId xmlns="" xmlns:a16="http://schemas.microsoft.com/office/drawing/2014/main" id="{970F8DD0-15A4-41CA-8EA8-3CF0EA1A7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450" y="2660228"/>
              <a:ext cx="460375" cy="442913"/>
            </a:xfrm>
            <a:prstGeom prst="ellipse">
              <a:avLst/>
            </a:prstGeom>
            <a:noFill/>
            <a:ln w="8001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" name="Oval 141">
              <a:extLst>
                <a:ext uri="{FF2B5EF4-FFF2-40B4-BE49-F238E27FC236}">
                  <a16:creationId xmlns="" xmlns:a16="http://schemas.microsoft.com/office/drawing/2014/main" id="{27EA0572-94D8-494E-806C-34C07C8DB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6220" y="4814887"/>
              <a:ext cx="468312" cy="452437"/>
            </a:xfrm>
            <a:prstGeom prst="ellipse">
              <a:avLst/>
            </a:prstGeom>
            <a:noFill/>
            <a:ln w="8001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/>
            </a:p>
          </p:txBody>
        </p:sp>
        <p:sp>
          <p:nvSpPr>
            <p:cNvPr id="287" name="Oval 142">
              <a:extLst>
                <a:ext uri="{FF2B5EF4-FFF2-40B4-BE49-F238E27FC236}">
                  <a16:creationId xmlns="" xmlns:a16="http://schemas.microsoft.com/office/drawing/2014/main" id="{B08FFB9B-A7CA-454D-AEE4-B0A836296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450" y="4128666"/>
              <a:ext cx="460375" cy="444500"/>
            </a:xfrm>
            <a:prstGeom prst="ellipse">
              <a:avLst/>
            </a:prstGeom>
            <a:noFill/>
            <a:ln w="8001">
              <a:solidFill>
                <a:srgbClr val="FC012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" name="Oval 143">
              <a:extLst>
                <a:ext uri="{FF2B5EF4-FFF2-40B4-BE49-F238E27FC236}">
                  <a16:creationId xmlns="" xmlns:a16="http://schemas.microsoft.com/office/drawing/2014/main" id="{07E1E1A8-6B95-459F-AA0E-76ACD5D00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3488" y="2660228"/>
              <a:ext cx="468312" cy="442913"/>
            </a:xfrm>
            <a:prstGeom prst="ellipse">
              <a:avLst/>
            </a:prstGeom>
            <a:noFill/>
            <a:ln w="8001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9" name="Oval 144">
              <a:extLst>
                <a:ext uri="{FF2B5EF4-FFF2-40B4-BE49-F238E27FC236}">
                  <a16:creationId xmlns="" xmlns:a16="http://schemas.microsoft.com/office/drawing/2014/main" id="{A95143ED-FECA-42D4-AEF3-007E3E5A9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4207" y="4814887"/>
              <a:ext cx="468313" cy="452437"/>
            </a:xfrm>
            <a:prstGeom prst="ellipse">
              <a:avLst/>
            </a:prstGeom>
            <a:noFill/>
            <a:ln w="8001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/>
            </a:p>
          </p:txBody>
        </p:sp>
        <p:sp>
          <p:nvSpPr>
            <p:cNvPr id="290" name="Oval 145">
              <a:extLst>
                <a:ext uri="{FF2B5EF4-FFF2-40B4-BE49-F238E27FC236}">
                  <a16:creationId xmlns="" xmlns:a16="http://schemas.microsoft.com/office/drawing/2014/main" id="{0793EE3C-012B-40EF-AF05-AD6907070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475" y="2660228"/>
              <a:ext cx="468313" cy="442913"/>
            </a:xfrm>
            <a:prstGeom prst="ellipse">
              <a:avLst/>
            </a:prstGeom>
            <a:noFill/>
            <a:ln w="8001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1" name="Oval 146">
              <a:extLst>
                <a:ext uri="{FF2B5EF4-FFF2-40B4-BE49-F238E27FC236}">
                  <a16:creationId xmlns="" xmlns:a16="http://schemas.microsoft.com/office/drawing/2014/main" id="{E99FF9F4-9DA3-4A10-AA90-77E39C422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475" y="4128666"/>
              <a:ext cx="468313" cy="444500"/>
            </a:xfrm>
            <a:prstGeom prst="ellipse">
              <a:avLst/>
            </a:prstGeom>
            <a:noFill/>
            <a:ln w="8001">
              <a:solidFill>
                <a:srgbClr val="FC012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92" name="Group 147">
              <a:extLst>
                <a:ext uri="{FF2B5EF4-FFF2-40B4-BE49-F238E27FC236}">
                  <a16:creationId xmlns="" xmlns:a16="http://schemas.microsoft.com/office/drawing/2014/main" id="{ECD369BE-347E-4B9D-9F7D-800F41DE1E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03888" y="4304878"/>
              <a:ext cx="1671637" cy="84138"/>
              <a:chOff x="3655" y="2998"/>
              <a:chExt cx="1053" cy="53"/>
            </a:xfrm>
          </p:grpSpPr>
          <p:sp>
            <p:nvSpPr>
              <p:cNvPr id="435" name="Line 148">
                <a:extLst>
                  <a:ext uri="{FF2B5EF4-FFF2-40B4-BE49-F238E27FC236}">
                    <a16:creationId xmlns="" xmlns:a16="http://schemas.microsoft.com/office/drawing/2014/main" id="{B037E5F8-9462-4FB5-B4F4-F6D7EFF13A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5" y="3022"/>
                <a:ext cx="1013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6" name="Freeform 149">
                <a:extLst>
                  <a:ext uri="{FF2B5EF4-FFF2-40B4-BE49-F238E27FC236}">
                    <a16:creationId xmlns="" xmlns:a16="http://schemas.microsoft.com/office/drawing/2014/main" id="{30B86A0B-8802-4FCE-A241-B9A07FAEA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8" y="2998"/>
                <a:ext cx="50" cy="53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50" y="24"/>
                  </a:cxn>
                  <a:cxn ang="0">
                    <a:pos x="0" y="0"/>
                  </a:cxn>
                  <a:cxn ang="0">
                    <a:pos x="0" y="53"/>
                  </a:cxn>
                </a:cxnLst>
                <a:rect l="0" t="0" r="r" b="b"/>
                <a:pathLst>
                  <a:path w="50" h="53">
                    <a:moveTo>
                      <a:pt x="0" y="53"/>
                    </a:moveTo>
                    <a:lnTo>
                      <a:pt x="50" y="24"/>
                    </a:lnTo>
                    <a:lnTo>
                      <a:pt x="0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3" name="Group 150">
              <a:extLst>
                <a:ext uri="{FF2B5EF4-FFF2-40B4-BE49-F238E27FC236}">
                  <a16:creationId xmlns="" xmlns:a16="http://schemas.microsoft.com/office/drawing/2014/main" id="{00C8A6CF-AF1F-48E3-993E-C53133797E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1850" y="4304878"/>
              <a:ext cx="609600" cy="84138"/>
              <a:chOff x="2986" y="2998"/>
              <a:chExt cx="384" cy="53"/>
            </a:xfrm>
          </p:grpSpPr>
          <p:sp>
            <p:nvSpPr>
              <p:cNvPr id="433" name="Line 151">
                <a:extLst>
                  <a:ext uri="{FF2B5EF4-FFF2-40B4-BE49-F238E27FC236}">
                    <a16:creationId xmlns="" xmlns:a16="http://schemas.microsoft.com/office/drawing/2014/main" id="{F9677C06-D0FD-40F4-871E-EA1419D374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86" y="3022"/>
                <a:ext cx="344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4" name="Freeform 152">
                <a:extLst>
                  <a:ext uri="{FF2B5EF4-FFF2-40B4-BE49-F238E27FC236}">
                    <a16:creationId xmlns="" xmlns:a16="http://schemas.microsoft.com/office/drawing/2014/main" id="{FE12E395-CC19-4F37-BDCC-345D9925C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0" y="2998"/>
                <a:ext cx="50" cy="53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50" y="24"/>
                  </a:cxn>
                  <a:cxn ang="0">
                    <a:pos x="0" y="0"/>
                  </a:cxn>
                  <a:cxn ang="0">
                    <a:pos x="0" y="53"/>
                  </a:cxn>
                </a:cxnLst>
                <a:rect l="0" t="0" r="r" b="b"/>
                <a:pathLst>
                  <a:path w="50" h="53">
                    <a:moveTo>
                      <a:pt x="0" y="53"/>
                    </a:moveTo>
                    <a:lnTo>
                      <a:pt x="50" y="24"/>
                    </a:lnTo>
                    <a:lnTo>
                      <a:pt x="0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4" name="Group 153">
              <a:extLst>
                <a:ext uri="{FF2B5EF4-FFF2-40B4-BE49-F238E27FC236}">
                  <a16:creationId xmlns="" xmlns:a16="http://schemas.microsoft.com/office/drawing/2014/main" id="{E041A011-6F22-4D9E-96E8-1EB12210C2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9863" y="2055391"/>
              <a:ext cx="619125" cy="352425"/>
              <a:chOff x="969" y="1581"/>
              <a:chExt cx="390" cy="222"/>
            </a:xfrm>
          </p:grpSpPr>
          <p:sp>
            <p:nvSpPr>
              <p:cNvPr id="431" name="Freeform 154">
                <a:extLst>
                  <a:ext uri="{FF2B5EF4-FFF2-40B4-BE49-F238E27FC236}">
                    <a16:creationId xmlns="" xmlns:a16="http://schemas.microsoft.com/office/drawing/2014/main" id="{D2DB42BC-DCF4-4859-9123-D82863B2F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" y="1581"/>
                <a:ext cx="345" cy="20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4"/>
                  </a:cxn>
                  <a:cxn ang="0">
                    <a:pos x="340" y="207"/>
                  </a:cxn>
                  <a:cxn ang="0">
                    <a:pos x="345" y="193"/>
                  </a:cxn>
                  <a:cxn ang="0">
                    <a:pos x="5" y="0"/>
                  </a:cxn>
                </a:cxnLst>
                <a:rect l="0" t="0" r="r" b="b"/>
                <a:pathLst>
                  <a:path w="345" h="207">
                    <a:moveTo>
                      <a:pt x="5" y="0"/>
                    </a:moveTo>
                    <a:lnTo>
                      <a:pt x="0" y="14"/>
                    </a:lnTo>
                    <a:lnTo>
                      <a:pt x="340" y="207"/>
                    </a:lnTo>
                    <a:lnTo>
                      <a:pt x="345" y="19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" name="Freeform 155">
                <a:extLst>
                  <a:ext uri="{FF2B5EF4-FFF2-40B4-BE49-F238E27FC236}">
                    <a16:creationId xmlns="" xmlns:a16="http://schemas.microsoft.com/office/drawing/2014/main" id="{C826EF24-6634-42CF-8840-74819EB3D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9" y="1740"/>
                <a:ext cx="80" cy="6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80" y="63"/>
                  </a:cxn>
                  <a:cxn ang="0">
                    <a:pos x="35" y="0"/>
                  </a:cxn>
                  <a:cxn ang="0">
                    <a:pos x="0" y="63"/>
                  </a:cxn>
                </a:cxnLst>
                <a:rect l="0" t="0" r="r" b="b"/>
                <a:pathLst>
                  <a:path w="80" h="63">
                    <a:moveTo>
                      <a:pt x="0" y="63"/>
                    </a:moveTo>
                    <a:lnTo>
                      <a:pt x="80" y="63"/>
                    </a:lnTo>
                    <a:lnTo>
                      <a:pt x="35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5" name="Group 156">
              <a:extLst>
                <a:ext uri="{FF2B5EF4-FFF2-40B4-BE49-F238E27FC236}">
                  <a16:creationId xmlns="" xmlns:a16="http://schemas.microsoft.com/office/drawing/2014/main" id="{7A21810B-EE5A-470E-947B-C68A8D22FF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9838" y="2499891"/>
              <a:ext cx="611187" cy="350837"/>
              <a:chOff x="1643" y="1861"/>
              <a:chExt cx="385" cy="221"/>
            </a:xfrm>
          </p:grpSpPr>
          <p:sp>
            <p:nvSpPr>
              <p:cNvPr id="429" name="Freeform 157">
                <a:extLst>
                  <a:ext uri="{FF2B5EF4-FFF2-40B4-BE49-F238E27FC236}">
                    <a16:creationId xmlns="" xmlns:a16="http://schemas.microsoft.com/office/drawing/2014/main" id="{9095EFD9-029A-4C23-8D22-C490034AA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" y="1861"/>
                <a:ext cx="340" cy="20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4"/>
                  </a:cxn>
                  <a:cxn ang="0">
                    <a:pos x="335" y="207"/>
                  </a:cxn>
                  <a:cxn ang="0">
                    <a:pos x="340" y="192"/>
                  </a:cxn>
                  <a:cxn ang="0">
                    <a:pos x="5" y="0"/>
                  </a:cxn>
                </a:cxnLst>
                <a:rect l="0" t="0" r="r" b="b"/>
                <a:pathLst>
                  <a:path w="340" h="207">
                    <a:moveTo>
                      <a:pt x="5" y="0"/>
                    </a:moveTo>
                    <a:lnTo>
                      <a:pt x="0" y="14"/>
                    </a:lnTo>
                    <a:lnTo>
                      <a:pt x="335" y="207"/>
                    </a:lnTo>
                    <a:lnTo>
                      <a:pt x="340" y="19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" name="Freeform 158">
                <a:extLst>
                  <a:ext uri="{FF2B5EF4-FFF2-40B4-BE49-F238E27FC236}">
                    <a16:creationId xmlns="" xmlns:a16="http://schemas.microsoft.com/office/drawing/2014/main" id="{F8E244ED-0314-49EA-831B-8EBC72990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8" y="2020"/>
                <a:ext cx="80" cy="62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80" y="62"/>
                  </a:cxn>
                  <a:cxn ang="0">
                    <a:pos x="35" y="0"/>
                  </a:cxn>
                  <a:cxn ang="0">
                    <a:pos x="0" y="62"/>
                  </a:cxn>
                </a:cxnLst>
                <a:rect l="0" t="0" r="r" b="b"/>
                <a:pathLst>
                  <a:path w="80" h="62">
                    <a:moveTo>
                      <a:pt x="0" y="62"/>
                    </a:moveTo>
                    <a:lnTo>
                      <a:pt x="80" y="62"/>
                    </a:lnTo>
                    <a:lnTo>
                      <a:pt x="35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6" name="Group 159">
              <a:extLst>
                <a:ext uri="{FF2B5EF4-FFF2-40B4-BE49-F238E27FC236}">
                  <a16:creationId xmlns="" xmlns:a16="http://schemas.microsoft.com/office/drawing/2014/main" id="{4A46D9D7-1295-4263-AC6B-841BA69535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7800" y="3034878"/>
              <a:ext cx="1758950" cy="573088"/>
              <a:chOff x="974" y="2198"/>
              <a:chExt cx="1108" cy="361"/>
            </a:xfrm>
          </p:grpSpPr>
          <p:sp>
            <p:nvSpPr>
              <p:cNvPr id="427" name="Line 160">
                <a:extLst>
                  <a:ext uri="{FF2B5EF4-FFF2-40B4-BE49-F238E27FC236}">
                    <a16:creationId xmlns="" xmlns:a16="http://schemas.microsoft.com/office/drawing/2014/main" id="{8736C7D0-9EEE-47C1-B4E6-DDA1E01016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4" y="2222"/>
                <a:ext cx="1074" cy="33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8" name="Freeform 161">
                <a:extLst>
                  <a:ext uri="{FF2B5EF4-FFF2-40B4-BE49-F238E27FC236}">
                    <a16:creationId xmlns="" xmlns:a16="http://schemas.microsoft.com/office/drawing/2014/main" id="{84DAA22B-5B89-40FF-AF4F-C623403CA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2198"/>
                <a:ext cx="54" cy="53"/>
              </a:xfrm>
              <a:custGeom>
                <a:avLst/>
                <a:gdLst/>
                <a:ahLst/>
                <a:cxnLst>
                  <a:cxn ang="0">
                    <a:pos x="15" y="53"/>
                  </a:cxn>
                  <a:cxn ang="0">
                    <a:pos x="54" y="10"/>
                  </a:cxn>
                  <a:cxn ang="0">
                    <a:pos x="0" y="0"/>
                  </a:cxn>
                  <a:cxn ang="0">
                    <a:pos x="15" y="53"/>
                  </a:cxn>
                </a:cxnLst>
                <a:rect l="0" t="0" r="r" b="b"/>
                <a:pathLst>
                  <a:path w="54" h="53">
                    <a:moveTo>
                      <a:pt x="15" y="53"/>
                    </a:moveTo>
                    <a:lnTo>
                      <a:pt x="54" y="10"/>
                    </a:lnTo>
                    <a:lnTo>
                      <a:pt x="0" y="0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7" name="Group 162">
              <a:extLst>
                <a:ext uri="{FF2B5EF4-FFF2-40B4-BE49-F238E27FC236}">
                  <a16:creationId xmlns="" xmlns:a16="http://schemas.microsoft.com/office/drawing/2014/main" id="{1E8651F0-CCBD-4D08-8AB6-BC67779B9B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7800" y="3607966"/>
              <a:ext cx="2733675" cy="735012"/>
              <a:chOff x="974" y="2559"/>
              <a:chExt cx="1722" cy="463"/>
            </a:xfrm>
          </p:grpSpPr>
          <p:sp>
            <p:nvSpPr>
              <p:cNvPr id="425" name="Line 163">
                <a:extLst>
                  <a:ext uri="{FF2B5EF4-FFF2-40B4-BE49-F238E27FC236}">
                    <a16:creationId xmlns="" xmlns:a16="http://schemas.microsoft.com/office/drawing/2014/main" id="{C584F23B-B08A-47CE-95BD-6FD499219D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4" y="2559"/>
                <a:ext cx="1683" cy="43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6" name="Freeform 164">
                <a:extLst>
                  <a:ext uri="{FF2B5EF4-FFF2-40B4-BE49-F238E27FC236}">
                    <a16:creationId xmlns="" xmlns:a16="http://schemas.microsoft.com/office/drawing/2014/main" id="{A9814551-AFCE-4996-86A8-6F6A94452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2" y="2969"/>
                <a:ext cx="54" cy="53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54" y="39"/>
                  </a:cxn>
                  <a:cxn ang="0">
                    <a:pos x="15" y="0"/>
                  </a:cxn>
                  <a:cxn ang="0">
                    <a:pos x="0" y="53"/>
                  </a:cxn>
                </a:cxnLst>
                <a:rect l="0" t="0" r="r" b="b"/>
                <a:pathLst>
                  <a:path w="54" h="53">
                    <a:moveTo>
                      <a:pt x="0" y="53"/>
                    </a:moveTo>
                    <a:lnTo>
                      <a:pt x="54" y="39"/>
                    </a:lnTo>
                    <a:lnTo>
                      <a:pt x="15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8" name="Group 165">
              <a:extLst>
                <a:ext uri="{FF2B5EF4-FFF2-40B4-BE49-F238E27FC236}">
                  <a16:creationId xmlns="" xmlns:a16="http://schemas.microsoft.com/office/drawing/2014/main" id="{AE98D69A-DA11-4F1D-9156-573C0FA556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1875" y="2820566"/>
              <a:ext cx="609600" cy="114300"/>
              <a:chOff x="2312" y="2063"/>
              <a:chExt cx="384" cy="72"/>
            </a:xfrm>
          </p:grpSpPr>
          <p:sp>
            <p:nvSpPr>
              <p:cNvPr id="423" name="Rectangle 166">
                <a:extLst>
                  <a:ext uri="{FF2B5EF4-FFF2-40B4-BE49-F238E27FC236}">
                    <a16:creationId xmlns="" xmlns:a16="http://schemas.microsoft.com/office/drawing/2014/main" id="{6683AA11-19C3-4512-A252-73A85B8D5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2" y="2092"/>
                <a:ext cx="325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" name="Freeform 167">
                <a:extLst>
                  <a:ext uri="{FF2B5EF4-FFF2-40B4-BE49-F238E27FC236}">
                    <a16:creationId xmlns="" xmlns:a16="http://schemas.microsoft.com/office/drawing/2014/main" id="{7F27DC56-964C-4F05-B5C0-C723A6A61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" y="2063"/>
                <a:ext cx="69" cy="72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9" y="34"/>
                  </a:cxn>
                  <a:cxn ang="0">
                    <a:pos x="0" y="0"/>
                  </a:cxn>
                  <a:cxn ang="0">
                    <a:pos x="0" y="72"/>
                  </a:cxn>
                </a:cxnLst>
                <a:rect l="0" t="0" r="r" b="b"/>
                <a:pathLst>
                  <a:path w="69" h="72">
                    <a:moveTo>
                      <a:pt x="0" y="72"/>
                    </a:moveTo>
                    <a:lnTo>
                      <a:pt x="69" y="34"/>
                    </a:lnTo>
                    <a:lnTo>
                      <a:pt x="0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9" name="Group 168">
              <a:extLst>
                <a:ext uri="{FF2B5EF4-FFF2-40B4-BE49-F238E27FC236}">
                  <a16:creationId xmlns="" xmlns:a16="http://schemas.microsoft.com/office/drawing/2014/main" id="{15A77ABF-F0C8-41A5-A150-649B506EC6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1850" y="2820566"/>
              <a:ext cx="609600" cy="114300"/>
              <a:chOff x="2986" y="2063"/>
              <a:chExt cx="384" cy="72"/>
            </a:xfrm>
          </p:grpSpPr>
          <p:sp>
            <p:nvSpPr>
              <p:cNvPr id="421" name="Rectangle 169">
                <a:extLst>
                  <a:ext uri="{FF2B5EF4-FFF2-40B4-BE49-F238E27FC236}">
                    <a16:creationId xmlns="" xmlns:a16="http://schemas.microsoft.com/office/drawing/2014/main" id="{25CC38BB-5D38-42DE-A552-46A957644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6" y="2092"/>
                <a:ext cx="324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" name="Freeform 170">
                <a:extLst>
                  <a:ext uri="{FF2B5EF4-FFF2-40B4-BE49-F238E27FC236}">
                    <a16:creationId xmlns="" xmlns:a16="http://schemas.microsoft.com/office/drawing/2014/main" id="{CFDE80C9-5E3D-4351-AE09-9D9955718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0" y="2063"/>
                <a:ext cx="70" cy="72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70" y="34"/>
                  </a:cxn>
                  <a:cxn ang="0">
                    <a:pos x="0" y="0"/>
                  </a:cxn>
                  <a:cxn ang="0">
                    <a:pos x="0" y="72"/>
                  </a:cxn>
                </a:cxnLst>
                <a:rect l="0" t="0" r="r" b="b"/>
                <a:pathLst>
                  <a:path w="70" h="72">
                    <a:moveTo>
                      <a:pt x="0" y="72"/>
                    </a:moveTo>
                    <a:lnTo>
                      <a:pt x="70" y="34"/>
                    </a:lnTo>
                    <a:lnTo>
                      <a:pt x="0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0" name="Group 171">
              <a:extLst>
                <a:ext uri="{FF2B5EF4-FFF2-40B4-BE49-F238E27FC236}">
                  <a16:creationId xmlns="" xmlns:a16="http://schemas.microsoft.com/office/drawing/2014/main" id="{92114B0B-9188-4D64-8B47-BD1DD02EB4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03888" y="2820566"/>
              <a:ext cx="609600" cy="114300"/>
              <a:chOff x="3655" y="2063"/>
              <a:chExt cx="384" cy="72"/>
            </a:xfrm>
          </p:grpSpPr>
          <p:sp>
            <p:nvSpPr>
              <p:cNvPr id="419" name="Rectangle 172">
                <a:extLst>
                  <a:ext uri="{FF2B5EF4-FFF2-40B4-BE49-F238E27FC236}">
                    <a16:creationId xmlns="" xmlns:a16="http://schemas.microsoft.com/office/drawing/2014/main" id="{43773BCF-986F-45CA-B641-F24EA5604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5" y="2092"/>
                <a:ext cx="324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" name="Freeform 173">
                <a:extLst>
                  <a:ext uri="{FF2B5EF4-FFF2-40B4-BE49-F238E27FC236}">
                    <a16:creationId xmlns="" xmlns:a16="http://schemas.microsoft.com/office/drawing/2014/main" id="{6126D3AD-546D-4426-937E-6A2A84274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2063"/>
                <a:ext cx="70" cy="72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70" y="34"/>
                  </a:cxn>
                  <a:cxn ang="0">
                    <a:pos x="0" y="0"/>
                  </a:cxn>
                  <a:cxn ang="0">
                    <a:pos x="0" y="72"/>
                  </a:cxn>
                </a:cxnLst>
                <a:rect l="0" t="0" r="r" b="b"/>
                <a:pathLst>
                  <a:path w="70" h="72">
                    <a:moveTo>
                      <a:pt x="0" y="72"/>
                    </a:moveTo>
                    <a:lnTo>
                      <a:pt x="70" y="34"/>
                    </a:lnTo>
                    <a:lnTo>
                      <a:pt x="0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1" name="Group 174">
              <a:extLst>
                <a:ext uri="{FF2B5EF4-FFF2-40B4-BE49-F238E27FC236}">
                  <a16:creationId xmlns="" xmlns:a16="http://schemas.microsoft.com/office/drawing/2014/main" id="{FBE52DDA-72EF-4EE0-AB72-BCFBE153A9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46863" y="3057103"/>
              <a:ext cx="847725" cy="1101725"/>
              <a:chOff x="4249" y="2212"/>
              <a:chExt cx="534" cy="694"/>
            </a:xfrm>
          </p:grpSpPr>
          <p:sp>
            <p:nvSpPr>
              <p:cNvPr id="417" name="Freeform 175">
                <a:extLst>
                  <a:ext uri="{FF2B5EF4-FFF2-40B4-BE49-F238E27FC236}">
                    <a16:creationId xmlns="" xmlns:a16="http://schemas.microsoft.com/office/drawing/2014/main" id="{AE86ABCF-F40C-40A7-9239-319137929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9" y="2212"/>
                <a:ext cx="509" cy="65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0"/>
                  </a:cxn>
                  <a:cxn ang="0">
                    <a:pos x="499" y="656"/>
                  </a:cxn>
                  <a:cxn ang="0">
                    <a:pos x="509" y="646"/>
                  </a:cxn>
                  <a:cxn ang="0">
                    <a:pos x="10" y="0"/>
                  </a:cxn>
                </a:cxnLst>
                <a:rect l="0" t="0" r="r" b="b"/>
                <a:pathLst>
                  <a:path w="509" h="656">
                    <a:moveTo>
                      <a:pt x="10" y="0"/>
                    </a:moveTo>
                    <a:lnTo>
                      <a:pt x="0" y="10"/>
                    </a:lnTo>
                    <a:lnTo>
                      <a:pt x="499" y="656"/>
                    </a:lnTo>
                    <a:lnTo>
                      <a:pt x="509" y="64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" name="Freeform 176">
                <a:extLst>
                  <a:ext uri="{FF2B5EF4-FFF2-40B4-BE49-F238E27FC236}">
                    <a16:creationId xmlns="" xmlns:a16="http://schemas.microsoft.com/office/drawing/2014/main" id="{0B1BA9B9-14B5-4EC2-9DB1-D736A692C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8" y="2834"/>
                <a:ext cx="75" cy="72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75" y="72"/>
                  </a:cxn>
                  <a:cxn ang="0">
                    <a:pos x="60" y="0"/>
                  </a:cxn>
                  <a:cxn ang="0">
                    <a:pos x="0" y="39"/>
                  </a:cxn>
                </a:cxnLst>
                <a:rect l="0" t="0" r="r" b="b"/>
                <a:pathLst>
                  <a:path w="75" h="72">
                    <a:moveTo>
                      <a:pt x="0" y="39"/>
                    </a:moveTo>
                    <a:lnTo>
                      <a:pt x="75" y="72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2" name="Group 177">
              <a:extLst>
                <a:ext uri="{FF2B5EF4-FFF2-40B4-BE49-F238E27FC236}">
                  <a16:creationId xmlns="" xmlns:a16="http://schemas.microsoft.com/office/drawing/2014/main" id="{15DC0B97-6A26-4E2B-B13D-F5A5762DEE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500" y="3050753"/>
              <a:ext cx="823913" cy="1101725"/>
              <a:chOff x="2262" y="2208"/>
              <a:chExt cx="519" cy="694"/>
            </a:xfrm>
          </p:grpSpPr>
          <p:sp>
            <p:nvSpPr>
              <p:cNvPr id="415" name="Line 178">
                <a:extLst>
                  <a:ext uri="{FF2B5EF4-FFF2-40B4-BE49-F238E27FC236}">
                    <a16:creationId xmlns="" xmlns:a16="http://schemas.microsoft.com/office/drawing/2014/main" id="{7F4586C4-2574-4311-9F46-B2BC37D4F5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2" y="2208"/>
                <a:ext cx="499" cy="66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6" name="Freeform 179">
                <a:extLst>
                  <a:ext uri="{FF2B5EF4-FFF2-40B4-BE49-F238E27FC236}">
                    <a16:creationId xmlns="" xmlns:a16="http://schemas.microsoft.com/office/drawing/2014/main" id="{FAF58B1F-CD10-40ED-A3ED-EF72D52F1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6" y="2849"/>
                <a:ext cx="55" cy="5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55" y="53"/>
                  </a:cxn>
                  <a:cxn ang="0">
                    <a:pos x="45" y="0"/>
                  </a:cxn>
                  <a:cxn ang="0">
                    <a:pos x="0" y="33"/>
                  </a:cxn>
                </a:cxnLst>
                <a:rect l="0" t="0" r="r" b="b"/>
                <a:pathLst>
                  <a:path w="55" h="53">
                    <a:moveTo>
                      <a:pt x="0" y="33"/>
                    </a:moveTo>
                    <a:lnTo>
                      <a:pt x="55" y="53"/>
                    </a:lnTo>
                    <a:lnTo>
                      <a:pt x="45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3" name="Freeform 180">
              <a:extLst>
                <a:ext uri="{FF2B5EF4-FFF2-40B4-BE49-F238E27FC236}">
                  <a16:creationId xmlns="" xmlns:a16="http://schemas.microsoft.com/office/drawing/2014/main" id="{865C2A7D-5900-4191-9B94-5BEAEB3A4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5" y="4481091"/>
              <a:ext cx="4002088" cy="3587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5" y="43"/>
                </a:cxn>
                <a:cxn ang="0">
                  <a:pos x="569" y="82"/>
                </a:cxn>
                <a:cxn ang="0">
                  <a:pos x="839" y="120"/>
                </a:cxn>
                <a:cxn ang="0">
                  <a:pos x="1099" y="154"/>
                </a:cxn>
                <a:cxn ang="0">
                  <a:pos x="1223" y="169"/>
                </a:cxn>
                <a:cxn ang="0">
                  <a:pos x="1343" y="183"/>
                </a:cxn>
                <a:cxn ang="0">
                  <a:pos x="1458" y="193"/>
                </a:cxn>
                <a:cxn ang="0">
                  <a:pos x="1568" y="207"/>
                </a:cxn>
                <a:cxn ang="0">
                  <a:pos x="1673" y="212"/>
                </a:cxn>
                <a:cxn ang="0">
                  <a:pos x="1767" y="222"/>
                </a:cxn>
                <a:cxn ang="0">
                  <a:pos x="1862" y="226"/>
                </a:cxn>
                <a:cxn ang="0">
                  <a:pos x="1942" y="226"/>
                </a:cxn>
                <a:cxn ang="0">
                  <a:pos x="2017" y="226"/>
                </a:cxn>
                <a:cxn ang="0">
                  <a:pos x="2082" y="222"/>
                </a:cxn>
                <a:cxn ang="0">
                  <a:pos x="2142" y="217"/>
                </a:cxn>
                <a:cxn ang="0">
                  <a:pos x="2197" y="207"/>
                </a:cxn>
                <a:cxn ang="0">
                  <a:pos x="2247" y="197"/>
                </a:cxn>
                <a:cxn ang="0">
                  <a:pos x="2287" y="183"/>
                </a:cxn>
                <a:cxn ang="0">
                  <a:pos x="2356" y="154"/>
                </a:cxn>
                <a:cxn ang="0">
                  <a:pos x="2411" y="120"/>
                </a:cxn>
                <a:cxn ang="0">
                  <a:pos x="2456" y="91"/>
                </a:cxn>
                <a:cxn ang="0">
                  <a:pos x="2491" y="63"/>
                </a:cxn>
                <a:cxn ang="0">
                  <a:pos x="2521" y="48"/>
                </a:cxn>
              </a:cxnLst>
              <a:rect l="0" t="0" r="r" b="b"/>
              <a:pathLst>
                <a:path w="2521" h="226">
                  <a:moveTo>
                    <a:pt x="0" y="0"/>
                  </a:moveTo>
                  <a:lnTo>
                    <a:pt x="285" y="43"/>
                  </a:lnTo>
                  <a:lnTo>
                    <a:pt x="569" y="82"/>
                  </a:lnTo>
                  <a:lnTo>
                    <a:pt x="839" y="120"/>
                  </a:lnTo>
                  <a:lnTo>
                    <a:pt x="1099" y="154"/>
                  </a:lnTo>
                  <a:lnTo>
                    <a:pt x="1223" y="169"/>
                  </a:lnTo>
                  <a:lnTo>
                    <a:pt x="1343" y="183"/>
                  </a:lnTo>
                  <a:lnTo>
                    <a:pt x="1458" y="193"/>
                  </a:lnTo>
                  <a:lnTo>
                    <a:pt x="1568" y="207"/>
                  </a:lnTo>
                  <a:lnTo>
                    <a:pt x="1673" y="212"/>
                  </a:lnTo>
                  <a:lnTo>
                    <a:pt x="1767" y="222"/>
                  </a:lnTo>
                  <a:lnTo>
                    <a:pt x="1862" y="226"/>
                  </a:lnTo>
                  <a:lnTo>
                    <a:pt x="1942" y="226"/>
                  </a:lnTo>
                  <a:lnTo>
                    <a:pt x="2017" y="226"/>
                  </a:lnTo>
                  <a:lnTo>
                    <a:pt x="2082" y="222"/>
                  </a:lnTo>
                  <a:lnTo>
                    <a:pt x="2142" y="217"/>
                  </a:lnTo>
                  <a:lnTo>
                    <a:pt x="2197" y="207"/>
                  </a:lnTo>
                  <a:lnTo>
                    <a:pt x="2247" y="197"/>
                  </a:lnTo>
                  <a:lnTo>
                    <a:pt x="2287" y="183"/>
                  </a:lnTo>
                  <a:lnTo>
                    <a:pt x="2356" y="154"/>
                  </a:lnTo>
                  <a:lnTo>
                    <a:pt x="2411" y="120"/>
                  </a:lnTo>
                  <a:lnTo>
                    <a:pt x="2456" y="91"/>
                  </a:lnTo>
                  <a:lnTo>
                    <a:pt x="2491" y="63"/>
                  </a:lnTo>
                  <a:lnTo>
                    <a:pt x="2521" y="4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4" name="Group 181">
              <a:extLst>
                <a:ext uri="{FF2B5EF4-FFF2-40B4-BE49-F238E27FC236}">
                  <a16:creationId xmlns="" xmlns:a16="http://schemas.microsoft.com/office/drawing/2014/main" id="{1CDF2B61-7DF6-4B8C-B941-2F9A9C9570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14950" y="4557291"/>
              <a:ext cx="87313" cy="76200"/>
              <a:chOff x="3410" y="3157"/>
              <a:chExt cx="55" cy="48"/>
            </a:xfrm>
          </p:grpSpPr>
          <p:sp>
            <p:nvSpPr>
              <p:cNvPr id="413" name="Line 182">
                <a:extLst>
                  <a:ext uri="{FF2B5EF4-FFF2-40B4-BE49-F238E27FC236}">
                    <a16:creationId xmlns="" xmlns:a16="http://schemas.microsoft.com/office/drawing/2014/main" id="{012F390C-48EF-46E6-A71E-F71237703A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0" y="3172"/>
                <a:ext cx="10" cy="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" name="Freeform 183">
                <a:extLst>
                  <a:ext uri="{FF2B5EF4-FFF2-40B4-BE49-F238E27FC236}">
                    <a16:creationId xmlns="" xmlns:a16="http://schemas.microsoft.com/office/drawing/2014/main" id="{F7476DDA-100C-4F65-A1C4-6B3D64030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0" y="3157"/>
                <a:ext cx="55" cy="48"/>
              </a:xfrm>
              <a:custGeom>
                <a:avLst/>
                <a:gdLst/>
                <a:ahLst/>
                <a:cxnLst>
                  <a:cxn ang="0">
                    <a:pos x="25" y="48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25" y="48"/>
                  </a:cxn>
                </a:cxnLst>
                <a:rect l="0" t="0" r="r" b="b"/>
                <a:pathLst>
                  <a:path w="55" h="48">
                    <a:moveTo>
                      <a:pt x="25" y="48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25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5" name="Group 184">
              <a:extLst>
                <a:ext uri="{FF2B5EF4-FFF2-40B4-BE49-F238E27FC236}">
                  <a16:creationId xmlns="" xmlns:a16="http://schemas.microsoft.com/office/drawing/2014/main" id="{DA3C086F-2C97-461D-8498-4FF4CD9CA9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81738" y="2980903"/>
              <a:ext cx="88900" cy="84138"/>
              <a:chOff x="4019" y="2164"/>
              <a:chExt cx="56" cy="53"/>
            </a:xfrm>
          </p:grpSpPr>
          <p:sp>
            <p:nvSpPr>
              <p:cNvPr id="411" name="Line 185">
                <a:extLst>
                  <a:ext uri="{FF2B5EF4-FFF2-40B4-BE49-F238E27FC236}">
                    <a16:creationId xmlns="" xmlns:a16="http://schemas.microsoft.com/office/drawing/2014/main" id="{918B2C05-8B0B-4495-B333-8D74F7CA2A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4" y="218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" name="Freeform 186">
                <a:extLst>
                  <a:ext uri="{FF2B5EF4-FFF2-40B4-BE49-F238E27FC236}">
                    <a16:creationId xmlns="" xmlns:a16="http://schemas.microsoft.com/office/drawing/2014/main" id="{B9F524C4-614E-49B2-87C5-2E867EAB9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" y="2164"/>
                <a:ext cx="55" cy="53"/>
              </a:xfrm>
              <a:custGeom>
                <a:avLst/>
                <a:gdLst/>
                <a:ahLst/>
                <a:cxnLst>
                  <a:cxn ang="0">
                    <a:pos x="10" y="53"/>
                  </a:cxn>
                  <a:cxn ang="0">
                    <a:pos x="55" y="19"/>
                  </a:cxn>
                  <a:cxn ang="0">
                    <a:pos x="0" y="0"/>
                  </a:cxn>
                  <a:cxn ang="0">
                    <a:pos x="10" y="53"/>
                  </a:cxn>
                </a:cxnLst>
                <a:rect l="0" t="0" r="r" b="b"/>
                <a:pathLst>
                  <a:path w="55" h="53">
                    <a:moveTo>
                      <a:pt x="10" y="53"/>
                    </a:moveTo>
                    <a:lnTo>
                      <a:pt x="55" y="19"/>
                    </a:lnTo>
                    <a:lnTo>
                      <a:pt x="0" y="0"/>
                    </a:lnTo>
                    <a:lnTo>
                      <a:pt x="1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6" name="Group 187">
              <a:extLst>
                <a:ext uri="{FF2B5EF4-FFF2-40B4-BE49-F238E27FC236}">
                  <a16:creationId xmlns="" xmlns:a16="http://schemas.microsoft.com/office/drawing/2014/main" id="{A90AA389-96C5-43D8-8ADD-D879CC1117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2570" y="4999037"/>
              <a:ext cx="611187" cy="84137"/>
              <a:chOff x="1643" y="3533"/>
              <a:chExt cx="385" cy="53"/>
            </a:xfrm>
          </p:grpSpPr>
          <p:sp>
            <p:nvSpPr>
              <p:cNvPr id="409" name="Line 188">
                <a:extLst>
                  <a:ext uri="{FF2B5EF4-FFF2-40B4-BE49-F238E27FC236}">
                    <a16:creationId xmlns="" xmlns:a16="http://schemas.microsoft.com/office/drawing/2014/main" id="{7DE400CE-7C7E-45FE-9B78-866FAC1DFA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3" y="3557"/>
                <a:ext cx="34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410" name="Freeform 189">
                <a:extLst>
                  <a:ext uri="{FF2B5EF4-FFF2-40B4-BE49-F238E27FC236}">
                    <a16:creationId xmlns="" xmlns:a16="http://schemas.microsoft.com/office/drawing/2014/main" id="{104CD558-CE8D-4DA9-AD59-226CEAB07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8" y="3533"/>
                <a:ext cx="50" cy="53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50" y="24"/>
                  </a:cxn>
                  <a:cxn ang="0">
                    <a:pos x="0" y="0"/>
                  </a:cxn>
                  <a:cxn ang="0">
                    <a:pos x="0" y="53"/>
                  </a:cxn>
                </a:cxnLst>
                <a:rect l="0" t="0" r="r" b="b"/>
                <a:pathLst>
                  <a:path w="50" h="53">
                    <a:moveTo>
                      <a:pt x="0" y="53"/>
                    </a:moveTo>
                    <a:lnTo>
                      <a:pt x="50" y="24"/>
                    </a:lnTo>
                    <a:lnTo>
                      <a:pt x="0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000"/>
              </a:p>
            </p:txBody>
          </p:sp>
        </p:grpSp>
        <p:grpSp>
          <p:nvGrpSpPr>
            <p:cNvPr id="307" name="Group 190">
              <a:extLst>
                <a:ext uri="{FF2B5EF4-FFF2-40B4-BE49-F238E27FC236}">
                  <a16:creationId xmlns="" xmlns:a16="http://schemas.microsoft.com/office/drawing/2014/main" id="{789877FD-8E00-46CD-9FAA-BEB8189795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4607" y="4999037"/>
              <a:ext cx="609600" cy="84137"/>
              <a:chOff x="2312" y="3533"/>
              <a:chExt cx="384" cy="53"/>
            </a:xfrm>
          </p:grpSpPr>
          <p:sp>
            <p:nvSpPr>
              <p:cNvPr id="407" name="Line 191">
                <a:extLst>
                  <a:ext uri="{FF2B5EF4-FFF2-40B4-BE49-F238E27FC236}">
                    <a16:creationId xmlns="" xmlns:a16="http://schemas.microsoft.com/office/drawing/2014/main" id="{D6B5FA45-5CCD-4163-A88C-AADCC7B44A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3557"/>
                <a:ext cx="34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408" name="Freeform 192">
                <a:extLst>
                  <a:ext uri="{FF2B5EF4-FFF2-40B4-BE49-F238E27FC236}">
                    <a16:creationId xmlns="" xmlns:a16="http://schemas.microsoft.com/office/drawing/2014/main" id="{F3D38FA2-10E4-4C4C-A999-2E16D90A8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7" y="3533"/>
                <a:ext cx="49" cy="53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49" y="24"/>
                  </a:cxn>
                  <a:cxn ang="0">
                    <a:pos x="0" y="0"/>
                  </a:cxn>
                  <a:cxn ang="0">
                    <a:pos x="0" y="53"/>
                  </a:cxn>
                </a:cxnLst>
                <a:rect l="0" t="0" r="r" b="b"/>
                <a:pathLst>
                  <a:path w="49" h="53">
                    <a:moveTo>
                      <a:pt x="0" y="53"/>
                    </a:moveTo>
                    <a:lnTo>
                      <a:pt x="49" y="24"/>
                    </a:lnTo>
                    <a:lnTo>
                      <a:pt x="0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000"/>
              </a:p>
            </p:txBody>
          </p:sp>
        </p:grpSp>
        <p:grpSp>
          <p:nvGrpSpPr>
            <p:cNvPr id="308" name="Group 193">
              <a:extLst>
                <a:ext uri="{FF2B5EF4-FFF2-40B4-BE49-F238E27FC236}">
                  <a16:creationId xmlns="" xmlns:a16="http://schemas.microsoft.com/office/drawing/2014/main" id="{2BD1B3EF-E9C7-4B78-90B4-7CE058C0B0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4582" y="4999037"/>
              <a:ext cx="609600" cy="84137"/>
              <a:chOff x="2986" y="3533"/>
              <a:chExt cx="384" cy="53"/>
            </a:xfrm>
          </p:grpSpPr>
          <p:sp>
            <p:nvSpPr>
              <p:cNvPr id="405" name="Line 194">
                <a:extLst>
                  <a:ext uri="{FF2B5EF4-FFF2-40B4-BE49-F238E27FC236}">
                    <a16:creationId xmlns="" xmlns:a16="http://schemas.microsoft.com/office/drawing/2014/main" id="{DEFBD888-C628-466B-8BAE-8FD4A31429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86" y="3557"/>
                <a:ext cx="344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406" name="Freeform 195">
                <a:extLst>
                  <a:ext uri="{FF2B5EF4-FFF2-40B4-BE49-F238E27FC236}">
                    <a16:creationId xmlns="" xmlns:a16="http://schemas.microsoft.com/office/drawing/2014/main" id="{8765D811-5C89-49AF-8F04-BA0E408B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0" y="3533"/>
                <a:ext cx="50" cy="53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50" y="24"/>
                  </a:cxn>
                  <a:cxn ang="0">
                    <a:pos x="0" y="0"/>
                  </a:cxn>
                  <a:cxn ang="0">
                    <a:pos x="0" y="53"/>
                  </a:cxn>
                </a:cxnLst>
                <a:rect l="0" t="0" r="r" b="b"/>
                <a:pathLst>
                  <a:path w="50" h="53">
                    <a:moveTo>
                      <a:pt x="0" y="53"/>
                    </a:moveTo>
                    <a:lnTo>
                      <a:pt x="50" y="24"/>
                    </a:lnTo>
                    <a:lnTo>
                      <a:pt x="0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000"/>
              </a:p>
            </p:txBody>
          </p:sp>
        </p:grpSp>
        <p:grpSp>
          <p:nvGrpSpPr>
            <p:cNvPr id="309" name="Group 196">
              <a:extLst>
                <a:ext uri="{FF2B5EF4-FFF2-40B4-BE49-F238E27FC236}">
                  <a16:creationId xmlns="" xmlns:a16="http://schemas.microsoft.com/office/drawing/2014/main" id="{B986DC04-A57A-4E7B-B1C3-EF93D87754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96620" y="4999037"/>
              <a:ext cx="609600" cy="84137"/>
              <a:chOff x="3655" y="3533"/>
              <a:chExt cx="384" cy="53"/>
            </a:xfrm>
          </p:grpSpPr>
          <p:sp>
            <p:nvSpPr>
              <p:cNvPr id="403" name="Line 197">
                <a:extLst>
                  <a:ext uri="{FF2B5EF4-FFF2-40B4-BE49-F238E27FC236}">
                    <a16:creationId xmlns="" xmlns:a16="http://schemas.microsoft.com/office/drawing/2014/main" id="{BD70528A-F712-4F5B-8C94-8EEEFB196F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5" y="3557"/>
                <a:ext cx="344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404" name="Freeform 198">
                <a:extLst>
                  <a:ext uri="{FF2B5EF4-FFF2-40B4-BE49-F238E27FC236}">
                    <a16:creationId xmlns="" xmlns:a16="http://schemas.microsoft.com/office/drawing/2014/main" id="{8C4E1733-1FBD-418C-8ACC-D0D1725D8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3533"/>
                <a:ext cx="50" cy="53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50" y="24"/>
                  </a:cxn>
                  <a:cxn ang="0">
                    <a:pos x="0" y="0"/>
                  </a:cxn>
                  <a:cxn ang="0">
                    <a:pos x="0" y="53"/>
                  </a:cxn>
                </a:cxnLst>
                <a:rect l="0" t="0" r="r" b="b"/>
                <a:pathLst>
                  <a:path w="50" h="53">
                    <a:moveTo>
                      <a:pt x="0" y="53"/>
                    </a:moveTo>
                    <a:lnTo>
                      <a:pt x="50" y="24"/>
                    </a:lnTo>
                    <a:lnTo>
                      <a:pt x="0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000"/>
              </a:p>
            </p:txBody>
          </p:sp>
        </p:grpSp>
        <p:sp>
          <p:nvSpPr>
            <p:cNvPr id="310" name="Rectangle 199">
              <a:extLst>
                <a:ext uri="{FF2B5EF4-FFF2-40B4-BE49-F238E27FC236}">
                  <a16:creationId xmlns="" xmlns:a16="http://schemas.microsoft.com/office/drawing/2014/main" id="{4816D553-230C-4BA2-84C5-2B87CF0D1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2888" y="2706266"/>
              <a:ext cx="3175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" name="Rectangle 200">
              <a:extLst>
                <a:ext uri="{FF2B5EF4-FFF2-40B4-BE49-F238E27FC236}">
                  <a16:creationId xmlns="" xmlns:a16="http://schemas.microsoft.com/office/drawing/2014/main" id="{9A3CB611-ACC8-450A-9274-4653DD5C0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1950" y="2744366"/>
              <a:ext cx="762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</a:rPr>
                <a:t>-</a:t>
              </a:r>
              <a:endParaRPr lang="ru-RU" sz="2800">
                <a:solidFill>
                  <a:schemeClr val="tx1"/>
                </a:solidFill>
              </a:endParaRPr>
            </a:p>
          </p:txBody>
        </p:sp>
        <p:sp>
          <p:nvSpPr>
            <p:cNvPr id="312" name="Rectangle 201">
              <a:extLst>
                <a:ext uri="{FF2B5EF4-FFF2-40B4-BE49-F238E27FC236}">
                  <a16:creationId xmlns="" xmlns:a16="http://schemas.microsoft.com/office/drawing/2014/main" id="{2D7D6F4D-4A0A-4B99-84BD-CEBE76387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2888" y="4174703"/>
              <a:ext cx="317500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" name="Rectangle 202">
              <a:extLst>
                <a:ext uri="{FF2B5EF4-FFF2-40B4-BE49-F238E27FC236}">
                  <a16:creationId xmlns="" xmlns:a16="http://schemas.microsoft.com/office/drawing/2014/main" id="{03438CE0-CEBC-4F35-9196-AD1D2E7F4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1950" y="4212803"/>
              <a:ext cx="762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</a:rPr>
                <a:t>-</a:t>
              </a:r>
              <a:endParaRPr lang="ru-RU" sz="2800">
                <a:solidFill>
                  <a:schemeClr val="tx1"/>
                </a:solidFill>
              </a:endParaRPr>
            </a:p>
          </p:txBody>
        </p:sp>
        <p:sp>
          <p:nvSpPr>
            <p:cNvPr id="314" name="Rectangle 203">
              <a:extLst>
                <a:ext uri="{FF2B5EF4-FFF2-40B4-BE49-F238E27FC236}">
                  <a16:creationId xmlns="" xmlns:a16="http://schemas.microsoft.com/office/drawing/2014/main" id="{A12D74C5-D391-4CE6-B250-128D9C0C9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075" y="4212803"/>
              <a:ext cx="538163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" name="Rectangle 204">
              <a:extLst>
                <a:ext uri="{FF2B5EF4-FFF2-40B4-BE49-F238E27FC236}">
                  <a16:creationId xmlns="" xmlns:a16="http://schemas.microsoft.com/office/drawing/2014/main" id="{F5081C99-44BE-4D11-954B-C70BBC5F0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200" y="4258841"/>
              <a:ext cx="312738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</a:rPr>
                <a:t>А(2)</a:t>
              </a:r>
              <a:endParaRPr lang="ru-RU" sz="2800">
                <a:solidFill>
                  <a:schemeClr val="tx1"/>
                </a:solidFill>
              </a:endParaRPr>
            </a:p>
          </p:txBody>
        </p:sp>
        <p:sp>
          <p:nvSpPr>
            <p:cNvPr id="316" name="Rectangle 205">
              <a:extLst>
                <a:ext uri="{FF2B5EF4-FFF2-40B4-BE49-F238E27FC236}">
                  <a16:creationId xmlns="" xmlns:a16="http://schemas.microsoft.com/office/drawing/2014/main" id="{C3AEADA4-5C6E-4616-B327-341A7C444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5620" y="5481166"/>
              <a:ext cx="3175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317" name="Rectangle 206">
              <a:extLst>
                <a:ext uri="{FF2B5EF4-FFF2-40B4-BE49-F238E27FC236}">
                  <a16:creationId xmlns="" xmlns:a16="http://schemas.microsoft.com/office/drawing/2014/main" id="{86D5B794-E790-4E10-AD3D-94DC2F5E8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4682" y="5519266"/>
              <a:ext cx="115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 b="1">
                  <a:solidFill>
                    <a:srgbClr val="000000"/>
                  </a:solidFill>
                </a:rPr>
                <a:t>6</a:t>
              </a:r>
              <a:endParaRPr lang="ru-RU" sz="1800" b="1">
                <a:solidFill>
                  <a:schemeClr val="tx1"/>
                </a:solidFill>
              </a:endParaRPr>
            </a:p>
          </p:txBody>
        </p:sp>
        <p:sp>
          <p:nvSpPr>
            <p:cNvPr id="318" name="Rectangle 207">
              <a:extLst>
                <a:ext uri="{FF2B5EF4-FFF2-40B4-BE49-F238E27FC236}">
                  <a16:creationId xmlns="" xmlns:a16="http://schemas.microsoft.com/office/drawing/2014/main" id="{2CCB7A87-A690-4AE3-A3DB-74FEF4856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3582" y="5481166"/>
              <a:ext cx="3095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319" name="Rectangle 208">
              <a:extLst>
                <a:ext uri="{FF2B5EF4-FFF2-40B4-BE49-F238E27FC236}">
                  <a16:creationId xmlns="" xmlns:a16="http://schemas.microsoft.com/office/drawing/2014/main" id="{B51339E1-3252-40DE-883D-FD33D6C2C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5020" y="5519266"/>
              <a:ext cx="2308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 b="1">
                  <a:solidFill>
                    <a:srgbClr val="000000"/>
                  </a:solidFill>
                </a:rPr>
                <a:t>15</a:t>
              </a:r>
              <a:endParaRPr lang="ru-RU" sz="1800" b="1">
                <a:solidFill>
                  <a:schemeClr val="tx1"/>
                </a:solidFill>
              </a:endParaRPr>
            </a:p>
          </p:txBody>
        </p:sp>
        <p:sp>
          <p:nvSpPr>
            <p:cNvPr id="320" name="Rectangle 209">
              <a:extLst>
                <a:ext uri="{FF2B5EF4-FFF2-40B4-BE49-F238E27FC236}">
                  <a16:creationId xmlns="" xmlns:a16="http://schemas.microsoft.com/office/drawing/2014/main" id="{EF5A2F66-44B3-402B-B381-6CE480A8A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157" y="5465291"/>
              <a:ext cx="3079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321" name="Rectangle 210">
              <a:extLst>
                <a:ext uri="{FF2B5EF4-FFF2-40B4-BE49-F238E27FC236}">
                  <a16:creationId xmlns="" xmlns:a16="http://schemas.microsoft.com/office/drawing/2014/main" id="{A653E764-0F10-4EC6-851D-C2327A9E4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632" y="5511329"/>
              <a:ext cx="115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 b="1">
                  <a:solidFill>
                    <a:srgbClr val="000000"/>
                  </a:solidFill>
                </a:rPr>
                <a:t>1</a:t>
              </a:r>
              <a:endParaRPr lang="ru-RU" sz="1800" b="1">
                <a:solidFill>
                  <a:schemeClr val="tx1"/>
                </a:solidFill>
              </a:endParaRPr>
            </a:p>
          </p:txBody>
        </p:sp>
        <p:sp>
          <p:nvSpPr>
            <p:cNvPr id="322" name="Rectangle 211">
              <a:extLst>
                <a:ext uri="{FF2B5EF4-FFF2-40B4-BE49-F238E27FC236}">
                  <a16:creationId xmlns="" xmlns:a16="http://schemas.microsoft.com/office/drawing/2014/main" id="{811E89B1-2A3C-4914-9B72-D0AC89E71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5595" y="5481166"/>
              <a:ext cx="309562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323" name="Rectangle 212">
              <a:extLst>
                <a:ext uri="{FF2B5EF4-FFF2-40B4-BE49-F238E27FC236}">
                  <a16:creationId xmlns="" xmlns:a16="http://schemas.microsoft.com/office/drawing/2014/main" id="{6326E19F-4F71-4C7E-A07A-F4782683F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7032" y="5519266"/>
              <a:ext cx="2308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 b="1">
                  <a:solidFill>
                    <a:srgbClr val="000000"/>
                  </a:solidFill>
                </a:rPr>
                <a:t>15</a:t>
              </a:r>
              <a:endParaRPr lang="ru-RU" sz="1800" b="1">
                <a:solidFill>
                  <a:schemeClr val="tx1"/>
                </a:solidFill>
              </a:endParaRPr>
            </a:p>
          </p:txBody>
        </p:sp>
        <p:sp>
          <p:nvSpPr>
            <p:cNvPr id="324" name="Rectangle 213">
              <a:extLst>
                <a:ext uri="{FF2B5EF4-FFF2-40B4-BE49-F238E27FC236}">
                  <a16:creationId xmlns="" xmlns:a16="http://schemas.microsoft.com/office/drawing/2014/main" id="{67AF832A-1E45-4231-AC31-3253CA8F8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795" y="5487516"/>
              <a:ext cx="388937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325" name="Rectangle 214">
              <a:extLst>
                <a:ext uri="{FF2B5EF4-FFF2-40B4-BE49-F238E27FC236}">
                  <a16:creationId xmlns="" xmlns:a16="http://schemas.microsoft.com/office/drawing/2014/main" id="{EC70E90E-10D2-4124-BB36-35062DCC1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920" y="5525616"/>
              <a:ext cx="2308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 b="1">
                  <a:solidFill>
                    <a:srgbClr val="000000"/>
                  </a:solidFill>
                </a:rPr>
                <a:t>15</a:t>
              </a:r>
              <a:endParaRPr lang="ru-RU" sz="1800" b="1">
                <a:solidFill>
                  <a:schemeClr val="tx1"/>
                </a:solidFill>
              </a:endParaRPr>
            </a:p>
          </p:txBody>
        </p:sp>
        <p:sp>
          <p:nvSpPr>
            <p:cNvPr id="326" name="Oval 215">
              <a:extLst>
                <a:ext uri="{FF2B5EF4-FFF2-40B4-BE49-F238E27FC236}">
                  <a16:creationId xmlns="" xmlns:a16="http://schemas.microsoft.com/office/drawing/2014/main" id="{C1345EBC-9019-4C97-B5D2-D35389431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720" y="5373216"/>
              <a:ext cx="458787" cy="45085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327" name="Oval 216">
              <a:extLst>
                <a:ext uri="{FF2B5EF4-FFF2-40B4-BE49-F238E27FC236}">
                  <a16:creationId xmlns="" xmlns:a16="http://schemas.microsoft.com/office/drawing/2014/main" id="{D3AE411C-D75D-49A4-A5AF-CC5EEC59F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757" y="5373216"/>
              <a:ext cx="458788" cy="45085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328" name="Oval 217">
              <a:extLst>
                <a:ext uri="{FF2B5EF4-FFF2-40B4-BE49-F238E27FC236}">
                  <a16:creationId xmlns="" xmlns:a16="http://schemas.microsoft.com/office/drawing/2014/main" id="{94D39600-138B-42F4-B460-257499098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4182" y="5373216"/>
              <a:ext cx="460375" cy="45085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329" name="Oval 218">
              <a:extLst>
                <a:ext uri="{FF2B5EF4-FFF2-40B4-BE49-F238E27FC236}">
                  <a16:creationId xmlns="" xmlns:a16="http://schemas.microsoft.com/office/drawing/2014/main" id="{2CA54E1F-4EE3-4F31-B5E6-1DF92ED3A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6220" y="5373216"/>
              <a:ext cx="468312" cy="45085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330" name="Oval 219">
              <a:extLst>
                <a:ext uri="{FF2B5EF4-FFF2-40B4-BE49-F238E27FC236}">
                  <a16:creationId xmlns="" xmlns:a16="http://schemas.microsoft.com/office/drawing/2014/main" id="{C5747016-9863-484A-9094-E956C70D6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4207" y="5373216"/>
              <a:ext cx="468313" cy="45085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grpSp>
          <p:nvGrpSpPr>
            <p:cNvPr id="331" name="Group 220">
              <a:extLst>
                <a:ext uri="{FF2B5EF4-FFF2-40B4-BE49-F238E27FC236}">
                  <a16:creationId xmlns="" xmlns:a16="http://schemas.microsoft.com/office/drawing/2014/main" id="{12DE1CDD-F543-42D8-8E56-5ED742982D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81945" y="5557366"/>
              <a:ext cx="601662" cy="84138"/>
              <a:chOff x="1693" y="3996"/>
              <a:chExt cx="379" cy="53"/>
            </a:xfrm>
          </p:grpSpPr>
          <p:sp>
            <p:nvSpPr>
              <p:cNvPr id="401" name="Line 221">
                <a:extLst>
                  <a:ext uri="{FF2B5EF4-FFF2-40B4-BE49-F238E27FC236}">
                    <a16:creationId xmlns="" xmlns:a16="http://schemas.microsoft.com/office/drawing/2014/main" id="{37668C8A-6F51-4DE8-97EB-FCC366BE37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3" y="4020"/>
                <a:ext cx="34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402" name="Freeform 222">
                <a:extLst>
                  <a:ext uri="{FF2B5EF4-FFF2-40B4-BE49-F238E27FC236}">
                    <a16:creationId xmlns="" xmlns:a16="http://schemas.microsoft.com/office/drawing/2014/main" id="{A6C64071-79DC-4638-9450-909866E73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3996"/>
                <a:ext cx="49" cy="53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49" y="24"/>
                  </a:cxn>
                  <a:cxn ang="0">
                    <a:pos x="0" y="0"/>
                  </a:cxn>
                  <a:cxn ang="0">
                    <a:pos x="0" y="53"/>
                  </a:cxn>
                </a:cxnLst>
                <a:rect l="0" t="0" r="r" b="b"/>
                <a:pathLst>
                  <a:path w="49" h="53">
                    <a:moveTo>
                      <a:pt x="0" y="53"/>
                    </a:moveTo>
                    <a:lnTo>
                      <a:pt x="49" y="24"/>
                    </a:lnTo>
                    <a:lnTo>
                      <a:pt x="0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1800"/>
              </a:p>
            </p:txBody>
          </p:sp>
        </p:grpSp>
        <p:grpSp>
          <p:nvGrpSpPr>
            <p:cNvPr id="332" name="Group 223">
              <a:extLst>
                <a:ext uri="{FF2B5EF4-FFF2-40B4-BE49-F238E27FC236}">
                  <a16:creationId xmlns="" xmlns:a16="http://schemas.microsoft.com/office/drawing/2014/main" id="{2A1B70FA-E36B-455C-8EAB-606115A461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3982" y="5557366"/>
              <a:ext cx="609600" cy="84138"/>
              <a:chOff x="2362" y="3996"/>
              <a:chExt cx="384" cy="53"/>
            </a:xfrm>
          </p:grpSpPr>
          <p:sp>
            <p:nvSpPr>
              <p:cNvPr id="399" name="Line 224">
                <a:extLst>
                  <a:ext uri="{FF2B5EF4-FFF2-40B4-BE49-F238E27FC236}">
                    <a16:creationId xmlns="" xmlns:a16="http://schemas.microsoft.com/office/drawing/2014/main" id="{159692C4-7B7F-4F50-BDDD-CA6B341C76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2" y="4020"/>
                <a:ext cx="344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400" name="Freeform 225">
                <a:extLst>
                  <a:ext uri="{FF2B5EF4-FFF2-40B4-BE49-F238E27FC236}">
                    <a16:creationId xmlns="" xmlns:a16="http://schemas.microsoft.com/office/drawing/2014/main" id="{59C4AB05-C41B-46AF-BC34-F96532731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" y="3996"/>
                <a:ext cx="50" cy="53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50" y="24"/>
                  </a:cxn>
                  <a:cxn ang="0">
                    <a:pos x="0" y="0"/>
                  </a:cxn>
                  <a:cxn ang="0">
                    <a:pos x="0" y="53"/>
                  </a:cxn>
                </a:cxnLst>
                <a:rect l="0" t="0" r="r" b="b"/>
                <a:pathLst>
                  <a:path w="50" h="53">
                    <a:moveTo>
                      <a:pt x="0" y="53"/>
                    </a:moveTo>
                    <a:lnTo>
                      <a:pt x="50" y="24"/>
                    </a:lnTo>
                    <a:lnTo>
                      <a:pt x="0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1800"/>
              </a:p>
            </p:txBody>
          </p:sp>
        </p:grpSp>
        <p:grpSp>
          <p:nvGrpSpPr>
            <p:cNvPr id="333" name="Group 226">
              <a:extLst>
                <a:ext uri="{FF2B5EF4-FFF2-40B4-BE49-F238E27FC236}">
                  <a16:creationId xmlns="" xmlns:a16="http://schemas.microsoft.com/office/drawing/2014/main" id="{8DD51567-756A-44A9-9D69-FC24ADA351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6020" y="5557366"/>
              <a:ext cx="609600" cy="84138"/>
              <a:chOff x="3031" y="3996"/>
              <a:chExt cx="384" cy="53"/>
            </a:xfrm>
          </p:grpSpPr>
          <p:sp>
            <p:nvSpPr>
              <p:cNvPr id="397" name="Line 227">
                <a:extLst>
                  <a:ext uri="{FF2B5EF4-FFF2-40B4-BE49-F238E27FC236}">
                    <a16:creationId xmlns="" xmlns:a16="http://schemas.microsoft.com/office/drawing/2014/main" id="{26568FF2-1226-4C79-A277-D77505F76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1" y="4020"/>
                <a:ext cx="344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98" name="Freeform 228">
                <a:extLst>
                  <a:ext uri="{FF2B5EF4-FFF2-40B4-BE49-F238E27FC236}">
                    <a16:creationId xmlns="" xmlns:a16="http://schemas.microsoft.com/office/drawing/2014/main" id="{87D8C265-C1AD-42E8-9809-EA09ADB68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5" y="3996"/>
                <a:ext cx="50" cy="53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50" y="24"/>
                  </a:cxn>
                  <a:cxn ang="0">
                    <a:pos x="0" y="0"/>
                  </a:cxn>
                  <a:cxn ang="0">
                    <a:pos x="0" y="53"/>
                  </a:cxn>
                </a:cxnLst>
                <a:rect l="0" t="0" r="r" b="b"/>
                <a:pathLst>
                  <a:path w="50" h="53">
                    <a:moveTo>
                      <a:pt x="0" y="53"/>
                    </a:moveTo>
                    <a:lnTo>
                      <a:pt x="50" y="24"/>
                    </a:lnTo>
                    <a:lnTo>
                      <a:pt x="0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1800"/>
              </a:p>
            </p:txBody>
          </p:sp>
        </p:grpSp>
        <p:grpSp>
          <p:nvGrpSpPr>
            <p:cNvPr id="334" name="Group 229">
              <a:extLst>
                <a:ext uri="{FF2B5EF4-FFF2-40B4-BE49-F238E27FC236}">
                  <a16:creationId xmlns="" xmlns:a16="http://schemas.microsoft.com/office/drawing/2014/main" id="{D1CAC987-D89D-46CD-9FED-8EDBFC3D72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75995" y="5557366"/>
              <a:ext cx="609600" cy="84138"/>
              <a:chOff x="3705" y="3996"/>
              <a:chExt cx="384" cy="53"/>
            </a:xfrm>
          </p:grpSpPr>
          <p:sp>
            <p:nvSpPr>
              <p:cNvPr id="395" name="Line 230">
                <a:extLst>
                  <a:ext uri="{FF2B5EF4-FFF2-40B4-BE49-F238E27FC236}">
                    <a16:creationId xmlns="" xmlns:a16="http://schemas.microsoft.com/office/drawing/2014/main" id="{A1FB8E12-F999-4A71-9CB6-7B63ECC817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5" y="4020"/>
                <a:ext cx="344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96" name="Freeform 231">
                <a:extLst>
                  <a:ext uri="{FF2B5EF4-FFF2-40B4-BE49-F238E27FC236}">
                    <a16:creationId xmlns="" xmlns:a16="http://schemas.microsoft.com/office/drawing/2014/main" id="{21106316-129D-4CB9-8BBD-134C7150F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9" y="3996"/>
                <a:ext cx="50" cy="53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50" y="24"/>
                  </a:cxn>
                  <a:cxn ang="0">
                    <a:pos x="0" y="0"/>
                  </a:cxn>
                  <a:cxn ang="0">
                    <a:pos x="0" y="53"/>
                  </a:cxn>
                </a:cxnLst>
                <a:rect l="0" t="0" r="r" b="b"/>
                <a:pathLst>
                  <a:path w="50" h="53">
                    <a:moveTo>
                      <a:pt x="0" y="53"/>
                    </a:moveTo>
                    <a:lnTo>
                      <a:pt x="50" y="24"/>
                    </a:lnTo>
                    <a:lnTo>
                      <a:pt x="0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1800"/>
              </a:p>
            </p:txBody>
          </p:sp>
        </p:grpSp>
        <p:sp>
          <p:nvSpPr>
            <p:cNvPr id="335" name="Rectangle 232">
              <a:extLst>
                <a:ext uri="{FF2B5EF4-FFF2-40B4-BE49-F238E27FC236}">
                  <a16:creationId xmlns="" xmlns:a16="http://schemas.microsoft.com/office/drawing/2014/main" id="{969C0790-D77B-4203-990C-0F5CF87DA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3263" y="2530053"/>
              <a:ext cx="458787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6" name="Rectangle 233">
              <a:extLst>
                <a:ext uri="{FF2B5EF4-FFF2-40B4-BE49-F238E27FC236}">
                  <a16:creationId xmlns="" xmlns:a16="http://schemas.microsoft.com/office/drawing/2014/main" id="{0AD04875-D773-4E8D-96D6-7F121EC90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4700" y="2598316"/>
              <a:ext cx="1492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</a:rPr>
                <a:t>1-r</a:t>
              </a:r>
              <a:endParaRPr lang="ru-RU" sz="2800">
                <a:solidFill>
                  <a:schemeClr val="tx1"/>
                </a:solidFill>
              </a:endParaRPr>
            </a:p>
          </p:txBody>
        </p:sp>
        <p:sp>
          <p:nvSpPr>
            <p:cNvPr id="337" name="Rectangle 234">
              <a:extLst>
                <a:ext uri="{FF2B5EF4-FFF2-40B4-BE49-F238E27FC236}">
                  <a16:creationId xmlns="" xmlns:a16="http://schemas.microsoft.com/office/drawing/2014/main" id="{B3515C55-4823-42A1-8B2F-4ED3329D9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5513" y="2636416"/>
              <a:ext cx="50800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1</a:t>
              </a:r>
              <a:endParaRPr lang="ru-RU" sz="2800">
                <a:solidFill>
                  <a:schemeClr val="tx1"/>
                </a:solidFill>
              </a:endParaRPr>
            </a:p>
          </p:txBody>
        </p:sp>
        <p:sp>
          <p:nvSpPr>
            <p:cNvPr id="338" name="Rectangle 236">
              <a:extLst>
                <a:ext uri="{FF2B5EF4-FFF2-40B4-BE49-F238E27FC236}">
                  <a16:creationId xmlns="" xmlns:a16="http://schemas.microsoft.com/office/drawing/2014/main" id="{CE9DCFB8-A17B-4D98-8CC7-3E255D515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9625" y="3784178"/>
              <a:ext cx="460375" cy="29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9" name="Rectangle 237">
              <a:extLst>
                <a:ext uri="{FF2B5EF4-FFF2-40B4-BE49-F238E27FC236}">
                  <a16:creationId xmlns="" xmlns:a16="http://schemas.microsoft.com/office/drawing/2014/main" id="{0B4CA49A-5473-4A1C-9692-EE0E8493F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063" y="3846091"/>
              <a:ext cx="571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</a:rPr>
                <a:t>a</a:t>
              </a:r>
              <a:endParaRPr lang="ru-RU" sz="2800">
                <a:solidFill>
                  <a:schemeClr val="tx1"/>
                </a:solidFill>
              </a:endParaRPr>
            </a:p>
          </p:txBody>
        </p:sp>
        <p:sp>
          <p:nvSpPr>
            <p:cNvPr id="340" name="Rectangle 238">
              <a:extLst>
                <a:ext uri="{FF2B5EF4-FFF2-40B4-BE49-F238E27FC236}">
                  <a16:creationId xmlns="" xmlns:a16="http://schemas.microsoft.com/office/drawing/2014/main" id="{8AD7EFB1-1B03-4DB4-A312-5B510420F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625" y="3884191"/>
              <a:ext cx="50800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1</a:t>
              </a:r>
              <a:endParaRPr lang="ru-RU" sz="2800">
                <a:solidFill>
                  <a:schemeClr val="tx1"/>
                </a:solidFill>
              </a:endParaRPr>
            </a:p>
          </p:txBody>
        </p:sp>
        <p:sp>
          <p:nvSpPr>
            <p:cNvPr id="341" name="Rectangle 239">
              <a:extLst>
                <a:ext uri="{FF2B5EF4-FFF2-40B4-BE49-F238E27FC236}">
                  <a16:creationId xmlns="" xmlns:a16="http://schemas.microsoft.com/office/drawing/2014/main" id="{84F88B2C-962B-406A-A29B-58E116754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2188" y="3784178"/>
              <a:ext cx="117475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(1)</a:t>
              </a:r>
              <a:endParaRPr lang="ru-RU" sz="2800">
                <a:solidFill>
                  <a:schemeClr val="tx1"/>
                </a:solidFill>
              </a:endParaRPr>
            </a:p>
          </p:txBody>
        </p:sp>
        <p:grpSp>
          <p:nvGrpSpPr>
            <p:cNvPr id="342" name="Group 240">
              <a:extLst>
                <a:ext uri="{FF2B5EF4-FFF2-40B4-BE49-F238E27FC236}">
                  <a16:creationId xmlns="" xmlns:a16="http://schemas.microsoft.com/office/drawing/2014/main" id="{FE191C29-CDE0-48AE-89E0-B832ABB456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3988" y="1909341"/>
              <a:ext cx="3867150" cy="857250"/>
              <a:chOff x="959" y="1489"/>
              <a:chExt cx="2436" cy="540"/>
            </a:xfrm>
          </p:grpSpPr>
          <p:sp>
            <p:nvSpPr>
              <p:cNvPr id="393" name="Line 241">
                <a:extLst>
                  <a:ext uri="{FF2B5EF4-FFF2-40B4-BE49-F238E27FC236}">
                    <a16:creationId xmlns="" xmlns:a16="http://schemas.microsoft.com/office/drawing/2014/main" id="{ECF3B188-0F02-42E0-A6DA-EE9474E2BE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9" y="1489"/>
                <a:ext cx="2396" cy="5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4" name="Freeform 242">
                <a:extLst>
                  <a:ext uri="{FF2B5EF4-FFF2-40B4-BE49-F238E27FC236}">
                    <a16:creationId xmlns="" xmlns:a16="http://schemas.microsoft.com/office/drawing/2014/main" id="{C8012D45-310B-401B-8FC2-980E694DF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0" y="1976"/>
                <a:ext cx="55" cy="53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55" y="34"/>
                  </a:cxn>
                  <a:cxn ang="0">
                    <a:pos x="10" y="0"/>
                  </a:cxn>
                  <a:cxn ang="0">
                    <a:pos x="0" y="53"/>
                  </a:cxn>
                </a:cxnLst>
                <a:rect l="0" t="0" r="r" b="b"/>
                <a:pathLst>
                  <a:path w="55" h="53">
                    <a:moveTo>
                      <a:pt x="0" y="53"/>
                    </a:moveTo>
                    <a:lnTo>
                      <a:pt x="55" y="34"/>
                    </a:lnTo>
                    <a:lnTo>
                      <a:pt x="10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3" name="Rectangle 243">
              <a:extLst>
                <a:ext uri="{FF2B5EF4-FFF2-40B4-BE49-F238E27FC236}">
                  <a16:creationId xmlns="" xmlns:a16="http://schemas.microsoft.com/office/drawing/2014/main" id="{4536B617-1103-4D6C-88B7-3B210C1EB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2475" y="3884191"/>
              <a:ext cx="617538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44" name="Group 244">
              <a:extLst>
                <a:ext uri="{FF2B5EF4-FFF2-40B4-BE49-F238E27FC236}">
                  <a16:creationId xmlns="" xmlns:a16="http://schemas.microsoft.com/office/drawing/2014/main" id="{CBFE89B4-8FCD-4E2E-80A2-B4C88917A3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3138" y="3961978"/>
              <a:ext cx="127000" cy="331788"/>
              <a:chOff x="3075" y="2782"/>
              <a:chExt cx="80" cy="209"/>
            </a:xfrm>
          </p:grpSpPr>
          <p:sp>
            <p:nvSpPr>
              <p:cNvPr id="390" name="Rectangle 245">
                <a:extLst>
                  <a:ext uri="{FF2B5EF4-FFF2-40B4-BE49-F238E27FC236}">
                    <a16:creationId xmlns="" xmlns:a16="http://schemas.microsoft.com/office/drawing/2014/main" id="{3DF9BCC6-110D-46AE-927D-0EF95FC91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5" y="2803"/>
                <a:ext cx="80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>
                    <a:solidFill>
                      <a:srgbClr val="000000"/>
                    </a:solidFill>
                    <a:latin typeface="Symbol" pitchFamily="18" charset="2"/>
                  </a:rPr>
                  <a:t>å</a:t>
                </a:r>
                <a:endParaRPr lang="ru-RU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391" name="Rectangle 246">
                <a:extLst>
                  <a:ext uri="{FF2B5EF4-FFF2-40B4-BE49-F238E27FC236}">
                    <a16:creationId xmlns="" xmlns:a16="http://schemas.microsoft.com/office/drawing/2014/main" id="{4462E8BD-0992-4863-A9B3-66BD12CC2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3" y="2782"/>
                <a:ext cx="24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1</a:t>
                </a:r>
                <a:endParaRPr lang="ru-RU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392" name="Rectangle 247">
                <a:extLst>
                  <a:ext uri="{FF2B5EF4-FFF2-40B4-BE49-F238E27FC236}">
                    <a16:creationId xmlns="" xmlns:a16="http://schemas.microsoft.com/office/drawing/2014/main" id="{0971ECA9-888D-4265-A81F-D18A88C70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3" y="2933"/>
                <a:ext cx="24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1</a:t>
                </a:r>
                <a:endParaRPr lang="ru-RU" sz="2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5" name="Rectangle 249">
              <a:extLst>
                <a:ext uri="{FF2B5EF4-FFF2-40B4-BE49-F238E27FC236}">
                  <a16:creationId xmlns="" xmlns:a16="http://schemas.microsoft.com/office/drawing/2014/main" id="{59F587C2-3AAF-471B-A2BA-76740951C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680" y="1060541"/>
              <a:ext cx="29495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400" b="1" dirty="0">
                  <a:solidFill>
                    <a:srgbClr val="000000"/>
                  </a:solidFill>
                  <a:latin typeface="Courier New" pitchFamily="49" charset="0"/>
                </a:rPr>
                <a:t>Алгоритм </a:t>
              </a:r>
              <a:r>
                <a:rPr lang="ru-RU" sz="2400" b="1" dirty="0" err="1">
                  <a:solidFill>
                    <a:srgbClr val="000000"/>
                  </a:solidFill>
                  <a:latin typeface="Courier New" pitchFamily="49" charset="0"/>
                </a:rPr>
                <a:t>Дурбина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46" name="Rectangle 250">
              <a:extLst>
                <a:ext uri="{FF2B5EF4-FFF2-40B4-BE49-F238E27FC236}">
                  <a16:creationId xmlns="" xmlns:a16="http://schemas.microsoft.com/office/drawing/2014/main" id="{947AB3C2-9A45-474A-9E86-4914694A1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1074829"/>
              <a:ext cx="5770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</a:rPr>
                <a:t> </a:t>
              </a: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47" name="Rectangle 251">
              <a:extLst>
                <a:ext uri="{FF2B5EF4-FFF2-40B4-BE49-F238E27FC236}">
                  <a16:creationId xmlns="" xmlns:a16="http://schemas.microsoft.com/office/drawing/2014/main" id="{5F794357-50B1-40C0-AC74-A529E05BD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2350" y="1120866"/>
              <a:ext cx="17312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 dirty="0">
                  <a:solidFill>
                    <a:srgbClr val="000000"/>
                  </a:solidFill>
                </a:rPr>
                <a:t>   </a:t>
              </a:r>
              <a:endParaRPr lang="ru-RU" sz="1800" dirty="0">
                <a:solidFill>
                  <a:schemeClr val="tx1"/>
                </a:solidFill>
              </a:endParaRPr>
            </a:p>
          </p:txBody>
        </p:sp>
        <p:sp>
          <p:nvSpPr>
            <p:cNvPr id="348" name="Line 253">
              <a:extLst>
                <a:ext uri="{FF2B5EF4-FFF2-40B4-BE49-F238E27FC236}">
                  <a16:creationId xmlns="" xmlns:a16="http://schemas.microsoft.com/office/drawing/2014/main" id="{A137D98D-03D9-4DD6-BC0A-2E35443341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4001" y="1252575"/>
              <a:ext cx="534988" cy="20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349" name="Rectangle 254">
              <a:extLst>
                <a:ext uri="{FF2B5EF4-FFF2-40B4-BE49-F238E27FC236}">
                  <a16:creationId xmlns="" xmlns:a16="http://schemas.microsoft.com/office/drawing/2014/main" id="{3BAAA09F-6B2D-4244-911A-8B987E120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6089" y="1152266"/>
              <a:ext cx="25327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 dirty="0">
                  <a:solidFill>
                    <a:srgbClr val="000000"/>
                  </a:solidFill>
                  <a:latin typeface="Symbol" pitchFamily="18" charset="2"/>
                </a:rPr>
                <a:t>  ú</a:t>
              </a:r>
              <a:endParaRPr lang="ru-RU" sz="1800" dirty="0">
                <a:solidFill>
                  <a:schemeClr val="tx1"/>
                </a:solidFill>
              </a:endParaRPr>
            </a:p>
          </p:txBody>
        </p:sp>
        <p:sp>
          <p:nvSpPr>
            <p:cNvPr id="350" name="Rectangle 255">
              <a:extLst>
                <a:ext uri="{FF2B5EF4-FFF2-40B4-BE49-F238E27FC236}">
                  <a16:creationId xmlns="" xmlns:a16="http://schemas.microsoft.com/office/drawing/2014/main" id="{D8B89E72-6811-4FDE-B6E9-6DE1043B8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6089" y="1313178"/>
              <a:ext cx="25327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 dirty="0">
                  <a:solidFill>
                    <a:srgbClr val="000000"/>
                  </a:solidFill>
                  <a:latin typeface="Symbol" pitchFamily="18" charset="2"/>
                </a:rPr>
                <a:t>  û</a:t>
              </a:r>
              <a:endParaRPr lang="ru-RU" sz="1800" dirty="0">
                <a:solidFill>
                  <a:schemeClr val="tx1"/>
                </a:solidFill>
              </a:endParaRPr>
            </a:p>
          </p:txBody>
        </p:sp>
        <p:sp>
          <p:nvSpPr>
            <p:cNvPr id="351" name="Rectangle 256">
              <a:extLst>
                <a:ext uri="{FF2B5EF4-FFF2-40B4-BE49-F238E27FC236}">
                  <a16:creationId xmlns="" xmlns:a16="http://schemas.microsoft.com/office/drawing/2014/main" id="{62AD509C-BA36-4E09-9D5E-718761099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6089" y="974636"/>
              <a:ext cx="25327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 dirty="0">
                  <a:solidFill>
                    <a:srgbClr val="000000"/>
                  </a:solidFill>
                  <a:latin typeface="Symbol" pitchFamily="18" charset="2"/>
                </a:rPr>
                <a:t>  ù</a:t>
              </a:r>
              <a:endParaRPr lang="ru-RU" sz="1800" dirty="0">
                <a:solidFill>
                  <a:schemeClr val="tx1"/>
                </a:solidFill>
              </a:endParaRPr>
            </a:p>
          </p:txBody>
        </p:sp>
        <p:sp>
          <p:nvSpPr>
            <p:cNvPr id="352" name="Rectangle 257">
              <a:extLst>
                <a:ext uri="{FF2B5EF4-FFF2-40B4-BE49-F238E27FC236}">
                  <a16:creationId xmlns="" xmlns:a16="http://schemas.microsoft.com/office/drawing/2014/main" id="{F0C5D915-D3F8-4D39-883F-2FA7EFFD1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0264" y="1152266"/>
              <a:ext cx="138113" cy="36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  <a:latin typeface="Symbol" pitchFamily="18" charset="2"/>
                </a:rPr>
                <a:t>ê</a:t>
              </a: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53" name="Rectangle 258">
              <a:extLst>
                <a:ext uri="{FF2B5EF4-FFF2-40B4-BE49-F238E27FC236}">
                  <a16:creationId xmlns="" xmlns:a16="http://schemas.microsoft.com/office/drawing/2014/main" id="{A4AE979D-6A8E-4D59-AC9C-2F7E41A95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0264" y="1313178"/>
              <a:ext cx="138113" cy="36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  <a:latin typeface="Symbol" pitchFamily="18" charset="2"/>
                </a:rPr>
                <a:t>ë</a:t>
              </a: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54" name="Rectangle 259">
              <a:extLst>
                <a:ext uri="{FF2B5EF4-FFF2-40B4-BE49-F238E27FC236}">
                  <a16:creationId xmlns="" xmlns:a16="http://schemas.microsoft.com/office/drawing/2014/main" id="{7A0661B5-2A0D-4243-A737-E8862E5CE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0264" y="974636"/>
              <a:ext cx="138113" cy="36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  <a:latin typeface="Symbol" pitchFamily="18" charset="2"/>
                </a:rPr>
                <a:t>é</a:t>
              </a: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55" name="Rectangle 260">
              <a:extLst>
                <a:ext uri="{FF2B5EF4-FFF2-40B4-BE49-F238E27FC236}">
                  <a16:creationId xmlns="" xmlns:a16="http://schemas.microsoft.com/office/drawing/2014/main" id="{832915EE-7627-48D4-BD3A-DFED95963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7750" y="1112561"/>
              <a:ext cx="127000" cy="36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56" name="Rectangle 261">
              <a:extLst>
                <a:ext uri="{FF2B5EF4-FFF2-40B4-BE49-F238E27FC236}">
                  <a16:creationId xmlns="" xmlns:a16="http://schemas.microsoft.com/office/drawing/2014/main" id="{BC580BB6-8275-47F8-A925-AEEB6F8A3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0489" y="1112561"/>
              <a:ext cx="127000" cy="36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57" name="Rectangle 262">
              <a:extLst>
                <a:ext uri="{FF2B5EF4-FFF2-40B4-BE49-F238E27FC236}">
                  <a16:creationId xmlns="" xmlns:a16="http://schemas.microsoft.com/office/drawing/2014/main" id="{F6E5B5D3-C42E-4027-B640-AC41ABF8D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8264" y="1112561"/>
              <a:ext cx="127000" cy="36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58" name="Rectangle 263">
              <a:extLst>
                <a:ext uri="{FF2B5EF4-FFF2-40B4-BE49-F238E27FC236}">
                  <a16:creationId xmlns="" xmlns:a16="http://schemas.microsoft.com/office/drawing/2014/main" id="{DF3380F1-5206-42C5-ACBF-757D7DF4E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3527" y="1062407"/>
              <a:ext cx="138113" cy="36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  <a:latin typeface="Symbol" pitchFamily="18" charset="2"/>
                </a:rPr>
                <a:t>å</a:t>
              </a: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59" name="Rectangle 265">
              <a:extLst>
                <a:ext uri="{FF2B5EF4-FFF2-40B4-BE49-F238E27FC236}">
                  <a16:creationId xmlns="" xmlns:a16="http://schemas.microsoft.com/office/drawing/2014/main" id="{44EDC649-DC45-47C3-9D28-1269437BD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6714" y="1365422"/>
              <a:ext cx="18434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 dirty="0">
                  <a:solidFill>
                    <a:srgbClr val="000000"/>
                  </a:solidFill>
                  <a:latin typeface="Symbol" pitchFamily="18" charset="2"/>
                </a:rPr>
                <a:t> -</a:t>
              </a:r>
              <a:endParaRPr lang="ru-RU" sz="1800" dirty="0">
                <a:solidFill>
                  <a:schemeClr val="tx1"/>
                </a:solidFill>
              </a:endParaRPr>
            </a:p>
          </p:txBody>
        </p:sp>
        <p:sp>
          <p:nvSpPr>
            <p:cNvPr id="360" name="Rectangle 266">
              <a:extLst>
                <a:ext uri="{FF2B5EF4-FFF2-40B4-BE49-F238E27FC236}">
                  <a16:creationId xmlns="" xmlns:a16="http://schemas.microsoft.com/office/drawing/2014/main" id="{2CC3A994-DA2B-4BA7-944D-BF0623A2B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4227" y="1108381"/>
              <a:ext cx="127000" cy="36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61" name="Rectangle 267">
              <a:extLst>
                <a:ext uri="{FF2B5EF4-FFF2-40B4-BE49-F238E27FC236}">
                  <a16:creationId xmlns="" xmlns:a16="http://schemas.microsoft.com/office/drawing/2014/main" id="{71D3E8EF-503F-4526-8241-CD2960D67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8326" y="1252575"/>
              <a:ext cx="127000" cy="36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62" name="Rectangle 269">
              <a:extLst>
                <a:ext uri="{FF2B5EF4-FFF2-40B4-BE49-F238E27FC236}">
                  <a16:creationId xmlns="" xmlns:a16="http://schemas.microsoft.com/office/drawing/2014/main" id="{1A5A29E7-7DBB-4821-9878-F99FCBB45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6564" y="1377961"/>
              <a:ext cx="2308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 dirty="0">
                  <a:solidFill>
                    <a:srgbClr val="000000"/>
                  </a:solidFill>
                </a:rPr>
                <a:t>  1</a:t>
              </a:r>
              <a:endParaRPr lang="ru-RU" sz="1800" dirty="0">
                <a:solidFill>
                  <a:schemeClr val="tx1"/>
                </a:solidFill>
              </a:endParaRPr>
            </a:p>
          </p:txBody>
        </p:sp>
        <p:sp>
          <p:nvSpPr>
            <p:cNvPr id="363" name="Rectangle 270">
              <a:extLst>
                <a:ext uri="{FF2B5EF4-FFF2-40B4-BE49-F238E27FC236}">
                  <a16:creationId xmlns="" xmlns:a16="http://schemas.microsoft.com/office/drawing/2014/main" id="{BFB146BC-DE21-472A-BB2C-F965C2BB4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9164" y="1120920"/>
              <a:ext cx="76200" cy="36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</a:rPr>
                <a:t>)</a:t>
              </a: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64" name="Rectangle 271">
              <a:extLst>
                <a:ext uri="{FF2B5EF4-FFF2-40B4-BE49-F238E27FC236}">
                  <a16:creationId xmlns="" xmlns:a16="http://schemas.microsoft.com/office/drawing/2014/main" id="{A193BB0F-D2DA-48A3-9C3A-0CB44372F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077" y="1120920"/>
              <a:ext cx="115888" cy="36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</a:rPr>
                <a:t>1</a:t>
              </a: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65" name="Rectangle 272">
              <a:extLst>
                <a:ext uri="{FF2B5EF4-FFF2-40B4-BE49-F238E27FC236}">
                  <a16:creationId xmlns="" xmlns:a16="http://schemas.microsoft.com/office/drawing/2014/main" id="{AAA0FEF9-D7A3-4EDB-95C1-714F61FDE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9452" y="1120920"/>
              <a:ext cx="13465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 dirty="0">
                  <a:solidFill>
                    <a:srgbClr val="000000"/>
                  </a:solidFill>
                </a:rPr>
                <a:t> (</a:t>
              </a:r>
              <a:endParaRPr lang="ru-RU" sz="1800" dirty="0">
                <a:solidFill>
                  <a:schemeClr val="tx1"/>
                </a:solidFill>
              </a:endParaRPr>
            </a:p>
          </p:txBody>
        </p:sp>
        <p:sp>
          <p:nvSpPr>
            <p:cNvPr id="366" name="Rectangle 273">
              <a:extLst>
                <a:ext uri="{FF2B5EF4-FFF2-40B4-BE49-F238E27FC236}">
                  <a16:creationId xmlns="" xmlns:a16="http://schemas.microsoft.com/office/drawing/2014/main" id="{E99B66D8-A7C4-45AE-8C1F-03FB810DF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851" y="1265114"/>
              <a:ext cx="76200" cy="36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</a:rPr>
                <a:t>)</a:t>
              </a: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67" name="Rectangle 274">
              <a:extLst>
                <a:ext uri="{FF2B5EF4-FFF2-40B4-BE49-F238E27FC236}">
                  <a16:creationId xmlns="" xmlns:a16="http://schemas.microsoft.com/office/drawing/2014/main" id="{9342E017-D0BF-4FAC-8FE4-6483A70C1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8176" y="1265114"/>
              <a:ext cx="115888" cy="36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</a:rPr>
                <a:t>1</a:t>
              </a: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68" name="Rectangle 275">
              <a:extLst>
                <a:ext uri="{FF2B5EF4-FFF2-40B4-BE49-F238E27FC236}">
                  <a16:creationId xmlns="" xmlns:a16="http://schemas.microsoft.com/office/drawing/2014/main" id="{FB64C4B4-83D7-41A1-98EE-80E1E6839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5139" y="1265114"/>
              <a:ext cx="76200" cy="36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</a:rPr>
                <a:t>(</a:t>
              </a: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69" name="Rectangle 276">
              <a:extLst>
                <a:ext uri="{FF2B5EF4-FFF2-40B4-BE49-F238E27FC236}">
                  <a16:creationId xmlns="" xmlns:a16="http://schemas.microsoft.com/office/drawing/2014/main" id="{8EDD5A1B-2F26-41AB-9866-539835E14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6200" y="1133459"/>
              <a:ext cx="76200" cy="36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</a:rPr>
                <a:t>)</a:t>
              </a: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70" name="Rectangle 277">
              <a:extLst>
                <a:ext uri="{FF2B5EF4-FFF2-40B4-BE49-F238E27FC236}">
                  <a16:creationId xmlns="" xmlns:a16="http://schemas.microsoft.com/office/drawing/2014/main" id="{404067C3-582A-4D70-A930-7B66DD71E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075" y="1133459"/>
              <a:ext cx="76200" cy="36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</a:rPr>
                <a:t>(</a:t>
              </a: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71" name="Rectangle 278">
              <a:extLst>
                <a:ext uri="{FF2B5EF4-FFF2-40B4-BE49-F238E27FC236}">
                  <a16:creationId xmlns="" xmlns:a16="http://schemas.microsoft.com/office/drawing/2014/main" id="{D0A8DD36-103D-41F6-82FA-233CFEE94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6664" y="1133459"/>
              <a:ext cx="76200" cy="36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</a:rPr>
                <a:t>)</a:t>
              </a: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72" name="Rectangle 279">
              <a:extLst>
                <a:ext uri="{FF2B5EF4-FFF2-40B4-BE49-F238E27FC236}">
                  <a16:creationId xmlns="" xmlns:a16="http://schemas.microsoft.com/office/drawing/2014/main" id="{88517E78-E53D-44BE-BE39-62CDBE631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5851" y="1133459"/>
              <a:ext cx="76200" cy="36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</a:rPr>
                <a:t>(</a:t>
              </a: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73" name="Rectangle 282">
              <a:extLst>
                <a:ext uri="{FF2B5EF4-FFF2-40B4-BE49-F238E27FC236}">
                  <a16:creationId xmlns="" xmlns:a16="http://schemas.microsoft.com/office/drawing/2014/main" id="{5ECA0B5E-53BB-4E6B-AC7A-7DA4D7659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4327" y="1377961"/>
              <a:ext cx="63500" cy="36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 i="1" dirty="0">
                  <a:solidFill>
                    <a:srgbClr val="000000"/>
                  </a:solidFill>
                </a:rPr>
                <a:t>j</a:t>
              </a:r>
              <a:endParaRPr lang="ru-RU" sz="1800" dirty="0">
                <a:solidFill>
                  <a:schemeClr val="tx1"/>
                </a:solidFill>
              </a:endParaRPr>
            </a:p>
          </p:txBody>
        </p:sp>
        <p:sp>
          <p:nvSpPr>
            <p:cNvPr id="374" name="Rectangle 283">
              <a:extLst>
                <a:ext uri="{FF2B5EF4-FFF2-40B4-BE49-F238E27FC236}">
                  <a16:creationId xmlns="" xmlns:a16="http://schemas.microsoft.com/office/drawing/2014/main" id="{5483C1EC-91A3-4BD4-B275-17FFBAE51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427" y="1120920"/>
              <a:ext cx="63500" cy="36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 i="1">
                  <a:solidFill>
                    <a:srgbClr val="000000"/>
                  </a:solidFill>
                </a:rPr>
                <a:t>i</a:t>
              </a: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75" name="Rectangle 284">
              <a:extLst>
                <a:ext uri="{FF2B5EF4-FFF2-40B4-BE49-F238E27FC236}">
                  <a16:creationId xmlns="" xmlns:a16="http://schemas.microsoft.com/office/drawing/2014/main" id="{2DC5F39E-272E-4D78-8F30-EA70E83C3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3739" y="1248396"/>
              <a:ext cx="63500" cy="36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 i="1">
                  <a:solidFill>
                    <a:srgbClr val="000000"/>
                  </a:solidFill>
                </a:rPr>
                <a:t>j</a:t>
              </a: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76" name="Rectangle 285">
              <a:extLst>
                <a:ext uri="{FF2B5EF4-FFF2-40B4-BE49-F238E27FC236}">
                  <a16:creationId xmlns="" xmlns:a16="http://schemas.microsoft.com/office/drawing/2014/main" id="{C8246DE8-CE84-48FE-9EF2-33B42A6AF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7526" y="1265114"/>
              <a:ext cx="63500" cy="36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 i="1">
                  <a:solidFill>
                    <a:srgbClr val="000000"/>
                  </a:solidFill>
                </a:rPr>
                <a:t>i</a:t>
              </a: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77" name="Rectangle 286">
              <a:extLst>
                <a:ext uri="{FF2B5EF4-FFF2-40B4-BE49-F238E27FC236}">
                  <a16:creationId xmlns="" xmlns:a16="http://schemas.microsoft.com/office/drawing/2014/main" id="{5873D080-AEC2-4B51-B410-EAB864690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026" y="1248396"/>
              <a:ext cx="63500" cy="36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 i="1">
                  <a:solidFill>
                    <a:srgbClr val="000000"/>
                  </a:solidFill>
                </a:rPr>
                <a:t>i</a:t>
              </a: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78" name="Rectangle 287">
              <a:extLst>
                <a:ext uri="{FF2B5EF4-FFF2-40B4-BE49-F238E27FC236}">
                  <a16:creationId xmlns="" xmlns:a16="http://schemas.microsoft.com/office/drawing/2014/main" id="{06D06059-3343-4FAC-B695-9B52ADA4E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4164" y="1133459"/>
              <a:ext cx="39113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 dirty="0">
                  <a:solidFill>
                    <a:srgbClr val="000000"/>
                  </a:solidFill>
                </a:rPr>
                <a:t>J</a:t>
              </a:r>
              <a:r>
                <a:rPr lang="ru-RU" sz="1800" i="1" dirty="0">
                  <a:solidFill>
                    <a:srgbClr val="000000"/>
                  </a:solidFill>
                </a:rPr>
                <a:t>     </a:t>
              </a:r>
              <a:endParaRPr lang="ru-RU" sz="1800" dirty="0">
                <a:solidFill>
                  <a:schemeClr val="tx1"/>
                </a:solidFill>
              </a:endParaRPr>
            </a:p>
          </p:txBody>
        </p:sp>
        <p:sp>
          <p:nvSpPr>
            <p:cNvPr id="379" name="Rectangle 288">
              <a:extLst>
                <a:ext uri="{FF2B5EF4-FFF2-40B4-BE49-F238E27FC236}">
                  <a16:creationId xmlns="" xmlns:a16="http://schemas.microsoft.com/office/drawing/2014/main" id="{CFDFCA1E-CD4D-42A0-AECB-2727E8DB2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1862" y="1133459"/>
              <a:ext cx="63500" cy="36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 i="1">
                  <a:solidFill>
                    <a:srgbClr val="000000"/>
                  </a:solidFill>
                </a:rPr>
                <a:t>i</a:t>
              </a: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80" name="Rectangle 289">
              <a:extLst>
                <a:ext uri="{FF2B5EF4-FFF2-40B4-BE49-F238E27FC236}">
                  <a16:creationId xmlns="" xmlns:a16="http://schemas.microsoft.com/office/drawing/2014/main" id="{D2B78615-EF2B-4635-8D11-1A0352735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0127" y="1133459"/>
              <a:ext cx="7098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 i="1" dirty="0">
                  <a:solidFill>
                    <a:srgbClr val="000000"/>
                  </a:solidFill>
                </a:rPr>
                <a:t> A         </a:t>
              </a:r>
              <a:endParaRPr lang="ru-RU" sz="1800" dirty="0">
                <a:solidFill>
                  <a:schemeClr val="tx1"/>
                </a:solidFill>
              </a:endParaRPr>
            </a:p>
          </p:txBody>
        </p:sp>
        <p:sp>
          <p:nvSpPr>
            <p:cNvPr id="381" name="Rectangle 290">
              <a:extLst>
                <a:ext uri="{FF2B5EF4-FFF2-40B4-BE49-F238E27FC236}">
                  <a16:creationId xmlns="" xmlns:a16="http://schemas.microsoft.com/office/drawing/2014/main" id="{613A3B5F-E83E-4817-AD63-A3B401064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4514" y="1133459"/>
              <a:ext cx="115888" cy="36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 i="1">
                  <a:solidFill>
                    <a:srgbClr val="000000"/>
                  </a:solidFill>
                </a:rPr>
                <a:t>a</a:t>
              </a: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82" name="Rectangle 291">
              <a:extLst>
                <a:ext uri="{FF2B5EF4-FFF2-40B4-BE49-F238E27FC236}">
                  <a16:creationId xmlns="" xmlns:a16="http://schemas.microsoft.com/office/drawing/2014/main" id="{53368CFD-3233-4A94-8F15-FF3F78B2C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3639" y="1133459"/>
              <a:ext cx="63500" cy="36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 i="1">
                  <a:solidFill>
                    <a:srgbClr val="000000"/>
                  </a:solidFill>
                </a:rPr>
                <a:t>i</a:t>
              </a: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83" name="Rectangle 292">
              <a:extLst>
                <a:ext uri="{FF2B5EF4-FFF2-40B4-BE49-F238E27FC236}">
                  <a16:creationId xmlns="" xmlns:a16="http://schemas.microsoft.com/office/drawing/2014/main" id="{593D9372-4C86-44B2-B975-E5B96F6AC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4564" y="1133459"/>
              <a:ext cx="141288" cy="36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 i="1">
                  <a:solidFill>
                    <a:srgbClr val="000000"/>
                  </a:solidFill>
                </a:rPr>
                <a:t>A</a:t>
              </a: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84" name="Rectangle 293">
              <a:extLst>
                <a:ext uri="{FF2B5EF4-FFF2-40B4-BE49-F238E27FC236}">
                  <a16:creationId xmlns="" xmlns:a16="http://schemas.microsoft.com/office/drawing/2014/main" id="{6AEF2D41-78DC-4532-9682-AE7874A7D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7814" y="1277652"/>
              <a:ext cx="166688" cy="36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 i="1">
                  <a:solidFill>
                    <a:srgbClr val="000000"/>
                  </a:solidFill>
                </a:rPr>
                <a:t>D</a:t>
              </a: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85" name="Rectangle 294">
              <a:extLst>
                <a:ext uri="{FF2B5EF4-FFF2-40B4-BE49-F238E27FC236}">
                  <a16:creationId xmlns="" xmlns:a16="http://schemas.microsoft.com/office/drawing/2014/main" id="{44698176-0D1E-49F0-8401-2141F3494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176" y="1133459"/>
              <a:ext cx="90488" cy="36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800" i="1">
                  <a:solidFill>
                    <a:srgbClr val="000000"/>
                  </a:solidFill>
                </a:rPr>
                <a:t>r</a:t>
              </a: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86" name="Rectangle 295">
              <a:extLst>
                <a:ext uri="{FF2B5EF4-FFF2-40B4-BE49-F238E27FC236}">
                  <a16:creationId xmlns="" xmlns:a16="http://schemas.microsoft.com/office/drawing/2014/main" id="{98B11750-45A6-48CB-AAED-01BA334D8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2745953"/>
              <a:ext cx="13849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chemeClr val="accent2"/>
                  </a:solidFill>
                  <a:latin typeface="Courier New" pitchFamily="49" charset="0"/>
                </a:rPr>
                <a:t>Slice </a:t>
              </a:r>
              <a:r>
                <a:rPr lang="ru-RU" sz="2000" b="1" dirty="0">
                  <a:solidFill>
                    <a:schemeClr val="accent2"/>
                  </a:solidFill>
                  <a:latin typeface="Courier New" pitchFamily="49" charset="0"/>
                </a:rPr>
                <a:t>№ 1</a:t>
              </a:r>
              <a:endParaRPr lang="ru-RU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87" name="Rectangle 296">
              <a:extLst>
                <a:ext uri="{FF2B5EF4-FFF2-40B4-BE49-F238E27FC236}">
                  <a16:creationId xmlns="" xmlns:a16="http://schemas.microsoft.com/office/drawing/2014/main" id="{C5F32D81-AF21-4787-A777-BBD7BAC1B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1575" y="3803228"/>
              <a:ext cx="13849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C0128"/>
                  </a:solidFill>
                  <a:latin typeface="Courier New" pitchFamily="49" charset="0"/>
                </a:rPr>
                <a:t>Slice </a:t>
              </a:r>
              <a:r>
                <a:rPr lang="ru-RU" sz="2000" b="1">
                  <a:solidFill>
                    <a:srgbClr val="FC0128"/>
                  </a:solidFill>
                  <a:latin typeface="Courier New" pitchFamily="49" charset="0"/>
                </a:rPr>
                <a:t>№ 2</a:t>
              </a:r>
              <a:endParaRPr lang="ru-RU" sz="2000" b="1">
                <a:solidFill>
                  <a:srgbClr val="FC0128"/>
                </a:solidFill>
              </a:endParaRPr>
            </a:p>
          </p:txBody>
        </p:sp>
        <p:sp>
          <p:nvSpPr>
            <p:cNvPr id="388" name="Rectangle 297">
              <a:extLst>
                <a:ext uri="{FF2B5EF4-FFF2-40B4-BE49-F238E27FC236}">
                  <a16:creationId xmlns="" xmlns:a16="http://schemas.microsoft.com/office/drawing/2014/main" id="{1EDB4965-01D3-43B7-973C-335456B78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5862340"/>
              <a:ext cx="293295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Courier New" pitchFamily="49" charset="0"/>
                </a:rPr>
                <a:t>Slice </a:t>
              </a:r>
              <a:r>
                <a:rPr lang="ru-RU" sz="2400" b="1" dirty="0">
                  <a:solidFill>
                    <a:schemeClr val="accent2"/>
                  </a:solidFill>
                  <a:latin typeface="Courier New" pitchFamily="49" charset="0"/>
                </a:rPr>
                <a:t>№ 1</a:t>
              </a:r>
              <a:r>
                <a:rPr lang="en-US" sz="2400" b="1" dirty="0">
                  <a:solidFill>
                    <a:schemeClr val="accent2"/>
                  </a:solidFill>
                  <a:latin typeface="Courier New" pitchFamily="49" charset="0"/>
                </a:rPr>
                <a:t>, code</a:t>
              </a:r>
              <a:endParaRPr lang="ru-RU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389" name="Rectangle 116">
              <a:extLst>
                <a:ext uri="{FF2B5EF4-FFF2-40B4-BE49-F238E27FC236}">
                  <a16:creationId xmlns="" xmlns:a16="http://schemas.microsoft.com/office/drawing/2014/main" id="{51344E5D-8428-4C31-9325-08E440375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632" y="4942476"/>
              <a:ext cx="705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000" b="1" dirty="0">
                  <a:solidFill>
                    <a:srgbClr val="000000"/>
                  </a:solidFill>
                </a:rPr>
                <a:t>/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75475553"/>
      </p:ext>
    </p:extLst>
  </p:cSld>
  <p:clrMapOvr>
    <a:masterClrMapping/>
  </p:clrMapOvr>
  <p:transition spd="med" advTm="52170">
    <p:zoom/>
  </p:transition>
  <p:extLst mod="1">
    <p:ext uri="{E180D4A7-C9FB-4DFB-919C-405C955672EB}">
      <p14:showEvtLst xmlns="" xmlns:p14="http://schemas.microsoft.com/office/powerpoint/2010/main">
        <p14:playEvt time="0" objId="2"/>
        <p14:stopEvt time="51622" objId="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44624"/>
            <a:ext cx="9144000" cy="5715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33CC"/>
                </a:solidFill>
              </a:rPr>
              <a:t>Принцип рекуррентной развертки алгоритмов (2) </a:t>
            </a:r>
            <a:endParaRPr lang="en-GB" sz="28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79671"/>
            <a:ext cx="9144000" cy="416331"/>
          </a:xfrm>
        </p:spPr>
        <p:txBody>
          <a:bodyPr/>
          <a:lstStyle/>
          <a:p>
            <a:pPr algn="l">
              <a:defRPr/>
            </a:pPr>
            <a:r>
              <a:rPr lang="en-US" sz="2000" dirty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ФИЦ ИУ РАН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		</a:t>
            </a:r>
            <a:r>
              <a:rPr lang="en-US" sz="200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en-US" sz="2000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smtClean="0">
                <a:solidFill>
                  <a:srgbClr val="0033CC"/>
                </a:solidFill>
                <a:latin typeface="Arial" pitchFamily="34" charset="0"/>
              </a:rPr>
              <a:t>-2021                  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15 из 21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666" name="Подзаголовок 3">
            <a:extLst>
              <a:ext uri="{FF2B5EF4-FFF2-40B4-BE49-F238E27FC236}">
                <a16:creationId xmlns="" xmlns:a16="http://schemas.microsoft.com/office/drawing/2014/main" id="{FB3D026C-DD47-4966-86FD-29F8FD812E31}"/>
              </a:ext>
            </a:extLst>
          </p:cNvPr>
          <p:cNvSpPr txBox="1">
            <a:spLocks/>
          </p:cNvSpPr>
          <p:nvPr/>
        </p:nvSpPr>
        <p:spPr>
          <a:xfrm>
            <a:off x="179512" y="5589240"/>
            <a:ext cx="3460750" cy="980728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dirty="0"/>
              <a:t>Развернутый граф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</a:rPr>
              <a:t>сворачиваемая цепочка</a:t>
            </a:r>
            <a:endParaRPr lang="ru-RU" sz="2200" dirty="0">
              <a:solidFill>
                <a:srgbClr val="FF0000"/>
              </a:solidFill>
            </a:endParaRPr>
          </a:p>
        </p:txBody>
      </p:sp>
      <p:graphicFrame>
        <p:nvGraphicFramePr>
          <p:cNvPr id="667" name="Объект 666">
            <a:extLst>
              <a:ext uri="{FF2B5EF4-FFF2-40B4-BE49-F238E27FC236}">
                <a16:creationId xmlns="" xmlns:a16="http://schemas.microsoft.com/office/drawing/2014/main" id="{A16CC078-BAC7-4437-BC43-472536391A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09603424"/>
              </p:ext>
            </p:extLst>
          </p:nvPr>
        </p:nvGraphicFramePr>
        <p:xfrm>
          <a:off x="392099" y="624314"/>
          <a:ext cx="3460750" cy="4872786"/>
        </p:xfrm>
        <a:graphic>
          <a:graphicData uri="http://schemas.openxmlformats.org/presentationml/2006/ole">
            <p:oleObj spid="_x0000_s5138" name="Visio" r:id="rId3" imgW="3460912" imgH="6674108" progId="">
              <p:embed/>
            </p:oleObj>
          </a:graphicData>
        </a:graphic>
      </p:graphicFrame>
      <p:sp>
        <p:nvSpPr>
          <p:cNvPr id="669" name="Подзаголовок 3">
            <a:extLst>
              <a:ext uri="{FF2B5EF4-FFF2-40B4-BE49-F238E27FC236}">
                <a16:creationId xmlns="" xmlns:a16="http://schemas.microsoft.com/office/drawing/2014/main" id="{60B00821-BD35-41B1-9D48-44EA7D29AA21}"/>
              </a:ext>
            </a:extLst>
          </p:cNvPr>
          <p:cNvSpPr txBox="1">
            <a:spLocks/>
          </p:cNvSpPr>
          <p:nvPr/>
        </p:nvSpPr>
        <p:spPr>
          <a:xfrm>
            <a:off x="4428911" y="5661248"/>
            <a:ext cx="4680522" cy="1027032"/>
          </a:xfrm>
          <a:prstGeom prst="rect">
            <a:avLst/>
          </a:prstGeom>
        </p:spPr>
        <p:txBody>
          <a:bodyPr vert="horz" lIns="0" rIns="18288">
            <a:normAutofit fontScale="775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100" dirty="0"/>
              <a:t>Динамический свернутый граф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динамически порождаемые вершин</a:t>
            </a:r>
            <a:endParaRPr lang="ru-RU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70" name="Подзаголовок 3">
                <a:extLst>
                  <a:ext uri="{FF2B5EF4-FFF2-40B4-BE49-F238E27FC236}">
                    <a16:creationId xmlns:a16="http://schemas.microsoft.com/office/drawing/2014/main" id="{228D6A79-DE56-4BAF-BB5D-137CB4015A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52848" y="3046308"/>
                <a:ext cx="1152127" cy="804940"/>
              </a:xfrm>
              <a:prstGeom prst="rect">
                <a:avLst/>
              </a:prstGeom>
            </p:spPr>
            <p:txBody>
              <a:bodyPr vert="horz" lIns="0" rIns="18288">
                <a:noAutofit/>
              </a:bodyPr>
              <a:lstStyle>
                <a:lvl1pPr marL="0" marR="45720" indent="0" algn="r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None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None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None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None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None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None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None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None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None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=&gt;</m:t>
                      </m:r>
                    </m:oMath>
                  </m:oMathPara>
                </a14:m>
                <a:endParaRPr lang="ru-RU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70" name="Подзаголовок 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28D6A79-DE56-4BAF-BB5D-137CB4015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48" y="3046308"/>
                <a:ext cx="1152127" cy="80494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1" name="Подзаголовок 3">
            <a:extLst>
              <a:ext uri="{FF2B5EF4-FFF2-40B4-BE49-F238E27FC236}">
                <a16:creationId xmlns="" xmlns:a16="http://schemas.microsoft.com/office/drawing/2014/main" id="{9BFB4F2E-771B-4F60-80C6-1559479DC2AD}"/>
              </a:ext>
            </a:extLst>
          </p:cNvPr>
          <p:cNvSpPr txBox="1">
            <a:spLocks/>
          </p:cNvSpPr>
          <p:nvPr/>
        </p:nvSpPr>
        <p:spPr>
          <a:xfrm>
            <a:off x="-324544" y="5373216"/>
            <a:ext cx="1187624" cy="1080120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8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672" name="Подзаголовок 3">
            <a:extLst>
              <a:ext uri="{FF2B5EF4-FFF2-40B4-BE49-F238E27FC236}">
                <a16:creationId xmlns="" xmlns:a16="http://schemas.microsoft.com/office/drawing/2014/main" id="{0BF16088-4C69-431B-B189-1C86A2878031}"/>
              </a:ext>
            </a:extLst>
          </p:cNvPr>
          <p:cNvSpPr txBox="1">
            <a:spLocks/>
          </p:cNvSpPr>
          <p:nvPr/>
        </p:nvSpPr>
        <p:spPr>
          <a:xfrm>
            <a:off x="3419872" y="5373216"/>
            <a:ext cx="1187624" cy="1080120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800" dirty="0">
                <a:solidFill>
                  <a:srgbClr val="FF0000"/>
                </a:solidFill>
              </a:rPr>
              <a:t>--</a:t>
            </a: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="" xmlns:a16="http://schemas.microsoft.com/office/drawing/2014/main" id="{9900861E-E325-4FAC-B927-143750F7F9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7571581"/>
              </p:ext>
            </p:extLst>
          </p:nvPr>
        </p:nvGraphicFramePr>
        <p:xfrm>
          <a:off x="5071690" y="584394"/>
          <a:ext cx="3460750" cy="5076854"/>
        </p:xfrm>
        <a:graphic>
          <a:graphicData uri="http://schemas.openxmlformats.org/presentationml/2006/ole">
            <p:oleObj spid="_x0000_s5139" name="Visio" r:id="rId5" imgW="3460912" imgH="6674108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644774080"/>
      </p:ext>
    </p:extLst>
  </p:cSld>
  <p:clrMapOvr>
    <a:masterClrMapping/>
  </p:clrMapOvr>
  <p:transition spd="med" advTm="52170">
    <p:zoom/>
  </p:transition>
  <p:extLst mod="1">
    <p:ext uri="{E180D4A7-C9FB-4DFB-919C-405C955672EB}">
      <p14:showEvtLst xmlns="" xmlns:p14="http://schemas.microsoft.com/office/powerpoint/2010/main">
        <p14:playEvt time="0" objId="2"/>
        <p14:stopEvt time="51622" objId="2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44624"/>
            <a:ext cx="9144000" cy="5715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8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79671"/>
            <a:ext cx="9144000" cy="416331"/>
          </a:xfrm>
        </p:spPr>
        <p:txBody>
          <a:bodyPr/>
          <a:lstStyle/>
          <a:p>
            <a:pPr algn="l">
              <a:defRPr/>
            </a:pPr>
            <a:r>
              <a:rPr lang="en-US" sz="2000" dirty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ФИЦ ИУ РАН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		</a:t>
            </a:r>
            <a:r>
              <a:rPr lang="en-US" sz="200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en-US" sz="2000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smtClean="0">
                <a:solidFill>
                  <a:srgbClr val="0033CC"/>
                </a:solidFill>
                <a:latin typeface="Arial" pitchFamily="34" charset="0"/>
              </a:rPr>
              <a:t>-2021                  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16 из 21 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8CB961E4-0DED-46C6-BB60-A70AAF07C4D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1612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/>
            <a:r>
              <a:rPr lang="ru-RU" sz="3200" dirty="0">
                <a:solidFill>
                  <a:srgbClr val="000099"/>
                </a:solidFill>
              </a:rPr>
              <a:t>Классическая структуры токена </a:t>
            </a:r>
          </a:p>
        </p:txBody>
      </p:sp>
      <p:pic>
        <p:nvPicPr>
          <p:cNvPr id="13" name="Picture 13" descr="fig1.png">
            <a:extLst>
              <a:ext uri="{FF2B5EF4-FFF2-40B4-BE49-F238E27FC236}">
                <a16:creationId xmlns="" xmlns:a16="http://schemas.microsoft.com/office/drawing/2014/main" id="{1C9C5813-01FA-4F45-BDF3-C97312F410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9144000" cy="1584176"/>
          </a:xfrm>
          <a:prstGeom prst="rect">
            <a:avLst/>
          </a:prstGeom>
        </p:spPr>
      </p:pic>
      <p:sp>
        <p:nvSpPr>
          <p:cNvPr id="14" name="Subtitle 15">
            <a:extLst>
              <a:ext uri="{FF2B5EF4-FFF2-40B4-BE49-F238E27FC236}">
                <a16:creationId xmlns="" xmlns:a16="http://schemas.microsoft.com/office/drawing/2014/main" id="{75DD1AF6-8C93-47B4-8825-BAB3C235C074}"/>
              </a:ext>
            </a:extLst>
          </p:cNvPr>
          <p:cNvSpPr txBox="1">
            <a:spLocks/>
          </p:cNvSpPr>
          <p:nvPr/>
        </p:nvSpPr>
        <p:spPr>
          <a:xfrm>
            <a:off x="533400" y="692696"/>
            <a:ext cx="8215064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  </a:t>
            </a:r>
            <a:r>
              <a:rPr lang="en-US" dirty="0"/>
              <a:t>24-80 </a:t>
            </a:r>
            <a:r>
              <a:rPr lang="ru-RU" dirty="0"/>
              <a:t>бит           </a:t>
            </a:r>
            <a:r>
              <a:rPr lang="en-US" dirty="0"/>
              <a:t>40-80 </a:t>
            </a:r>
            <a:r>
              <a:rPr lang="ru-RU" dirty="0"/>
              <a:t>бит             </a:t>
            </a:r>
            <a:r>
              <a:rPr lang="en-US" dirty="0"/>
              <a:t>16 </a:t>
            </a:r>
            <a:r>
              <a:rPr lang="ru-RU" dirty="0"/>
              <a:t>бит</a:t>
            </a:r>
            <a:endParaRPr lang="en-US" dirty="0"/>
          </a:p>
        </p:txBody>
      </p:sp>
      <p:pic>
        <p:nvPicPr>
          <p:cNvPr id="15" name="Picture 4" descr="P:\Dropbox\Work\IPI-RAN\IEEE\Рисунок 1.png">
            <a:extLst>
              <a:ext uri="{FF2B5EF4-FFF2-40B4-BE49-F238E27FC236}">
                <a16:creationId xmlns="" xmlns:a16="http://schemas.microsoft.com/office/drawing/2014/main" id="{EED68950-EB9C-487C-B1A8-8E5832ED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8551322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36A12405-163D-4723-BC46-4D1389CF4381}"/>
              </a:ext>
            </a:extLst>
          </p:cNvPr>
          <p:cNvSpPr txBox="1">
            <a:spLocks/>
          </p:cNvSpPr>
          <p:nvPr/>
        </p:nvSpPr>
        <p:spPr>
          <a:xfrm>
            <a:off x="152400" y="3388940"/>
            <a:ext cx="9144000" cy="61612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/>
            <a:r>
              <a:rPr lang="ru-RU" sz="3200" dirty="0">
                <a:solidFill>
                  <a:srgbClr val="000099"/>
                </a:solidFill>
              </a:rPr>
              <a:t>структуры токена в </a:t>
            </a:r>
            <a:r>
              <a:rPr lang="ru-RU" sz="3200" dirty="0" err="1">
                <a:solidFill>
                  <a:srgbClr val="000099"/>
                </a:solidFill>
              </a:rPr>
              <a:t>рпа</a:t>
            </a:r>
            <a:r>
              <a:rPr lang="ru-RU" sz="3200" dirty="0">
                <a:solidFill>
                  <a:srgbClr val="000099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763318411"/>
      </p:ext>
    </p:extLst>
  </p:cSld>
  <p:clrMapOvr>
    <a:masterClrMapping/>
  </p:clrMapOvr>
  <p:transition spd="med" advTm="52170">
    <p:zoom/>
  </p:transition>
  <p:extLst mod="1">
    <p:ext uri="{E180D4A7-C9FB-4DFB-919C-405C955672EB}">
      <p14:showEvtLst xmlns="" xmlns:p14="http://schemas.microsoft.com/office/powerpoint/2010/main">
        <p14:playEvt time="0" objId="2"/>
        <p14:stopEvt time="51622" objId="2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44624"/>
            <a:ext cx="9144000" cy="5715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33CC"/>
                </a:solidFill>
              </a:rPr>
              <a:t>Преобразователь тегов настраиваемый </a:t>
            </a:r>
            <a:endParaRPr lang="en-GB" sz="28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79671"/>
            <a:ext cx="9144000" cy="416331"/>
          </a:xfrm>
        </p:spPr>
        <p:txBody>
          <a:bodyPr/>
          <a:lstStyle/>
          <a:p>
            <a:pPr algn="l">
              <a:defRPr/>
            </a:pPr>
            <a:r>
              <a:rPr lang="en-US" sz="2000" dirty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ФИЦ ИУ РАН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		</a:t>
            </a:r>
            <a:r>
              <a:rPr lang="en-US" sz="200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en-US" sz="2000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smtClean="0">
                <a:solidFill>
                  <a:srgbClr val="0033CC"/>
                </a:solidFill>
                <a:latin typeface="Arial" pitchFamily="34" charset="0"/>
              </a:rPr>
              <a:t>-2021                  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17 из 21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12" name="Picture 397">
            <a:extLst>
              <a:ext uri="{FF2B5EF4-FFF2-40B4-BE49-F238E27FC236}">
                <a16:creationId xmlns="" xmlns:a16="http://schemas.microsoft.com/office/drawing/2014/main" id="{01F85244-FDFA-4C81-9702-0E2B61DAD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92696"/>
            <a:ext cx="892899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46411678"/>
      </p:ext>
    </p:extLst>
  </p:cSld>
  <p:clrMapOvr>
    <a:masterClrMapping/>
  </p:clrMapOvr>
  <p:transition spd="med" advTm="52170">
    <p:zoom/>
  </p:transition>
  <p:extLst mod="1">
    <p:ext uri="{E180D4A7-C9FB-4DFB-919C-405C955672EB}">
      <p14:showEvtLst xmlns="" xmlns:p14="http://schemas.microsoft.com/office/powerpoint/2010/main">
        <p14:playEvt time="0" objId="2"/>
        <p14:stopEvt time="51622" objId="2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44624"/>
            <a:ext cx="9144000" cy="5715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33CC"/>
                </a:solidFill>
              </a:rPr>
              <a:t>Преобразователь тегов универсальный </a:t>
            </a:r>
            <a:endParaRPr lang="en-GB" sz="28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79671"/>
            <a:ext cx="9144000" cy="416331"/>
          </a:xfrm>
        </p:spPr>
        <p:txBody>
          <a:bodyPr/>
          <a:lstStyle/>
          <a:p>
            <a:pPr algn="l">
              <a:defRPr/>
            </a:pPr>
            <a:r>
              <a:rPr lang="en-US" sz="2000" dirty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ФИЦ ИУ РАН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		</a:t>
            </a:r>
            <a:r>
              <a:rPr lang="en-US" sz="200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en-US" sz="2000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smtClean="0">
                <a:solidFill>
                  <a:srgbClr val="0033CC"/>
                </a:solidFill>
                <a:latin typeface="Arial" pitchFamily="34" charset="0"/>
              </a:rPr>
              <a:t>-2021                  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18 из 21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AC48E107-4041-40EB-BEE8-5EA339833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24936" cy="57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09513564"/>
      </p:ext>
    </p:extLst>
  </p:cSld>
  <p:clrMapOvr>
    <a:masterClrMapping/>
  </p:clrMapOvr>
  <p:transition spd="med" advTm="52170">
    <p:zoom/>
  </p:transition>
  <p:extLst mod="1">
    <p:ext uri="{E180D4A7-C9FB-4DFB-919C-405C955672EB}">
      <p14:showEvtLst xmlns="" xmlns:p14="http://schemas.microsoft.com/office/powerpoint/2010/main">
        <p14:playEvt time="0" objId="2"/>
        <p14:stopEvt time="51622" objId="2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79511" y="228600"/>
            <a:ext cx="8640961" cy="5715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Результаты реализации алгоритмов распознавания слов-команд</a:t>
            </a:r>
            <a:endParaRPr lang="en-GB" sz="28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453336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ФИЦ ИУ РАН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		</a:t>
            </a:r>
            <a:r>
              <a:rPr lang="en-US" sz="200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en-US" sz="2000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smtClean="0">
                <a:solidFill>
                  <a:srgbClr val="0033CC"/>
                </a:solidFill>
                <a:latin typeface="Arial" pitchFamily="34" charset="0"/>
              </a:rPr>
              <a:t>-2021                 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19  из 21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C9904A67-D02E-46C3-8D9F-F98065DE9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50435162"/>
              </p:ext>
            </p:extLst>
          </p:nvPr>
        </p:nvGraphicFramePr>
        <p:xfrm>
          <a:off x="323528" y="1052736"/>
          <a:ext cx="8496945" cy="5221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46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85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53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97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643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643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110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Название алгоритма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Кол-во шагов для 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dsPic</a:t>
                      </a:r>
                      <a:r>
                        <a:rPr lang="ru-RU" sz="1600" dirty="0">
                          <a:effectLst/>
                          <a:latin typeface="+mj-lt"/>
                        </a:rPr>
                        <a:t>30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F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Кол-во шагов для РОУ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Коэф. ускорения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11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Вар. 1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Вар. 2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Вар. 1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Вар. 2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1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+mj-lt"/>
                        </a:rPr>
                        <a:t>Баттеруорт</a:t>
                      </a:r>
                      <a:r>
                        <a:rPr lang="ru-RU" sz="1600" dirty="0">
                          <a:effectLst/>
                          <a:latin typeface="+mj-lt"/>
                        </a:rPr>
                        <a:t> (одна секция)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679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288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-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~</a:t>
                      </a:r>
                      <a:r>
                        <a:rPr lang="ru-RU" sz="1800">
                          <a:effectLst/>
                          <a:latin typeface="+mj-lt"/>
                        </a:rPr>
                        <a:t>2,36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-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Полосовой фильтр (одна полоса)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1428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420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-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3,4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-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7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Натуральный логарифм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36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12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26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3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~</a:t>
                      </a:r>
                      <a:r>
                        <a:rPr lang="ru-RU" sz="1800" dirty="0">
                          <a:effectLst/>
                          <a:latin typeface="+mj-lt"/>
                        </a:rPr>
                        <a:t>1,38*4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1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RASTA </a:t>
                      </a:r>
                      <a:r>
                        <a:rPr lang="ru-RU" sz="1600">
                          <a:effectLst/>
                          <a:latin typeface="+mj-lt"/>
                        </a:rPr>
                        <a:t>фильтр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153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28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-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~</a:t>
                      </a:r>
                      <a:r>
                        <a:rPr lang="ru-RU" sz="1800">
                          <a:effectLst/>
                          <a:latin typeface="+mj-lt"/>
                        </a:rPr>
                        <a:t>5,46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-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7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Экспоненцирование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36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12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26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3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~</a:t>
                      </a:r>
                      <a:r>
                        <a:rPr lang="ru-RU" sz="1800">
                          <a:effectLst/>
                          <a:latin typeface="+mj-lt"/>
                        </a:rPr>
                        <a:t>1,38*4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7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Косинусное ИДПФ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36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12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26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3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~</a:t>
                      </a:r>
                      <a:r>
                        <a:rPr lang="ru-RU" sz="1800">
                          <a:effectLst/>
                          <a:latin typeface="+mj-lt"/>
                        </a:rPr>
                        <a:t>1,38*4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1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Рекурсия Дурбина-Скурра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~640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~110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-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~5,8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-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1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PLP</a:t>
                      </a:r>
                      <a:r>
                        <a:rPr lang="ru-RU" sz="1600">
                          <a:effectLst/>
                          <a:latin typeface="+mj-lt"/>
                        </a:rPr>
                        <a:t> параметры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144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32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-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4,5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-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22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+mj-lt"/>
                        </a:rPr>
                        <a:t>Витерби</a:t>
                      </a:r>
                      <a:r>
                        <a:rPr lang="ru-RU" sz="1600" dirty="0">
                          <a:effectLst/>
                          <a:latin typeface="+mj-lt"/>
                        </a:rPr>
                        <a:t> (расчет решетки для текущего 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N</a:t>
                      </a:r>
                      <a:r>
                        <a:rPr lang="ru-RU" sz="1600" dirty="0">
                          <a:effectLst/>
                          <a:latin typeface="+mj-lt"/>
                        </a:rPr>
                        <a:t> *)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91*</a:t>
                      </a:r>
                      <a:r>
                        <a:rPr lang="en-US" sz="1800">
                          <a:effectLst/>
                          <a:latin typeface="+mj-lt"/>
                        </a:rPr>
                        <a:t>N</a:t>
                      </a:r>
                      <a:r>
                        <a:rPr lang="ru-RU" sz="1800">
                          <a:effectLst/>
                          <a:latin typeface="+mj-lt"/>
                        </a:rPr>
                        <a:t>-1</a:t>
                      </a:r>
                      <a:r>
                        <a:rPr lang="en-US" sz="1800">
                          <a:effectLst/>
                          <a:latin typeface="+mj-lt"/>
                        </a:rPr>
                        <a:t>43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99*N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(1-(8*N+143)/(99*N))*4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91225103"/>
      </p:ext>
    </p:extLst>
  </p:cSld>
  <p:clrMapOvr>
    <a:masterClrMapping/>
  </p:clrMapOvr>
  <p:transition spd="med" advTm="52170">
    <p:zoom/>
  </p:transition>
  <p:extLst mod="1">
    <p:ext uri="{E180D4A7-C9FB-4DFB-919C-405C955672EB}">
      <p14:showEvtLst xmlns="" xmlns:p14="http://schemas.microsoft.com/office/powerpoint/2010/main">
        <p14:playEvt time="0" objId="2"/>
        <p14:stopEvt time="5162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20" y="188640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Содержание</a:t>
            </a:r>
            <a:endParaRPr lang="en-GB" sz="4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8"/>
          <p:cNvSpPr>
            <a:spLocks noGrp="1" noChangeArrowheads="1"/>
          </p:cNvSpPr>
          <p:nvPr>
            <p:ph idx="1"/>
          </p:nvPr>
        </p:nvSpPr>
        <p:spPr>
          <a:xfrm>
            <a:off x="642938" y="1643063"/>
            <a:ext cx="8153400" cy="4214812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Bef>
                <a:spcPts val="536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Специфика потоковых архитектур</a:t>
            </a:r>
          </a:p>
          <a:p>
            <a:pPr marL="548640" indent="-411480" eaLnBrk="1" fontAlgn="auto" hangingPunct="1">
              <a:spcBef>
                <a:spcPts val="536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Недостатки потоковых архитектур общего назначения</a:t>
            </a:r>
          </a:p>
          <a:p>
            <a:pPr marL="548640" indent="-411480" eaLnBrk="1" fontAlgn="auto" hangingPunct="1">
              <a:spcBef>
                <a:spcPts val="536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Особенность потоковых ЦСП</a:t>
            </a:r>
            <a:endParaRPr lang="en-US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spcBef>
                <a:spcPts val="536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Состояние дел в России</a:t>
            </a:r>
          </a:p>
          <a:p>
            <a:pPr marL="548640" indent="-411480" eaLnBrk="1" fontAlgn="auto" hangingPunct="1">
              <a:spcBef>
                <a:spcPts val="536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Потоковая рекуррентная архитектура</a:t>
            </a:r>
            <a:endParaRPr lang="en-US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spcBef>
                <a:spcPts val="536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Заключение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ФИЦ ИУ РАН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		</a:t>
            </a:r>
            <a:r>
              <a:rPr lang="en-US" sz="200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en-US" sz="2000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smtClean="0">
                <a:solidFill>
                  <a:srgbClr val="0033CC"/>
                </a:solidFill>
                <a:latin typeface="Arial" pitchFamily="34" charset="0"/>
              </a:rPr>
              <a:t>-2021                               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2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из 21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 advTm="10768">
    <p:zoom/>
  </p:transition>
  <p:extLst mod="1">
    <p:ext uri="{E180D4A7-C9FB-4DFB-919C-405C955672EB}">
      <p14:showEvtLst xmlns="" xmlns:p14="http://schemas.microsoft.com/office/powerpoint/2010/main">
        <p14:playEvt time="0" objId="2"/>
        <p14:stopEvt time="9656" objId="2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8600"/>
            <a:ext cx="6858024" cy="5715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заключение</a:t>
            </a:r>
            <a:endParaRPr lang="en-GB" sz="4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42875" y="800100"/>
            <a:ext cx="8858250" cy="5384800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b="1" dirty="0">
                <a:solidFill>
                  <a:srgbClr val="000099"/>
                </a:solidFill>
              </a:rPr>
              <a:t>Реализация потокового  процессора в виде </a:t>
            </a:r>
            <a:r>
              <a:rPr lang="en-US" sz="2400" b="1" dirty="0" err="1">
                <a:solidFill>
                  <a:srgbClr val="000099"/>
                </a:solidFill>
              </a:rPr>
              <a:t>двух</a:t>
            </a:r>
            <a:r>
              <a:rPr lang="ru-RU" sz="2400" b="1" dirty="0">
                <a:solidFill>
                  <a:srgbClr val="000099"/>
                </a:solidFill>
              </a:rPr>
              <a:t>-</a:t>
            </a:r>
            <a:r>
              <a:rPr lang="en-US" sz="2400" b="1" dirty="0" err="1">
                <a:solidFill>
                  <a:srgbClr val="000099"/>
                </a:solidFill>
              </a:rPr>
              <a:t>уровневой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архитектуры</a:t>
            </a:r>
            <a:r>
              <a:rPr lang="en-US" sz="2400" b="1" dirty="0">
                <a:solidFill>
                  <a:srgbClr val="000099"/>
                </a:solidFill>
              </a:rPr>
              <a:t> с </a:t>
            </a:r>
            <a:r>
              <a:rPr lang="en-US" sz="2400" b="1" dirty="0" err="1">
                <a:solidFill>
                  <a:srgbClr val="000099"/>
                </a:solidFill>
              </a:rPr>
              <a:t>ведущим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фон-неймановским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процессором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напозволило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подтвердить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потенциальную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эффективность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применения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потоковой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парадигмы</a:t>
            </a:r>
            <a:r>
              <a:rPr lang="en-US" sz="2400" b="1" dirty="0">
                <a:solidFill>
                  <a:srgbClr val="000099"/>
                </a:solidFill>
              </a:rPr>
              <a:t> в </a:t>
            </a:r>
            <a:r>
              <a:rPr lang="en-US" sz="2400" b="1" dirty="0" err="1">
                <a:solidFill>
                  <a:srgbClr val="000099"/>
                </a:solidFill>
              </a:rPr>
              <a:t>области</a:t>
            </a:r>
            <a:r>
              <a:rPr lang="en-US" sz="2400" b="1" dirty="0">
                <a:solidFill>
                  <a:srgbClr val="000099"/>
                </a:solidFill>
              </a:rPr>
              <a:t> ЦОС и </a:t>
            </a:r>
            <a:r>
              <a:rPr lang="en-US" sz="2400" b="1" dirty="0" err="1">
                <a:solidFill>
                  <a:srgbClr val="000099"/>
                </a:solidFill>
              </a:rPr>
              <a:t>обеспечить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совместимость</a:t>
            </a:r>
            <a:r>
              <a:rPr lang="en-US" sz="2400" b="1" dirty="0">
                <a:solidFill>
                  <a:srgbClr val="000099"/>
                </a:solidFill>
              </a:rPr>
              <a:t> с </a:t>
            </a:r>
            <a:r>
              <a:rPr lang="en-US" sz="2400" b="1" dirty="0" err="1">
                <a:solidFill>
                  <a:srgbClr val="000099"/>
                </a:solidFill>
              </a:rPr>
              <a:t>существующими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вычислительными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средами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endParaRPr lang="ru-RU" sz="2400" b="1" dirty="0">
              <a:solidFill>
                <a:srgbClr val="000099"/>
              </a:solidFill>
            </a:endParaRPr>
          </a:p>
          <a:p>
            <a:pPr marL="548640" indent="-41148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b="1" dirty="0">
                <a:solidFill>
                  <a:srgbClr val="000099"/>
                </a:solidFill>
              </a:rPr>
              <a:t>О</a:t>
            </a:r>
            <a:r>
              <a:rPr lang="en-US" sz="2400" b="1" dirty="0" err="1">
                <a:solidFill>
                  <a:srgbClr val="000099"/>
                </a:solidFill>
              </a:rPr>
              <a:t>риентация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ru-RU" sz="2400" b="1" dirty="0">
                <a:solidFill>
                  <a:srgbClr val="000099"/>
                </a:solidFill>
              </a:rPr>
              <a:t>ЦСП </a:t>
            </a:r>
            <a:r>
              <a:rPr lang="en-US" sz="2400" b="1" dirty="0" err="1">
                <a:solidFill>
                  <a:srgbClr val="000099"/>
                </a:solidFill>
              </a:rPr>
              <a:t>на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самосинхронную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схемотехни</a:t>
            </a:r>
            <a:r>
              <a:rPr lang="ru-RU" sz="2400" b="1" dirty="0">
                <a:solidFill>
                  <a:srgbClr val="000099"/>
                </a:solidFill>
              </a:rPr>
              <a:t>к</a:t>
            </a:r>
            <a:r>
              <a:rPr lang="en-US" sz="2400" b="1" dirty="0">
                <a:solidFill>
                  <a:srgbClr val="000099"/>
                </a:solidFill>
              </a:rPr>
              <a:t>у</a:t>
            </a:r>
            <a:r>
              <a:rPr lang="ru-RU" sz="2400" b="1" dirty="0">
                <a:solidFill>
                  <a:srgbClr val="000099"/>
                </a:solidFill>
              </a:rPr>
              <a:t> позволит реализовать концептуальное единство</a:t>
            </a:r>
            <a:r>
              <a:rPr lang="en-US" sz="2400" b="1" dirty="0">
                <a:solidFill>
                  <a:srgbClr val="000099"/>
                </a:solidFill>
              </a:rPr>
              <a:t>: </a:t>
            </a:r>
            <a:r>
              <a:rPr lang="en-US" sz="2400" b="1" dirty="0" err="1">
                <a:solidFill>
                  <a:srgbClr val="000099"/>
                </a:solidFill>
              </a:rPr>
              <a:t>самосинхронизация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на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логическом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уровне</a:t>
            </a:r>
            <a:r>
              <a:rPr lang="en-US" sz="2400" b="1" dirty="0">
                <a:solidFill>
                  <a:srgbClr val="000099"/>
                </a:solidFill>
              </a:rPr>
              <a:t> (</a:t>
            </a:r>
            <a:r>
              <a:rPr lang="en-US" sz="2400" b="1" dirty="0" err="1">
                <a:solidFill>
                  <a:srgbClr val="000099"/>
                </a:solidFill>
              </a:rPr>
              <a:t>по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готовности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данных</a:t>
            </a:r>
            <a:r>
              <a:rPr lang="en-US" sz="2400" b="1" dirty="0">
                <a:solidFill>
                  <a:srgbClr val="000099"/>
                </a:solidFill>
              </a:rPr>
              <a:t>) </a:t>
            </a:r>
            <a:r>
              <a:rPr lang="en-US" sz="2400" b="1" dirty="0" err="1">
                <a:solidFill>
                  <a:srgbClr val="000099"/>
                </a:solidFill>
              </a:rPr>
              <a:t>хорошо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сочетается</a:t>
            </a:r>
            <a:r>
              <a:rPr lang="en-US" sz="2400" b="1" dirty="0">
                <a:solidFill>
                  <a:srgbClr val="000099"/>
                </a:solidFill>
              </a:rPr>
              <a:t> с</a:t>
            </a:r>
            <a:r>
              <a:rPr lang="ru-RU" sz="2400" b="1" dirty="0" err="1">
                <a:solidFill>
                  <a:srgbClr val="000099"/>
                </a:solidFill>
              </a:rPr>
              <a:t>амосинх</a:t>
            </a:r>
            <a:r>
              <a:rPr lang="ru-RU" sz="2400" b="1" dirty="0">
                <a:solidFill>
                  <a:srgbClr val="000099"/>
                </a:solidFill>
              </a:rPr>
              <a:t>-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ронизацией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на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аппаратном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уровне</a:t>
            </a:r>
            <a:r>
              <a:rPr lang="en-US" sz="2400" b="1" dirty="0">
                <a:solidFill>
                  <a:srgbClr val="000099"/>
                </a:solidFill>
              </a:rPr>
              <a:t> (</a:t>
            </a:r>
            <a:r>
              <a:rPr lang="en-US" sz="2400" b="1" dirty="0" err="1">
                <a:solidFill>
                  <a:srgbClr val="000099"/>
                </a:solidFill>
              </a:rPr>
              <a:t>по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готовности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результатов</a:t>
            </a:r>
            <a:r>
              <a:rPr lang="en-US" sz="2400" b="1" dirty="0">
                <a:solidFill>
                  <a:srgbClr val="000099"/>
                </a:solidFill>
              </a:rPr>
              <a:t>). 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453336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ФИЦ ИУ РАН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		</a:t>
            </a:r>
            <a:r>
              <a:rPr lang="en-US" sz="200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en-US" sz="2000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smtClean="0">
                <a:solidFill>
                  <a:srgbClr val="0033CC"/>
                </a:solidFill>
                <a:latin typeface="Arial" pitchFamily="34" charset="0"/>
              </a:rPr>
              <a:t>-2021                     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20 из 21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2" name="Slide_2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9378952"/>
      </p:ext>
    </p:extLst>
  </p:cSld>
  <p:clrMapOvr>
    <a:masterClrMapping/>
  </p:clrMapOvr>
  <p:transition spd="med" advTm="5217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="" xmlns:p14="http://schemas.microsoft.com/office/powerpoint/2010/main">
        <p14:playEvt time="0" objId="2"/>
        <p14:stopEvt time="51622" objId="2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228600"/>
            <a:ext cx="4500578" cy="5778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33CC"/>
                </a:solidFill>
              </a:rPr>
              <a:t>Контакты</a:t>
            </a:r>
            <a:endParaRPr lang="en-GB" sz="4400" b="1" dirty="0">
              <a:solidFill>
                <a:srgbClr val="0033CC"/>
              </a:solidFill>
            </a:endParaRPr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928671"/>
            <a:ext cx="8712200" cy="3857651"/>
          </a:xfrm>
        </p:spPr>
        <p:txBody>
          <a:bodyPr>
            <a:normAutofit fontScale="85000" lnSpcReduction="10000"/>
          </a:bodyPr>
          <a:lstStyle/>
          <a:p>
            <a:pPr marL="548640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>
                <a:solidFill>
                  <a:srgbClr val="000099"/>
                </a:solidFill>
                <a:latin typeface="+mj-lt"/>
              </a:rPr>
              <a:t>Адрес</a:t>
            </a:r>
            <a:r>
              <a:rPr lang="en-US" dirty="0">
                <a:solidFill>
                  <a:srgbClr val="000099"/>
                </a:solidFill>
                <a:latin typeface="+mj-lt"/>
              </a:rPr>
              <a:t>: </a:t>
            </a:r>
            <a:r>
              <a:rPr lang="ru-RU" dirty="0">
                <a:solidFill>
                  <a:srgbClr val="000099"/>
                </a:solidFill>
                <a:latin typeface="+mj-lt"/>
              </a:rPr>
              <a:t>Институт проблем информатики Федерального исследовательского центра «Информатика и управление» Российской академии наук (ИПИ РАН), Россия, 119333,  Москва, ул. Вавилова, д. 44, корпус 2</a:t>
            </a:r>
          </a:p>
          <a:p>
            <a:pPr marL="548640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>
                <a:solidFill>
                  <a:srgbClr val="000099"/>
                </a:solidFill>
                <a:latin typeface="+mj-lt"/>
              </a:rPr>
              <a:t>Директор: академик Соколов И.А.</a:t>
            </a:r>
            <a:endParaRPr lang="en-US" dirty="0">
              <a:solidFill>
                <a:srgbClr val="000099"/>
              </a:solidFill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800" dirty="0">
                <a:solidFill>
                  <a:srgbClr val="000099"/>
                </a:solidFill>
                <a:latin typeface="+mj-lt"/>
              </a:rPr>
              <a:t>Телефон</a:t>
            </a:r>
            <a:r>
              <a:rPr lang="en-US" sz="2800" dirty="0">
                <a:solidFill>
                  <a:srgbClr val="000099"/>
                </a:solidFill>
                <a:latin typeface="+mj-lt"/>
              </a:rPr>
              <a:t>: </a:t>
            </a:r>
            <a:r>
              <a:rPr lang="ru-RU" sz="2800" dirty="0">
                <a:solidFill>
                  <a:srgbClr val="000099"/>
                </a:solidFill>
                <a:latin typeface="+mj-lt"/>
              </a:rPr>
              <a:t>+</a:t>
            </a:r>
            <a:r>
              <a:rPr lang="en-US" sz="2800" dirty="0">
                <a:solidFill>
                  <a:srgbClr val="000099"/>
                </a:solidFill>
                <a:latin typeface="+mj-lt"/>
              </a:rPr>
              <a:t>7 (49</a:t>
            </a:r>
            <a:r>
              <a:rPr lang="ru-RU" sz="2800" dirty="0">
                <a:solidFill>
                  <a:srgbClr val="000099"/>
                </a:solidFill>
                <a:latin typeface="+mj-lt"/>
              </a:rPr>
              <a:t>5</a:t>
            </a:r>
            <a:r>
              <a:rPr lang="en-US" sz="2800" dirty="0">
                <a:solidFill>
                  <a:srgbClr val="000099"/>
                </a:solidFill>
                <a:latin typeface="+mj-lt"/>
              </a:rPr>
              <a:t>) 13</a:t>
            </a:r>
            <a:r>
              <a:rPr lang="ru-RU" sz="2800" dirty="0">
                <a:solidFill>
                  <a:srgbClr val="000099"/>
                </a:solidFill>
                <a:latin typeface="+mj-lt"/>
              </a:rPr>
              <a:t>7</a:t>
            </a:r>
            <a:r>
              <a:rPr lang="en-US" sz="2800" dirty="0">
                <a:solidFill>
                  <a:srgbClr val="000099"/>
                </a:solidFill>
                <a:latin typeface="+mj-lt"/>
              </a:rPr>
              <a:t> </a:t>
            </a:r>
            <a:r>
              <a:rPr lang="ru-RU" sz="2800" dirty="0">
                <a:solidFill>
                  <a:srgbClr val="000099"/>
                </a:solidFill>
                <a:latin typeface="+mj-lt"/>
              </a:rPr>
              <a:t>34 94</a:t>
            </a:r>
            <a:endParaRPr lang="en-US" sz="2800" dirty="0">
              <a:solidFill>
                <a:srgbClr val="000099"/>
              </a:solidFill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>
                <a:solidFill>
                  <a:srgbClr val="000099"/>
                </a:solidFill>
                <a:latin typeface="+mj-lt"/>
              </a:rPr>
              <a:t>Fax: </a:t>
            </a:r>
            <a:r>
              <a:rPr lang="ru-RU" sz="2800" dirty="0">
                <a:solidFill>
                  <a:srgbClr val="000099"/>
                </a:solidFill>
                <a:latin typeface="+mj-lt"/>
              </a:rPr>
              <a:t>+</a:t>
            </a:r>
            <a:r>
              <a:rPr lang="en-US" sz="2800" dirty="0">
                <a:solidFill>
                  <a:srgbClr val="000099"/>
                </a:solidFill>
                <a:latin typeface="+mj-lt"/>
              </a:rPr>
              <a:t>7 (495) 930 45 05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>
                <a:solidFill>
                  <a:srgbClr val="000099"/>
                </a:solidFill>
                <a:latin typeface="+mj-lt"/>
              </a:rPr>
              <a:t>E-mail: </a:t>
            </a:r>
            <a:r>
              <a:rPr lang="en-US" sz="2800" b="1" dirty="0">
                <a:solidFill>
                  <a:srgbClr val="000099"/>
                </a:solidFill>
              </a:rPr>
              <a:t>ISokolov@ipiran.ru</a:t>
            </a:r>
            <a:endParaRPr lang="en-US" sz="2800" dirty="0">
              <a:solidFill>
                <a:srgbClr val="000099"/>
              </a:solidFill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800" dirty="0">
                <a:solidFill>
                  <a:srgbClr val="000099"/>
                </a:solidFill>
                <a:latin typeface="+mj-lt"/>
              </a:rPr>
              <a:t>Докладчик</a:t>
            </a:r>
            <a:r>
              <a:rPr lang="en-US" sz="2800" dirty="0">
                <a:solidFill>
                  <a:srgbClr val="000099"/>
                </a:solidFill>
                <a:latin typeface="+mj-lt"/>
              </a:rPr>
              <a:t>:  </a:t>
            </a:r>
            <a:r>
              <a:rPr lang="ru-RU" sz="2800" dirty="0">
                <a:solidFill>
                  <a:srgbClr val="000099"/>
                </a:solidFill>
                <a:latin typeface="+mj-lt"/>
              </a:rPr>
              <a:t>Дьяченко Ю. Г., </a:t>
            </a:r>
            <a:r>
              <a:rPr lang="en-US" sz="2800" dirty="0">
                <a:solidFill>
                  <a:srgbClr val="000099"/>
                </a:solidFill>
                <a:latin typeface="+mj-lt"/>
              </a:rPr>
              <a:t>+7</a:t>
            </a:r>
            <a:r>
              <a:rPr lang="ru-RU" sz="2800" dirty="0">
                <a:solidFill>
                  <a:srgbClr val="000099"/>
                </a:solidFill>
                <a:latin typeface="+mj-lt"/>
              </a:rPr>
              <a:t>(495)</a:t>
            </a:r>
            <a:r>
              <a:rPr lang="en-US" sz="2800" dirty="0">
                <a:solidFill>
                  <a:srgbClr val="000099"/>
                </a:solidFill>
                <a:latin typeface="+mj-lt"/>
              </a:rPr>
              <a:t> 671</a:t>
            </a:r>
            <a:r>
              <a:rPr lang="ru-RU" sz="2800" dirty="0">
                <a:solidFill>
                  <a:srgbClr val="000099"/>
                </a:solidFill>
                <a:latin typeface="+mj-lt"/>
              </a:rPr>
              <a:t>-</a:t>
            </a:r>
            <a:r>
              <a:rPr lang="en-US" sz="2800" dirty="0">
                <a:solidFill>
                  <a:srgbClr val="000099"/>
                </a:solidFill>
                <a:latin typeface="+mj-lt"/>
              </a:rPr>
              <a:t>15-</a:t>
            </a:r>
            <a:r>
              <a:rPr lang="ru-RU" sz="2800" dirty="0">
                <a:solidFill>
                  <a:srgbClr val="000099"/>
                </a:solidFill>
                <a:latin typeface="+mj-lt"/>
              </a:rPr>
              <a:t>2</a:t>
            </a:r>
            <a:r>
              <a:rPr lang="en-US" sz="2800" dirty="0">
                <a:solidFill>
                  <a:srgbClr val="000099"/>
                </a:solidFill>
                <a:latin typeface="+mj-lt"/>
              </a:rPr>
              <a:t>0</a:t>
            </a:r>
            <a:r>
              <a:rPr lang="ru-RU" sz="2800" dirty="0">
                <a:solidFill>
                  <a:srgbClr val="000099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+mj-lt"/>
              </a:rPr>
              <a:t>YStepchenkov</a:t>
            </a:r>
            <a:r>
              <a:rPr lang="en-GB" sz="2800" dirty="0">
                <a:solidFill>
                  <a:srgbClr val="000099"/>
                </a:solidFill>
                <a:latin typeface="+mj-lt"/>
              </a:rPr>
              <a:t>@ipiran.ru</a:t>
            </a:r>
            <a:endParaRPr lang="ru-RU" sz="2800" dirty="0">
              <a:solidFill>
                <a:srgbClr val="000099"/>
              </a:solidFill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8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4857760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0099"/>
                </a:solidFill>
                <a:latin typeface="+mj-lt"/>
              </a:rPr>
              <a:t>Поддержка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472" y="5429265"/>
            <a:ext cx="81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  <a:latin typeface="+mj-lt"/>
              </a:rPr>
              <a:t>Работа выполнена в рамках </a:t>
            </a:r>
            <a:r>
              <a:rPr lang="ru-RU" sz="2000" dirty="0" err="1">
                <a:solidFill>
                  <a:srgbClr val="000099"/>
                </a:solidFill>
                <a:latin typeface="+mj-lt"/>
              </a:rPr>
              <a:t>госзадания</a:t>
            </a:r>
            <a:r>
              <a:rPr lang="ru-RU" sz="2000" dirty="0">
                <a:solidFill>
                  <a:srgbClr val="000099"/>
                </a:solidFill>
                <a:latin typeface="+mj-lt"/>
              </a:rPr>
              <a:t> по НИР № </a:t>
            </a:r>
            <a:r>
              <a:rPr lang="en-US" sz="2000" dirty="0">
                <a:solidFill>
                  <a:srgbClr val="000099"/>
                </a:solidFill>
                <a:latin typeface="+mj-lt"/>
              </a:rPr>
              <a:t>0063-2019-0010</a:t>
            </a:r>
            <a:endParaRPr lang="ru-RU" sz="20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1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ФИЦ ИУ РАН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		</a:t>
            </a:r>
            <a:r>
              <a:rPr lang="en-US" sz="200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en-US" sz="2000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smtClean="0">
                <a:solidFill>
                  <a:srgbClr val="0033CC"/>
                </a:solidFill>
                <a:latin typeface="Arial" pitchFamily="34" charset="0"/>
              </a:rPr>
              <a:t>-202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1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                            21  из 21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 advTm="10015">
    <p:zoom/>
  </p:transition>
  <p:extLst mod="1">
    <p:ext uri="{E180D4A7-C9FB-4DFB-919C-405C955672EB}">
      <p14:showEvtLst xmlns="" xmlns:p14="http://schemas.microsoft.com/office/powerpoint/2010/main">
        <p14:playEvt time="0" objId="2"/>
        <p14:stopEvt time="5234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20" y="188640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Спектр потоковых архитектур</a:t>
            </a:r>
            <a:br>
              <a:rPr lang="ru-RU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3100" dirty="0">
                <a:solidFill>
                  <a:srgbClr val="000099"/>
                </a:solidFill>
                <a:effectLst/>
              </a:rPr>
              <a:t>начало 1980-х - середина 2000-х годов)</a:t>
            </a:r>
            <a:endParaRPr lang="en-GB" sz="31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8"/>
          <p:cNvSpPr>
            <a:spLocks noGrp="1" noChangeArrowheads="1"/>
          </p:cNvSpPr>
          <p:nvPr>
            <p:ph idx="1"/>
          </p:nvPr>
        </p:nvSpPr>
        <p:spPr>
          <a:xfrm>
            <a:off x="642938" y="1643062"/>
            <a:ext cx="8153400" cy="4694237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Bef>
                <a:spcPts val="536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>
                <a:solidFill>
                  <a:srgbClr val="000099"/>
                </a:solidFill>
                <a:latin typeface="Arial" panose="020B0604020202020204" pitchFamily="34" charset="0"/>
              </a:rPr>
              <a:t>статические потоковые архитектуры</a:t>
            </a:r>
            <a:endParaRPr lang="ru-RU" b="1" dirty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548640" indent="-411480" eaLnBrk="1" fontAlgn="auto" hangingPunct="1">
              <a:spcBef>
                <a:spcPts val="536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>
                <a:solidFill>
                  <a:srgbClr val="000099"/>
                </a:solidFill>
                <a:latin typeface="Arial" panose="020B0604020202020204" pitchFamily="34" charset="0"/>
              </a:rPr>
              <a:t>динамические потоковые архитектуры: с помеченными токенами  и с явно адресуемыми токенами</a:t>
            </a:r>
          </a:p>
          <a:p>
            <a:pPr marL="548640" indent="-411480" eaLnBrk="1" fontAlgn="auto" hangingPunct="1">
              <a:spcBef>
                <a:spcPts val="536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>
                <a:solidFill>
                  <a:srgbClr val="000099"/>
                </a:solidFill>
                <a:latin typeface="Arial" panose="020B0604020202020204" pitchFamily="34" charset="0"/>
              </a:rPr>
              <a:t>редукционные потоковые архитектуры</a:t>
            </a:r>
          </a:p>
          <a:p>
            <a:pPr marL="548640" indent="-411480" eaLnBrk="1" fontAlgn="auto" hangingPunct="1">
              <a:spcBef>
                <a:spcPts val="536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>
                <a:solidFill>
                  <a:srgbClr val="000099"/>
                </a:solidFill>
                <a:latin typeface="Arial" panose="020B0604020202020204" pitchFamily="34" charset="0"/>
              </a:rPr>
              <a:t>комбинированные (гибридные) </a:t>
            </a:r>
            <a:r>
              <a:rPr lang="ru-RU" dirty="0" err="1">
                <a:solidFill>
                  <a:srgbClr val="000099"/>
                </a:solidFill>
                <a:latin typeface="Arial" panose="020B0604020202020204" pitchFamily="34" charset="0"/>
              </a:rPr>
              <a:t>потоково</a:t>
            </a:r>
            <a:r>
              <a:rPr lang="ru-RU" dirty="0">
                <a:solidFill>
                  <a:srgbClr val="000099"/>
                </a:solidFill>
                <a:latin typeface="Arial" panose="020B0604020202020204" pitchFamily="34" charset="0"/>
              </a:rPr>
              <a:t>-фон-Неймановские архитектуры</a:t>
            </a:r>
            <a:endParaRPr lang="en-US" b="1" dirty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548640" indent="-411480" eaLnBrk="1" fontAlgn="auto" hangingPunct="1">
              <a:spcBef>
                <a:spcPts val="536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spcBef>
                <a:spcPts val="536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spcBef>
                <a:spcPts val="536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ФИЦ ИУ РАН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		</a:t>
            </a:r>
            <a:r>
              <a:rPr lang="en-US" sz="200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en-US" sz="2000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smtClean="0">
                <a:solidFill>
                  <a:srgbClr val="0033CC"/>
                </a:solidFill>
                <a:latin typeface="Arial" pitchFamily="34" charset="0"/>
              </a:rPr>
              <a:t>-2021                     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3 из 21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467167"/>
      </p:ext>
    </p:extLst>
  </p:cSld>
  <p:clrMapOvr>
    <a:masterClrMapping/>
  </p:clrMapOvr>
  <p:transition spd="med" advTm="10768">
    <p:zoom/>
  </p:transition>
  <p:extLst mod="1">
    <p:ext uri="{E180D4A7-C9FB-4DFB-919C-405C955672EB}">
      <p14:showEvtLst xmlns="" xmlns:p14="http://schemas.microsoft.com/office/powerpoint/2010/main">
        <p14:playEvt time="0" objId="2"/>
        <p14:stopEvt time="9656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44624"/>
            <a:ext cx="8686800" cy="97574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33CC"/>
                </a:solidFill>
              </a:rPr>
              <a:t>Ключевые отличия архитектур:</a:t>
            </a:r>
            <a:br>
              <a:rPr lang="ru-RU" sz="4000" b="1" dirty="0">
                <a:solidFill>
                  <a:srgbClr val="0033CC"/>
                </a:solidFill>
              </a:rPr>
            </a:br>
            <a:r>
              <a:rPr lang="ru-RU" sz="2900" b="1" dirty="0">
                <a:solidFill>
                  <a:srgbClr val="0033CC"/>
                </a:solidFill>
              </a:rPr>
              <a:t>Инициация вычислений и организация памяти</a:t>
            </a:r>
            <a:endParaRPr lang="en-GB" sz="2900" b="1" dirty="0">
              <a:solidFill>
                <a:srgbClr val="0033CC"/>
              </a:solidFill>
            </a:endParaRPr>
          </a:p>
        </p:txBody>
      </p:sp>
      <p:sp>
        <p:nvSpPr>
          <p:cNvPr id="14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ФИЦ ИУ РАН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		</a:t>
            </a:r>
            <a:r>
              <a:rPr lang="en-US" sz="200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en-US" sz="2000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smtClean="0">
                <a:solidFill>
                  <a:srgbClr val="0033CC"/>
                </a:solidFill>
                <a:latin typeface="Arial" pitchFamily="34" charset="0"/>
              </a:rPr>
              <a:t>-202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1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                          4  из 21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="" xmlns:a16="http://schemas.microsoft.com/office/drawing/2014/main" id="{D3F28A2C-7D4D-4C6F-990F-3DF65FFA58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54745586"/>
              </p:ext>
            </p:extLst>
          </p:nvPr>
        </p:nvGraphicFramePr>
        <p:xfrm>
          <a:off x="0" y="908720"/>
          <a:ext cx="9143999" cy="4118371"/>
        </p:xfrm>
        <a:graphic>
          <a:graphicData uri="http://schemas.openxmlformats.org/presentationml/2006/ole">
            <p:oleObj spid="_x0000_s1041" name="Visio" r:id="rId4" imgW="6410261" imgH="1933411" progId="">
              <p:embed/>
            </p:oleObj>
          </a:graphicData>
        </a:graphic>
      </p:graphicFrame>
      <p:sp>
        <p:nvSpPr>
          <p:cNvPr id="18" name="Подзаголовок 2">
            <a:extLst>
              <a:ext uri="{FF2B5EF4-FFF2-40B4-BE49-F238E27FC236}">
                <a16:creationId xmlns="" xmlns:a16="http://schemas.microsoft.com/office/drawing/2014/main" id="{7C28A059-0031-49CD-9DDD-E837037B0AD0}"/>
              </a:ext>
            </a:extLst>
          </p:cNvPr>
          <p:cNvSpPr txBox="1">
            <a:spLocks/>
          </p:cNvSpPr>
          <p:nvPr/>
        </p:nvSpPr>
        <p:spPr bwMode="auto">
          <a:xfrm>
            <a:off x="228600" y="5157192"/>
            <a:ext cx="8237656" cy="124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Основной критерий - по организации памяти</a:t>
            </a:r>
            <a:r>
              <a:rPr lang="en-US" dirty="0"/>
              <a:t>: </a:t>
            </a:r>
            <a:r>
              <a:rPr lang="en-US" i="1" dirty="0"/>
              <a:t>Control-Flow/Static (CF/S), Data-Flow/Static (DF/S), Data-Flow/Dynamic (DF/D)</a:t>
            </a:r>
            <a:endParaRPr lang="ru-RU" dirty="0"/>
          </a:p>
        </p:txBody>
      </p:sp>
    </p:spTree>
  </p:cSld>
  <p:clrMapOvr>
    <a:masterClrMapping/>
  </p:clrMapOvr>
  <p:transition spd="med" advTm="31645">
    <p:zoom/>
  </p:transition>
  <p:extLst mod="1">
    <p:ext uri="{E180D4A7-C9FB-4DFB-919C-405C955672EB}">
      <p14:showEvtLst xmlns="" xmlns:p14="http://schemas.microsoft.com/office/powerpoint/2010/main">
        <p14:playEvt time="0" objId="2"/>
        <p14:stopEvt time="30598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33CC"/>
                </a:solidFill>
              </a:rPr>
              <a:t>Ключевые отличия архитектур</a:t>
            </a:r>
            <a:r>
              <a:rPr lang="ru-RU" sz="4800" b="1" dirty="0">
                <a:solidFill>
                  <a:srgbClr val="0033CC"/>
                </a:solidFill>
              </a:rPr>
              <a:t>:</a:t>
            </a:r>
            <a:br>
              <a:rPr lang="ru-RU" sz="4800" b="1" dirty="0">
                <a:solidFill>
                  <a:srgbClr val="0033CC"/>
                </a:solidFill>
              </a:rPr>
            </a:br>
            <a:r>
              <a:rPr lang="ru-RU" sz="2900" b="1" dirty="0">
                <a:solidFill>
                  <a:srgbClr val="0033CC"/>
                </a:solidFill>
              </a:rPr>
              <a:t>число</a:t>
            </a:r>
            <a:r>
              <a:rPr lang="ru-RU" sz="4800" b="1" dirty="0">
                <a:solidFill>
                  <a:srgbClr val="0033CC"/>
                </a:solidFill>
              </a:rPr>
              <a:t> </a:t>
            </a:r>
            <a:r>
              <a:rPr lang="ru-RU" sz="2900" b="1" dirty="0">
                <a:solidFill>
                  <a:srgbClr val="0033CC"/>
                </a:solidFill>
              </a:rPr>
              <a:t>вычислительных шагов</a:t>
            </a:r>
            <a:endParaRPr lang="en-GB" sz="29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-57149" y="6297384"/>
            <a:ext cx="9144000" cy="373063"/>
          </a:xfrm>
        </p:spPr>
        <p:txBody>
          <a:bodyPr/>
          <a:lstStyle/>
          <a:p>
            <a:pPr algn="l">
              <a:defRPr/>
            </a:pPr>
            <a:r>
              <a:rPr lang="en-US" sz="2000" dirty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ФИЦ ИУ РАН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		</a:t>
            </a:r>
            <a:r>
              <a:rPr lang="en-US" sz="200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en-US" sz="2000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smtClean="0">
                <a:solidFill>
                  <a:srgbClr val="0033CC"/>
                </a:solidFill>
                <a:latin typeface="Arial" pitchFamily="34" charset="0"/>
              </a:rPr>
              <a:t>-2021                     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5 из 21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12" name="Line 6">
            <a:extLst>
              <a:ext uri="{FF2B5EF4-FFF2-40B4-BE49-F238E27FC236}">
                <a16:creationId xmlns="" xmlns:a16="http://schemas.microsoft.com/office/drawing/2014/main" id="{75F46A35-E50D-4A89-B45D-735E31FFE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9026" y="2173313"/>
            <a:ext cx="1190625" cy="0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Line 7">
            <a:extLst>
              <a:ext uri="{FF2B5EF4-FFF2-40B4-BE49-F238E27FC236}">
                <a16:creationId xmlns="" xmlns:a16="http://schemas.microsoft.com/office/drawing/2014/main" id="{09129A1E-FB09-4A79-9413-FC8A2A3469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9988" y="2154181"/>
            <a:ext cx="0" cy="93663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Line 8">
            <a:extLst>
              <a:ext uri="{FF2B5EF4-FFF2-40B4-BE49-F238E27FC236}">
                <a16:creationId xmlns="" xmlns:a16="http://schemas.microsoft.com/office/drawing/2014/main" id="{3A9CD518-6F63-4F3D-B080-AA05AA448B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7101" y="2068662"/>
            <a:ext cx="0" cy="93663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Rectangle 9">
            <a:extLst>
              <a:ext uri="{FF2B5EF4-FFF2-40B4-BE49-F238E27FC236}">
                <a16:creationId xmlns="" xmlns:a16="http://schemas.microsoft.com/office/drawing/2014/main" id="{81300F16-742D-4A0E-93FF-2E8FC099C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760" y="1609055"/>
            <a:ext cx="10668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Выборка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="" xmlns:a16="http://schemas.microsoft.com/office/drawing/2014/main" id="{6254CEE2-1501-40A4-AAE6-5AF51FA5F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287" y="1844824"/>
            <a:ext cx="6159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инстр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="" xmlns:a16="http://schemas.microsoft.com/office/drawing/2014/main" id="{E0E3F02A-02E6-450E-B312-06EFD18A7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38" y="1844824"/>
            <a:ext cx="1174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="" xmlns:a16="http://schemas.microsoft.com/office/drawing/2014/main" id="{C1ECE112-AE0B-498A-9E0E-BBCD6ADA5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3538" y="2348880"/>
            <a:ext cx="177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="" xmlns:a16="http://schemas.microsoft.com/office/drawing/2014/main" id="{D49C1DAC-32FF-45CF-97AC-7C29A3C1B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700808"/>
            <a:ext cx="15430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Традиционная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="" xmlns:a16="http://schemas.microsoft.com/office/drawing/2014/main" id="{714F16E6-7C66-454C-AABF-C363129FD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2026246"/>
            <a:ext cx="16351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="" xmlns:a16="http://schemas.microsoft.com/office/drawing/2014/main" id="{470E9F60-47DC-4CC7-9F99-97CDDD95B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220" y="2026246"/>
            <a:ext cx="3857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CF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="" xmlns:a16="http://schemas.microsoft.com/office/drawing/2014/main" id="{3AA2F24C-A7CF-4D39-963B-6F535E4A2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083" y="2026246"/>
            <a:ext cx="14763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="" xmlns:a16="http://schemas.microsoft.com/office/drawing/2014/main" id="{B83CFD8D-E1BE-4069-9AF2-51001CD85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820" y="2026246"/>
            <a:ext cx="2222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8">
            <a:extLst>
              <a:ext uri="{FF2B5EF4-FFF2-40B4-BE49-F238E27FC236}">
                <a16:creationId xmlns="" xmlns:a16="http://schemas.microsoft.com/office/drawing/2014/main" id="{17271939-DB8C-414C-B7F4-10F932741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758" y="2026246"/>
            <a:ext cx="16351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Line 19">
            <a:extLst>
              <a:ext uri="{FF2B5EF4-FFF2-40B4-BE49-F238E27FC236}">
                <a16:creationId xmlns="" xmlns:a16="http://schemas.microsoft.com/office/drawing/2014/main" id="{C4CA42BE-C98E-4154-BDA2-59A8A16D50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5663" y="2175836"/>
            <a:ext cx="1192213" cy="0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Line 20">
            <a:extLst>
              <a:ext uri="{FF2B5EF4-FFF2-40B4-BE49-F238E27FC236}">
                <a16:creationId xmlns="" xmlns:a16="http://schemas.microsoft.com/office/drawing/2014/main" id="{F423CBC7-E199-4E92-9A34-0494502679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8213" y="2068662"/>
            <a:ext cx="0" cy="93663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Line 21">
            <a:extLst>
              <a:ext uri="{FF2B5EF4-FFF2-40B4-BE49-F238E27FC236}">
                <a16:creationId xmlns="" xmlns:a16="http://schemas.microsoft.com/office/drawing/2014/main" id="{ABB1F85D-40D7-439B-90FB-D3C4B13F8C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5326" y="2068662"/>
            <a:ext cx="0" cy="93663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Rectangle 22">
            <a:extLst>
              <a:ext uri="{FF2B5EF4-FFF2-40B4-BE49-F238E27FC236}">
                <a16:creationId xmlns="" xmlns:a16="http://schemas.microsoft.com/office/drawing/2014/main" id="{345AF784-0345-477F-A9A1-FD1D485D3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326" y="1628800"/>
            <a:ext cx="914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Дешифр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="" xmlns:a16="http://schemas.microsoft.com/office/drawing/2014/main" id="{A9C5A2FE-33D8-4766-A654-412127C6D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238" y="1628800"/>
            <a:ext cx="1174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4">
            <a:extLst>
              <a:ext uri="{FF2B5EF4-FFF2-40B4-BE49-F238E27FC236}">
                <a16:creationId xmlns="" xmlns:a16="http://schemas.microsoft.com/office/drawing/2014/main" id="{1CFEF8A4-EE25-40B1-86E3-C4A02E2A4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2" y="1844824"/>
            <a:ext cx="6604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инстр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5">
            <a:extLst>
              <a:ext uri="{FF2B5EF4-FFF2-40B4-BE49-F238E27FC236}">
                <a16:creationId xmlns="" xmlns:a16="http://schemas.microsoft.com/office/drawing/2014/main" id="{72B68102-B7E7-4FF8-A3DE-4EB64B886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463" y="1844824"/>
            <a:ext cx="1174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6">
            <a:extLst>
              <a:ext uri="{FF2B5EF4-FFF2-40B4-BE49-F238E27FC236}">
                <a16:creationId xmlns="" xmlns:a16="http://schemas.microsoft.com/office/drawing/2014/main" id="{8796BC39-8408-4016-A4D1-4C6A83630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1763" y="2348880"/>
            <a:ext cx="177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Line 27">
            <a:extLst>
              <a:ext uri="{FF2B5EF4-FFF2-40B4-BE49-F238E27FC236}">
                <a16:creationId xmlns="" xmlns:a16="http://schemas.microsoft.com/office/drawing/2014/main" id="{C104D99A-C71E-431D-ABC6-375D7E697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301" y="2182301"/>
            <a:ext cx="1192213" cy="0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Line 28">
            <a:extLst>
              <a:ext uri="{FF2B5EF4-FFF2-40B4-BE49-F238E27FC236}">
                <a16:creationId xmlns="" xmlns:a16="http://schemas.microsoft.com/office/drawing/2014/main" id="{2651A469-060B-4341-87A4-619E280D7E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14851" y="2068662"/>
            <a:ext cx="0" cy="93663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Line 29">
            <a:extLst>
              <a:ext uri="{FF2B5EF4-FFF2-40B4-BE49-F238E27FC236}">
                <a16:creationId xmlns="" xmlns:a16="http://schemas.microsoft.com/office/drawing/2014/main" id="{DBCBA5A8-3E4C-456E-8678-AB643E9EE5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1963" y="2068662"/>
            <a:ext cx="0" cy="93663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Rectangle 30">
            <a:extLst>
              <a:ext uri="{FF2B5EF4-FFF2-40B4-BE49-F238E27FC236}">
                <a16:creationId xmlns="" xmlns:a16="http://schemas.microsoft.com/office/drawing/2014/main" id="{3B75C8C1-EBF8-4B07-BDB9-526BC981D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9477" y="1628800"/>
            <a:ext cx="7762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Чтение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1">
            <a:extLst>
              <a:ext uri="{FF2B5EF4-FFF2-40B4-BE49-F238E27FC236}">
                <a16:creationId xmlns="" xmlns:a16="http://schemas.microsoft.com/office/drawing/2014/main" id="{8C22C5E5-E855-4BE4-ADD5-0573F8033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3288" y="1844824"/>
            <a:ext cx="7753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данных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2">
            <a:extLst>
              <a:ext uri="{FF2B5EF4-FFF2-40B4-BE49-F238E27FC236}">
                <a16:creationId xmlns="" xmlns:a16="http://schemas.microsoft.com/office/drawing/2014/main" id="{4B673D56-5C8C-4E65-8087-32B698916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988" y="2348880"/>
            <a:ext cx="177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Line 33">
            <a:extLst>
              <a:ext uri="{FF2B5EF4-FFF2-40B4-BE49-F238E27FC236}">
                <a16:creationId xmlns="" xmlns:a16="http://schemas.microsoft.com/office/drawing/2014/main" id="{AE306EB3-1F3C-4825-BFAA-67944AD145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0526" y="2182301"/>
            <a:ext cx="1190625" cy="0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Line 34">
            <a:extLst>
              <a:ext uri="{FF2B5EF4-FFF2-40B4-BE49-F238E27FC236}">
                <a16:creationId xmlns="" xmlns:a16="http://schemas.microsoft.com/office/drawing/2014/main" id="{273F8AAB-D1B4-41D4-96B6-23A49B5FFC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1488" y="2068662"/>
            <a:ext cx="0" cy="93663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Line 35">
            <a:extLst>
              <a:ext uri="{FF2B5EF4-FFF2-40B4-BE49-F238E27FC236}">
                <a16:creationId xmlns="" xmlns:a16="http://schemas.microsoft.com/office/drawing/2014/main" id="{E924F50D-990F-426B-BBE3-697E5BEAD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0188" y="2068662"/>
            <a:ext cx="0" cy="93663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Rectangle 36">
            <a:extLst>
              <a:ext uri="{FF2B5EF4-FFF2-40B4-BE49-F238E27FC236}">
                <a16:creationId xmlns="" xmlns:a16="http://schemas.microsoft.com/office/drawing/2014/main" id="{5893D017-34BB-4516-8BAD-0126C144D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063" y="1628800"/>
            <a:ext cx="9413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Выполн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37">
            <a:extLst>
              <a:ext uri="{FF2B5EF4-FFF2-40B4-BE49-F238E27FC236}">
                <a16:creationId xmlns="" xmlns:a16="http://schemas.microsoft.com/office/drawing/2014/main" id="{FB3AE3CC-389D-4D4F-A880-CC0FE3000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1" y="1628800"/>
            <a:ext cx="1174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38">
            <a:extLst>
              <a:ext uri="{FF2B5EF4-FFF2-40B4-BE49-F238E27FC236}">
                <a16:creationId xmlns="" xmlns:a16="http://schemas.microsoft.com/office/drawing/2014/main" id="{8287F8BE-0B05-445F-A545-D46BA7620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1844824"/>
            <a:ext cx="634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инстр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39">
            <a:extLst>
              <a:ext uri="{FF2B5EF4-FFF2-40B4-BE49-F238E27FC236}">
                <a16:creationId xmlns="" xmlns:a16="http://schemas.microsoft.com/office/drawing/2014/main" id="{1F42E000-3F55-49FD-8BBB-0738089FE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913" y="1844824"/>
            <a:ext cx="1174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0">
            <a:extLst>
              <a:ext uri="{FF2B5EF4-FFF2-40B4-BE49-F238E27FC236}">
                <a16:creationId xmlns="" xmlns:a16="http://schemas.microsoft.com/office/drawing/2014/main" id="{DD020F37-870A-44E4-9076-FF87AF3A0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213" y="2348880"/>
            <a:ext cx="177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Line 41">
            <a:extLst>
              <a:ext uri="{FF2B5EF4-FFF2-40B4-BE49-F238E27FC236}">
                <a16:creationId xmlns="" xmlns:a16="http://schemas.microsoft.com/office/drawing/2014/main" id="{1D76C544-EDEC-4B7D-9E15-BD7B954A0F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7163" y="2175836"/>
            <a:ext cx="1192213" cy="0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Line 42">
            <a:extLst>
              <a:ext uri="{FF2B5EF4-FFF2-40B4-BE49-F238E27FC236}">
                <a16:creationId xmlns="" xmlns:a16="http://schemas.microsoft.com/office/drawing/2014/main" id="{D70C55D7-AE74-4E5B-BA4E-EFD7EF3E96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8126" y="2068662"/>
            <a:ext cx="0" cy="93663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Line 43">
            <a:extLst>
              <a:ext uri="{FF2B5EF4-FFF2-40B4-BE49-F238E27FC236}">
                <a16:creationId xmlns="" xmlns:a16="http://schemas.microsoft.com/office/drawing/2014/main" id="{06FEB6D0-6B1F-4C87-BEC7-01E614C42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6826" y="2068662"/>
            <a:ext cx="0" cy="93663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Rectangle 44">
            <a:extLst>
              <a:ext uri="{FF2B5EF4-FFF2-40B4-BE49-F238E27FC236}">
                <a16:creationId xmlns="" xmlns:a16="http://schemas.microsoft.com/office/drawing/2014/main" id="{6E90AAD2-BEDE-4581-B8FF-3BFECFEF9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901" y="1628800"/>
            <a:ext cx="811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Запись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5">
            <a:extLst>
              <a:ext uri="{FF2B5EF4-FFF2-40B4-BE49-F238E27FC236}">
                <a16:creationId xmlns="" xmlns:a16="http://schemas.microsoft.com/office/drawing/2014/main" id="{5F07EA4F-8198-4A72-9BB9-7B5CB61DE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163" y="1844824"/>
            <a:ext cx="9328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6">
            <a:extLst>
              <a:ext uri="{FF2B5EF4-FFF2-40B4-BE49-F238E27FC236}">
                <a16:creationId xmlns="" xmlns:a16="http://schemas.microsoft.com/office/drawing/2014/main" id="{D441276D-F9F6-450B-88B0-334C04376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751" y="1844824"/>
            <a:ext cx="1174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7">
            <a:extLst>
              <a:ext uri="{FF2B5EF4-FFF2-40B4-BE49-F238E27FC236}">
                <a16:creationId xmlns="" xmlns:a16="http://schemas.microsoft.com/office/drawing/2014/main" id="{CDFD9F4F-F42F-41DD-8C1A-7E82E8CF4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438" y="2348880"/>
            <a:ext cx="177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48">
            <a:extLst>
              <a:ext uri="{FF2B5EF4-FFF2-40B4-BE49-F238E27FC236}">
                <a16:creationId xmlns="" xmlns:a16="http://schemas.microsoft.com/office/drawing/2014/main" id="{5273ED0C-4EC3-47C9-B91A-4D3D7A189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2636912"/>
            <a:ext cx="11572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Потоковая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49">
            <a:extLst>
              <a:ext uri="{FF2B5EF4-FFF2-40B4-BE49-F238E27FC236}">
                <a16:creationId xmlns="" xmlns:a16="http://schemas.microsoft.com/office/drawing/2014/main" id="{324EB55D-542F-456E-990D-E9F2554EC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2996952"/>
            <a:ext cx="16351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0">
            <a:extLst>
              <a:ext uri="{FF2B5EF4-FFF2-40B4-BE49-F238E27FC236}">
                <a16:creationId xmlns="" xmlns:a16="http://schemas.microsoft.com/office/drawing/2014/main" id="{A4609BD7-A685-4900-A202-DA5142BE9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500" y="2996952"/>
            <a:ext cx="3857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DF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1">
            <a:extLst>
              <a:ext uri="{FF2B5EF4-FFF2-40B4-BE49-F238E27FC236}">
                <a16:creationId xmlns="" xmlns:a16="http://schemas.microsoft.com/office/drawing/2014/main" id="{70897728-7BAE-4965-A562-E8C15FFD9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63" y="2996952"/>
            <a:ext cx="14763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2">
            <a:extLst>
              <a:ext uri="{FF2B5EF4-FFF2-40B4-BE49-F238E27FC236}">
                <a16:creationId xmlns="" xmlns:a16="http://schemas.microsoft.com/office/drawing/2014/main" id="{5EC3DA81-FF61-43E7-A590-A4B5A332D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262" y="2996952"/>
            <a:ext cx="2222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3">
            <a:extLst>
              <a:ext uri="{FF2B5EF4-FFF2-40B4-BE49-F238E27FC236}">
                <a16:creationId xmlns="" xmlns:a16="http://schemas.microsoft.com/office/drawing/2014/main" id="{AC9823C7-BF45-4084-89B0-26B5ECFE9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1038" y="2996952"/>
            <a:ext cx="16351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4">
            <a:extLst>
              <a:ext uri="{FF2B5EF4-FFF2-40B4-BE49-F238E27FC236}">
                <a16:creationId xmlns="" xmlns:a16="http://schemas.microsoft.com/office/drawing/2014/main" id="{C02700D4-09D0-40F3-88CA-85E060F1A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3789040"/>
            <a:ext cx="5642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РПА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5">
            <a:extLst>
              <a:ext uri="{FF2B5EF4-FFF2-40B4-BE49-F238E27FC236}">
                <a16:creationId xmlns="" xmlns:a16="http://schemas.microsoft.com/office/drawing/2014/main" id="{42271DF0-1E00-4962-911E-4CFCC6034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4289722"/>
            <a:ext cx="16351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6">
            <a:extLst>
              <a:ext uri="{FF2B5EF4-FFF2-40B4-BE49-F238E27FC236}">
                <a16:creationId xmlns="" xmlns:a16="http://schemas.microsoft.com/office/drawing/2014/main" id="{0D791F3F-13BB-4634-9EE0-089B6F21E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625" y="4289722"/>
            <a:ext cx="3857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DF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7">
            <a:extLst>
              <a:ext uri="{FF2B5EF4-FFF2-40B4-BE49-F238E27FC236}">
                <a16:creationId xmlns="" xmlns:a16="http://schemas.microsoft.com/office/drawing/2014/main" id="{16B3DA92-D130-47CE-91F1-D1CA92CFB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62" y="4289722"/>
            <a:ext cx="14763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60" name="Rectangle 58">
            <a:extLst>
              <a:ext uri="{FF2B5EF4-FFF2-40B4-BE49-F238E27FC236}">
                <a16:creationId xmlns="" xmlns:a16="http://schemas.microsoft.com/office/drawing/2014/main" id="{0E23ECD9-C7A0-4086-91CC-2FAB62E30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100" y="4289722"/>
            <a:ext cx="2667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61" name="Rectangle 59">
            <a:extLst>
              <a:ext uri="{FF2B5EF4-FFF2-40B4-BE49-F238E27FC236}">
                <a16:creationId xmlns="" xmlns:a16="http://schemas.microsoft.com/office/drawing/2014/main" id="{47DBE5F0-BBB2-46B1-8489-06F5BB87B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900" y="4289722"/>
            <a:ext cx="16351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63" name="Line 60">
            <a:extLst>
              <a:ext uri="{FF2B5EF4-FFF2-40B4-BE49-F238E27FC236}">
                <a16:creationId xmlns="" xmlns:a16="http://schemas.microsoft.com/office/drawing/2014/main" id="{F8C1BDA8-E375-4B98-932D-3EB6D1D6D2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9026" y="3209231"/>
            <a:ext cx="1182688" cy="0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Line 61">
            <a:extLst>
              <a:ext uri="{FF2B5EF4-FFF2-40B4-BE49-F238E27FC236}">
                <a16:creationId xmlns="" xmlns:a16="http://schemas.microsoft.com/office/drawing/2014/main" id="{426B0313-28C4-45F5-A56D-21E3CC9949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9988" y="3161606"/>
            <a:ext cx="0" cy="93663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5" name="Line 62">
            <a:extLst>
              <a:ext uri="{FF2B5EF4-FFF2-40B4-BE49-F238E27FC236}">
                <a16:creationId xmlns="" xmlns:a16="http://schemas.microsoft.com/office/drawing/2014/main" id="{5E8DE924-FBBE-48A6-8A3A-EF4F02546D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0751" y="3161606"/>
            <a:ext cx="0" cy="93663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Rectangle 63">
            <a:extLst>
              <a:ext uri="{FF2B5EF4-FFF2-40B4-BE49-F238E27FC236}">
                <a16:creationId xmlns="" xmlns:a16="http://schemas.microsoft.com/office/drawing/2014/main" id="{27A8D6B7-0E32-4F2B-A5E8-C40C3A254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488" y="2663131"/>
            <a:ext cx="9636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Сравнение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67" name="Rectangle 64">
            <a:extLst>
              <a:ext uri="{FF2B5EF4-FFF2-40B4-BE49-F238E27FC236}">
                <a16:creationId xmlns="" xmlns:a16="http://schemas.microsoft.com/office/drawing/2014/main" id="{B7E2CC5F-2B79-4A39-98DC-C1EAFB87F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5738" y="2936181"/>
            <a:ext cx="5032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тегов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68" name="Rectangle 65">
            <a:extLst>
              <a:ext uri="{FF2B5EF4-FFF2-40B4-BE49-F238E27FC236}">
                <a16:creationId xmlns="" xmlns:a16="http://schemas.microsoft.com/office/drawing/2014/main" id="{4E8E248D-EEB0-4768-ABB2-AB98D30C2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3538" y="3356992"/>
            <a:ext cx="1778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69" name="Line 66">
            <a:extLst>
              <a:ext uri="{FF2B5EF4-FFF2-40B4-BE49-F238E27FC236}">
                <a16:creationId xmlns="" xmlns:a16="http://schemas.microsoft.com/office/drawing/2014/main" id="{5BE0B44C-37A5-4A8A-B78A-A5DE20F747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7726" y="3209231"/>
            <a:ext cx="1192213" cy="0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Line 67">
            <a:extLst>
              <a:ext uri="{FF2B5EF4-FFF2-40B4-BE49-F238E27FC236}">
                <a16:creationId xmlns="" xmlns:a16="http://schemas.microsoft.com/office/drawing/2014/main" id="{9777C493-6A6D-4E4D-BE91-FACD1EBC10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0276" y="3161606"/>
            <a:ext cx="0" cy="93663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1" name="Line 68">
            <a:extLst>
              <a:ext uri="{FF2B5EF4-FFF2-40B4-BE49-F238E27FC236}">
                <a16:creationId xmlns="" xmlns:a16="http://schemas.microsoft.com/office/drawing/2014/main" id="{E2D4DAE3-990B-4AF9-94D5-9F01B5FDA5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8976" y="3161606"/>
            <a:ext cx="0" cy="93663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Rectangle 69">
            <a:extLst>
              <a:ext uri="{FF2B5EF4-FFF2-40B4-BE49-F238E27FC236}">
                <a16:creationId xmlns="" xmlns:a16="http://schemas.microsoft.com/office/drawing/2014/main" id="{A808F19C-8427-4B81-BC7E-7B66454C1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326" y="2663131"/>
            <a:ext cx="8001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Выборка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73" name="Rectangle 70">
            <a:extLst>
              <a:ext uri="{FF2B5EF4-FFF2-40B4-BE49-F238E27FC236}">
                <a16:creationId xmlns="" xmlns:a16="http://schemas.microsoft.com/office/drawing/2014/main" id="{CF8536A1-C3B8-4DB8-8F90-30D2229A2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2936181"/>
            <a:ext cx="5476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инстр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74" name="Rectangle 71">
            <a:extLst>
              <a:ext uri="{FF2B5EF4-FFF2-40B4-BE49-F238E27FC236}">
                <a16:creationId xmlns="" xmlns:a16="http://schemas.microsoft.com/office/drawing/2014/main" id="{51E30073-041B-4884-9A78-0CFE80587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176" y="2936181"/>
            <a:ext cx="117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75" name="Rectangle 72">
            <a:extLst>
              <a:ext uri="{FF2B5EF4-FFF2-40B4-BE49-F238E27FC236}">
                <a16:creationId xmlns="" xmlns:a16="http://schemas.microsoft.com/office/drawing/2014/main" id="{FB4367A5-B761-4F91-85E6-7AE3A4A00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476" y="3356992"/>
            <a:ext cx="1778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76" name="Line 73">
            <a:extLst>
              <a:ext uri="{FF2B5EF4-FFF2-40B4-BE49-F238E27FC236}">
                <a16:creationId xmlns="" xmlns:a16="http://schemas.microsoft.com/office/drawing/2014/main" id="{23A66542-2A35-4D30-B707-8517A743EF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5951" y="3209231"/>
            <a:ext cx="1190625" cy="0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7" name="Line 74">
            <a:extLst>
              <a:ext uri="{FF2B5EF4-FFF2-40B4-BE49-F238E27FC236}">
                <a16:creationId xmlns="" xmlns:a16="http://schemas.microsoft.com/office/drawing/2014/main" id="{A8F09A03-2981-4C73-9667-A8371ABD7E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6913" y="3161606"/>
            <a:ext cx="0" cy="93663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Line 75">
            <a:extLst>
              <a:ext uri="{FF2B5EF4-FFF2-40B4-BE49-F238E27FC236}">
                <a16:creationId xmlns="" xmlns:a16="http://schemas.microsoft.com/office/drawing/2014/main" id="{5FF12210-FA68-423C-9CF2-58E38FAB32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4026" y="3161606"/>
            <a:ext cx="0" cy="93663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9" name="Rectangle 76">
            <a:extLst>
              <a:ext uri="{FF2B5EF4-FFF2-40B4-BE49-F238E27FC236}">
                <a16:creationId xmlns="" xmlns:a16="http://schemas.microsoft.com/office/drawing/2014/main" id="{D3BC25F3-125F-4FAB-AF3A-41025150E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6" y="2663131"/>
            <a:ext cx="7715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Дешифр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80" name="Rectangle 77">
            <a:extLst>
              <a:ext uri="{FF2B5EF4-FFF2-40B4-BE49-F238E27FC236}">
                <a16:creationId xmlns="" xmlns:a16="http://schemas.microsoft.com/office/drawing/2014/main" id="{6B482E38-99E9-4A8C-9958-48F6AF17D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1463" y="2663131"/>
            <a:ext cx="117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81" name="Rectangle 78">
            <a:extLst>
              <a:ext uri="{FF2B5EF4-FFF2-40B4-BE49-F238E27FC236}">
                <a16:creationId xmlns="" xmlns:a16="http://schemas.microsoft.com/office/drawing/2014/main" id="{90EF580B-F620-40EE-BA9D-4656793F4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7738" y="2936181"/>
            <a:ext cx="5476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инстр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82" name="Rectangle 79">
            <a:extLst>
              <a:ext uri="{FF2B5EF4-FFF2-40B4-BE49-F238E27FC236}">
                <a16:creationId xmlns="" xmlns:a16="http://schemas.microsoft.com/office/drawing/2014/main" id="{A00BC21D-2920-4A42-A051-A466D0477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1" y="2936181"/>
            <a:ext cx="117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83" name="Rectangle 80">
            <a:extLst>
              <a:ext uri="{FF2B5EF4-FFF2-40B4-BE49-F238E27FC236}">
                <a16:creationId xmlns="" xmlns:a16="http://schemas.microsoft.com/office/drawing/2014/main" id="{B97D9BF4-C420-44A7-AC58-71466F928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1" y="3356992"/>
            <a:ext cx="1778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84" name="Line 81">
            <a:extLst>
              <a:ext uri="{FF2B5EF4-FFF2-40B4-BE49-F238E27FC236}">
                <a16:creationId xmlns="" xmlns:a16="http://schemas.microsoft.com/office/drawing/2014/main" id="{178BE43D-5901-4E0D-B4BF-BD8F4D9A17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2588" y="3209231"/>
            <a:ext cx="1190625" cy="0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5" name="Line 82">
            <a:extLst>
              <a:ext uri="{FF2B5EF4-FFF2-40B4-BE49-F238E27FC236}">
                <a16:creationId xmlns="" xmlns:a16="http://schemas.microsoft.com/office/drawing/2014/main" id="{EA928DB2-91E6-4E7B-9D53-E07845A7FC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5138" y="3161606"/>
            <a:ext cx="0" cy="93663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6" name="Line 83">
            <a:extLst>
              <a:ext uri="{FF2B5EF4-FFF2-40B4-BE49-F238E27FC236}">
                <a16:creationId xmlns="" xmlns:a16="http://schemas.microsoft.com/office/drawing/2014/main" id="{5A473616-7808-4D6C-9639-3F39351911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2251" y="3161606"/>
            <a:ext cx="0" cy="93663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7" name="Rectangle 84">
            <a:extLst>
              <a:ext uri="{FF2B5EF4-FFF2-40B4-BE49-F238E27FC236}">
                <a16:creationId xmlns="" xmlns:a16="http://schemas.microsoft.com/office/drawing/2014/main" id="{8BE3761E-C516-410C-8CF4-67749C61E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776" y="2663131"/>
            <a:ext cx="727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Выполн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88" name="Rectangle 85">
            <a:extLst>
              <a:ext uri="{FF2B5EF4-FFF2-40B4-BE49-F238E27FC236}">
                <a16:creationId xmlns="" xmlns:a16="http://schemas.microsoft.com/office/drawing/2014/main" id="{647D2623-7717-4BA5-9643-14885A111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1" y="2663131"/>
            <a:ext cx="117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89" name="Rectangle 86">
            <a:extLst>
              <a:ext uri="{FF2B5EF4-FFF2-40B4-BE49-F238E27FC236}">
                <a16:creationId xmlns="" xmlns:a16="http://schemas.microsoft.com/office/drawing/2014/main" id="{FDD8C825-A517-41C7-BD5E-51143F25F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2936181"/>
            <a:ext cx="5476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инстр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90" name="Rectangle 87">
            <a:extLst>
              <a:ext uri="{FF2B5EF4-FFF2-40B4-BE49-F238E27FC236}">
                <a16:creationId xmlns="" xmlns:a16="http://schemas.microsoft.com/office/drawing/2014/main" id="{5867DE6F-CEE2-4EA6-BE3A-114A6C3A1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26" y="2936181"/>
            <a:ext cx="117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91" name="Rectangle 88">
            <a:extLst>
              <a:ext uri="{FF2B5EF4-FFF2-40B4-BE49-F238E27FC236}">
                <a16:creationId xmlns="" xmlns:a16="http://schemas.microsoft.com/office/drawing/2014/main" id="{79D1A80F-EC4C-4258-BF9D-E848DC249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6" y="3356992"/>
            <a:ext cx="1778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92" name="Line 89">
            <a:extLst>
              <a:ext uri="{FF2B5EF4-FFF2-40B4-BE49-F238E27FC236}">
                <a16:creationId xmlns="" xmlns:a16="http://schemas.microsoft.com/office/drawing/2014/main" id="{C178EE4F-D584-4D20-9D64-E90B1A6984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9226" y="3209231"/>
            <a:ext cx="1192213" cy="0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93" name="Line 90">
            <a:extLst>
              <a:ext uri="{FF2B5EF4-FFF2-40B4-BE49-F238E27FC236}">
                <a16:creationId xmlns="" xmlns:a16="http://schemas.microsoft.com/office/drawing/2014/main" id="{170D9D93-118F-44C2-9587-04C825E51E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1776" y="3161606"/>
            <a:ext cx="0" cy="93663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94" name="Line 91">
            <a:extLst>
              <a:ext uri="{FF2B5EF4-FFF2-40B4-BE49-F238E27FC236}">
                <a16:creationId xmlns="" xmlns:a16="http://schemas.microsoft.com/office/drawing/2014/main" id="{580C5B32-991E-4616-8B50-0F7CB083EF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3161606"/>
            <a:ext cx="0" cy="93663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95" name="Rectangle 92">
            <a:extLst>
              <a:ext uri="{FF2B5EF4-FFF2-40B4-BE49-F238E27FC236}">
                <a16:creationId xmlns="" xmlns:a16="http://schemas.microsoft.com/office/drawing/2014/main" id="{578D2BE9-582D-4B39-8158-79CC5FD80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5613" y="2663131"/>
            <a:ext cx="6381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Запись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96" name="Rectangle 93">
            <a:extLst>
              <a:ext uri="{FF2B5EF4-FFF2-40B4-BE49-F238E27FC236}">
                <a16:creationId xmlns="" xmlns:a16="http://schemas.microsoft.com/office/drawing/2014/main" id="{87CFB2E6-6349-43DE-84B9-9378C3F6E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5288" y="2936181"/>
            <a:ext cx="6969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97" name="Rectangle 94">
            <a:extLst>
              <a:ext uri="{FF2B5EF4-FFF2-40B4-BE49-F238E27FC236}">
                <a16:creationId xmlns="" xmlns:a16="http://schemas.microsoft.com/office/drawing/2014/main" id="{0D276B22-2A19-4C69-A1F0-4CA11E2EB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463" y="2936181"/>
            <a:ext cx="117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99" name="Line 96">
            <a:extLst>
              <a:ext uri="{FF2B5EF4-FFF2-40B4-BE49-F238E27FC236}">
                <a16:creationId xmlns="" xmlns:a16="http://schemas.microsoft.com/office/drawing/2014/main" id="{1DD48A02-2129-4175-A577-013EF9F3D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9026" y="4787428"/>
            <a:ext cx="1182688" cy="0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400" name="Line 97">
            <a:extLst>
              <a:ext uri="{FF2B5EF4-FFF2-40B4-BE49-F238E27FC236}">
                <a16:creationId xmlns="" xmlns:a16="http://schemas.microsoft.com/office/drawing/2014/main" id="{867D781F-9D4B-4368-833D-50250C8D05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9988" y="4739803"/>
            <a:ext cx="0" cy="93663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401" name="Line 98">
            <a:extLst>
              <a:ext uri="{FF2B5EF4-FFF2-40B4-BE49-F238E27FC236}">
                <a16:creationId xmlns="" xmlns:a16="http://schemas.microsoft.com/office/drawing/2014/main" id="{87EFBEE0-7A51-4DE7-8A0F-8682072FB1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0751" y="4739803"/>
            <a:ext cx="0" cy="93663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402" name="Rectangle 99">
            <a:extLst>
              <a:ext uri="{FF2B5EF4-FFF2-40B4-BE49-F238E27FC236}">
                <a16:creationId xmlns="" xmlns:a16="http://schemas.microsoft.com/office/drawing/2014/main" id="{C59A0F76-CC3E-4362-89AC-A398D746D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488" y="3789040"/>
            <a:ext cx="9636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Сравнение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03" name="Rectangle 100">
            <a:extLst>
              <a:ext uri="{FF2B5EF4-FFF2-40B4-BE49-F238E27FC236}">
                <a16:creationId xmlns="" xmlns:a16="http://schemas.microsoft.com/office/drawing/2014/main" id="{BB84003A-0A94-4E0A-AD9B-3C49CC59E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513" y="4005064"/>
            <a:ext cx="652463" cy="28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т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егов,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04" name="Rectangle 101">
            <a:extLst>
              <a:ext uri="{FF2B5EF4-FFF2-40B4-BE49-F238E27FC236}">
                <a16:creationId xmlns="" xmlns:a16="http://schemas.microsoft.com/office/drawing/2014/main" id="{FA7C466A-514F-4D45-8F53-12362B187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3538" y="5066828"/>
            <a:ext cx="1778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05" name="Line 102">
            <a:extLst>
              <a:ext uri="{FF2B5EF4-FFF2-40B4-BE49-F238E27FC236}">
                <a16:creationId xmlns="" xmlns:a16="http://schemas.microsoft.com/office/drawing/2014/main" id="{9BF0A24C-B206-4AD1-A8DF-33BAA907D0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7726" y="4787428"/>
            <a:ext cx="1192213" cy="0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406" name="Line 103">
            <a:extLst>
              <a:ext uri="{FF2B5EF4-FFF2-40B4-BE49-F238E27FC236}">
                <a16:creationId xmlns="" xmlns:a16="http://schemas.microsoft.com/office/drawing/2014/main" id="{02818AAD-2448-46E8-85F1-B332887F47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0276" y="4739803"/>
            <a:ext cx="0" cy="93663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407" name="Line 104">
            <a:extLst>
              <a:ext uri="{FF2B5EF4-FFF2-40B4-BE49-F238E27FC236}">
                <a16:creationId xmlns="" xmlns:a16="http://schemas.microsoft.com/office/drawing/2014/main" id="{0F3C0A00-20CA-4B52-8186-212093879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8976" y="4739803"/>
            <a:ext cx="0" cy="93663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408" name="Rectangle 105">
            <a:extLst>
              <a:ext uri="{FF2B5EF4-FFF2-40B4-BE49-F238E27FC236}">
                <a16:creationId xmlns="" xmlns:a16="http://schemas.microsoft.com/office/drawing/2014/main" id="{249DED90-B1B2-47BB-9609-A8FBCD757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326" y="3789040"/>
            <a:ext cx="727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Выполн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09" name="Rectangle 106">
            <a:extLst>
              <a:ext uri="{FF2B5EF4-FFF2-40B4-BE49-F238E27FC236}">
                <a16:creationId xmlns="" xmlns:a16="http://schemas.microsoft.com/office/drawing/2014/main" id="{C7A5E232-F760-4D95-A0DC-E89BC22E7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363" y="4005064"/>
            <a:ext cx="117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10" name="Rectangle 107">
            <a:extLst>
              <a:ext uri="{FF2B5EF4-FFF2-40B4-BE49-F238E27FC236}">
                <a16:creationId xmlns="" xmlns:a16="http://schemas.microsoft.com/office/drawing/2014/main" id="{10D30A2C-924E-452C-9DE6-4AD321923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05064"/>
            <a:ext cx="5476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инстр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11" name="Rectangle 108">
            <a:extLst>
              <a:ext uri="{FF2B5EF4-FFF2-40B4-BE49-F238E27FC236}">
                <a16:creationId xmlns="" xmlns:a16="http://schemas.microsoft.com/office/drawing/2014/main" id="{A225D15F-990D-4A77-A35C-F38C060FF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176" y="4520728"/>
            <a:ext cx="117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12" name="Rectangle 109">
            <a:extLst>
              <a:ext uri="{FF2B5EF4-FFF2-40B4-BE49-F238E27FC236}">
                <a16:creationId xmlns="" xmlns:a16="http://schemas.microsoft.com/office/drawing/2014/main" id="{C1BB0AC3-207E-4512-8DCF-A02A7A455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476" y="5066828"/>
            <a:ext cx="1778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13" name="Line 110">
            <a:extLst>
              <a:ext uri="{FF2B5EF4-FFF2-40B4-BE49-F238E27FC236}">
                <a16:creationId xmlns="" xmlns:a16="http://schemas.microsoft.com/office/drawing/2014/main" id="{490CB5D8-C30A-46D5-8E56-E59CED9F74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5951" y="4787428"/>
            <a:ext cx="1190625" cy="0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414" name="Line 111">
            <a:extLst>
              <a:ext uri="{FF2B5EF4-FFF2-40B4-BE49-F238E27FC236}">
                <a16:creationId xmlns="" xmlns:a16="http://schemas.microsoft.com/office/drawing/2014/main" id="{43DF804F-DD9C-43F2-971B-6A6942416F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6913" y="4739803"/>
            <a:ext cx="0" cy="93663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415" name="Line 112">
            <a:extLst>
              <a:ext uri="{FF2B5EF4-FFF2-40B4-BE49-F238E27FC236}">
                <a16:creationId xmlns="" xmlns:a16="http://schemas.microsoft.com/office/drawing/2014/main" id="{9407D98F-606F-480E-8C0C-6169FFD9AA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4026" y="4739803"/>
            <a:ext cx="0" cy="93663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416" name="Rectangle 113">
            <a:extLst>
              <a:ext uri="{FF2B5EF4-FFF2-40B4-BE49-F238E27FC236}">
                <a16:creationId xmlns="" xmlns:a16="http://schemas.microsoft.com/office/drawing/2014/main" id="{E0515170-35C0-4DBC-997A-00D410696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6" y="4212753"/>
            <a:ext cx="6381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Запись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17" name="Rectangle 114">
            <a:extLst>
              <a:ext uri="{FF2B5EF4-FFF2-40B4-BE49-F238E27FC236}">
                <a16:creationId xmlns="" xmlns:a16="http://schemas.microsoft.com/office/drawing/2014/main" id="{8E395139-CDAC-4E4E-AA53-DD358424E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6" y="4485803"/>
            <a:ext cx="6969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18" name="Rectangle 115">
            <a:extLst>
              <a:ext uri="{FF2B5EF4-FFF2-40B4-BE49-F238E27FC236}">
                <a16:creationId xmlns="" xmlns:a16="http://schemas.microsoft.com/office/drawing/2014/main" id="{F8EA65AD-319B-4995-A215-638B054AC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1301" y="4485803"/>
            <a:ext cx="117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19" name="Rectangle 116">
            <a:extLst>
              <a:ext uri="{FF2B5EF4-FFF2-40B4-BE49-F238E27FC236}">
                <a16:creationId xmlns="" xmlns:a16="http://schemas.microsoft.com/office/drawing/2014/main" id="{B5935907-B9A4-4328-A578-D4B5DFD21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1" y="5066828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43" name="Rectangle 22">
            <a:extLst>
              <a:ext uri="{FF2B5EF4-FFF2-40B4-BE49-F238E27FC236}">
                <a16:creationId xmlns="" xmlns:a16="http://schemas.microsoft.com/office/drawing/2014/main" id="{1F3B5A43-C993-4A36-A1AD-9D685C7BA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776" y="4221088"/>
            <a:ext cx="886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Дешифр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Rectangle 24">
            <a:extLst>
              <a:ext uri="{FF2B5EF4-FFF2-40B4-BE49-F238E27FC236}">
                <a16:creationId xmlns="" xmlns:a16="http://schemas.microsoft.com/office/drawing/2014/main" id="{43B28319-FB92-4B5D-AAEB-BC594A568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775" y="4490764"/>
            <a:ext cx="7001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Инстр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Rectangle 99">
            <a:extLst>
              <a:ext uri="{FF2B5EF4-FFF2-40B4-BE49-F238E27FC236}">
                <a16:creationId xmlns="" xmlns:a16="http://schemas.microsoft.com/office/drawing/2014/main" id="{DE8A362E-764A-4D4B-9674-35EA56313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7913" y="4245712"/>
            <a:ext cx="9842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Преобраз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Rectangle 100">
            <a:extLst>
              <a:ext uri="{FF2B5EF4-FFF2-40B4-BE49-F238E27FC236}">
                <a16:creationId xmlns="" xmlns:a16="http://schemas.microsoft.com/office/drawing/2014/main" id="{DEA1EFF2-F4CD-4992-A03F-40AE69D81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8589" y="4444556"/>
            <a:ext cx="652463" cy="28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тегов.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Tm="38868">
    <p:zoom/>
  </p:transition>
  <p:extLst mod="1">
    <p:ext uri="{E180D4A7-C9FB-4DFB-919C-405C955672EB}">
      <p14:showEvtLst xmlns="" xmlns:p14="http://schemas.microsoft.com/office/powerpoint/2010/main">
        <p14:playEvt time="0" objId="2"/>
        <p14:stopEvt time="37718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91440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Недостатки потоковых архитектур (1)</a:t>
            </a:r>
            <a:endParaRPr lang="en-GB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1124744"/>
            <a:ext cx="8605620" cy="1921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Font typeface="Wingdings" pitchFamily="2" charset="2"/>
              <a:buChar char="v"/>
            </a:pPr>
            <a:r>
              <a:rPr lang="en-US" sz="2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000099"/>
                </a:solidFill>
              </a:rPr>
              <a:t>Аппаратная сложность и время сравнения тегированных маркеров в Памяти сравнения достаточно высоки</a:t>
            </a:r>
            <a:endParaRPr lang="en-US" sz="2800" b="1" dirty="0">
              <a:solidFill>
                <a:srgbClr val="000099"/>
              </a:solidFill>
              <a:cs typeface="Arial" pitchFamily="34" charset="0"/>
            </a:endParaRPr>
          </a:p>
          <a:p>
            <a:pPr marL="457200" indent="-457200">
              <a:spcAft>
                <a:spcPts val="300"/>
              </a:spcAft>
              <a:buFont typeface="Wingdings" pitchFamily="2" charset="2"/>
              <a:buChar char="v"/>
            </a:pPr>
            <a:r>
              <a:rPr lang="ru-RU" sz="2800" dirty="0">
                <a:solidFill>
                  <a:srgbClr val="000099"/>
                </a:solidFill>
              </a:rPr>
              <a:t>Последовательные участки программного кода исполняются неэффективно</a:t>
            </a:r>
            <a:endParaRPr lang="en-US" sz="2800" b="1" dirty="0">
              <a:solidFill>
                <a:srgbClr val="000099"/>
              </a:solidFill>
              <a:cs typeface="Arial" pitchFamily="34" charset="0"/>
            </a:endParaRPr>
          </a:p>
          <a:p>
            <a:pPr>
              <a:spcAft>
                <a:spcPts val="300"/>
              </a:spcAft>
              <a:buFont typeface="Wingdings" pitchFamily="2" charset="2"/>
              <a:buChar char="v"/>
            </a:pPr>
            <a:r>
              <a:rPr lang="en-US" sz="2800" b="1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ru-RU" sz="2800" dirty="0">
                <a:solidFill>
                  <a:srgbClr val="000099"/>
                </a:solidFill>
              </a:rPr>
              <a:t>Отсутствие ограничения числа одновременно выполняемых итераций цикла и контекста процедуры ведет к увеличению размера тегов, потерь времени на их коммуникацию по сети и объема аппаратуры.</a:t>
            </a:r>
          </a:p>
          <a:p>
            <a:pPr>
              <a:spcAft>
                <a:spcPts val="300"/>
              </a:spcAft>
              <a:buFont typeface="Wingdings" pitchFamily="2" charset="2"/>
              <a:buChar char="v"/>
            </a:pPr>
            <a:r>
              <a:rPr lang="ru-RU" sz="2800" dirty="0">
                <a:solidFill>
                  <a:srgbClr val="000099"/>
                </a:solidFill>
              </a:rPr>
              <a:t> Невозможно использовать регистровые структуры с такой же эффективностью, как в обычной многопроцессорной системе</a:t>
            </a:r>
            <a:endParaRPr lang="en-US" sz="2800" b="1" dirty="0">
              <a:solidFill>
                <a:srgbClr val="000099"/>
              </a:solidFill>
              <a:cs typeface="Arial" pitchFamily="34" charset="0"/>
            </a:endParaRPr>
          </a:p>
          <a:p>
            <a:pPr>
              <a:spcAft>
                <a:spcPts val="300"/>
              </a:spcAft>
            </a:pPr>
            <a:endParaRPr lang="ru-RU" sz="2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buFont typeface="Wingdings" pitchFamily="2" charset="2"/>
              <a:buChar char="v"/>
            </a:pPr>
            <a:endParaRPr lang="ru-RU" sz="2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endParaRPr lang="en-US" sz="2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endParaRPr lang="en-US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buFont typeface="Wingdings" pitchFamily="2" charset="2"/>
              <a:buChar char="v"/>
            </a:pP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Не зависят от задержек в элементах и цепях</a:t>
            </a:r>
            <a:endParaRPr lang="en-US" sz="2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buFont typeface="Wingdings" pitchFamily="2" charset="2"/>
              <a:buChar char="v"/>
            </a:pPr>
            <a:r>
              <a:rPr lang="ru-RU" sz="2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Полная индикация</a:t>
            </a:r>
            <a:endParaRPr lang="ru-RU" sz="26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ФИЦ ИУ РАН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		</a:t>
            </a:r>
            <a:r>
              <a:rPr lang="en-US" sz="200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en-US" sz="2000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smtClean="0">
                <a:solidFill>
                  <a:srgbClr val="0033CC"/>
                </a:solidFill>
                <a:latin typeface="Arial" pitchFamily="34" charset="0"/>
              </a:rPr>
              <a:t>-2021                     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6 из 21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 advTm="23539">
    <p:zoom/>
  </p:transition>
  <p:extLst mod="1">
    <p:ext uri="{E180D4A7-C9FB-4DFB-919C-405C955672EB}">
      <p14:showEvtLst xmlns="" xmlns:p14="http://schemas.microsoft.com/office/powerpoint/2010/main">
        <p14:playEvt time="0" objId="2"/>
        <p14:stopEvt time="22457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Недостатки потоковых </a:t>
            </a:r>
            <a:br>
              <a:rPr lang="ru-RU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цсп</a:t>
            </a:r>
            <a:r>
              <a:rPr lang="ru-RU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архитектур</a:t>
            </a:r>
            <a:endParaRPr lang="en-GB" sz="4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1285860"/>
            <a:ext cx="871543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Font typeface="Wingdings" pitchFamily="2" charset="2"/>
              <a:buChar char="v"/>
            </a:pPr>
            <a:r>
              <a:rPr lang="en-US" sz="2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Динамическое </a:t>
            </a:r>
            <a:r>
              <a:rPr lang="ru-RU" sz="2800" b="1" dirty="0">
                <a:solidFill>
                  <a:srgbClr val="0070C0"/>
                </a:solidFill>
              </a:rPr>
              <a:t>распределение данных для большинства ЦОС применений излишне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buFont typeface="Wingdings" pitchFamily="2" charset="2"/>
              <a:buChar char="v"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Большой размер теговых полей - превышает в десятки раз размер собственно обрабатываемых данных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buFont typeface="Wingdings" pitchFamily="2" charset="2"/>
              <a:buChar char="v"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Использование принципа однократного присваивания - избыточно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buFont typeface="Wingdings" pitchFamily="2" charset="2"/>
              <a:buChar char="v"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Высокая цена многопроцессорных реализаций и потери производительности при </a:t>
            </a:r>
            <a:r>
              <a:rPr lang="ru-RU" sz="2800" b="1" dirty="0" err="1">
                <a:solidFill>
                  <a:srgbClr val="0070C0"/>
                </a:solidFill>
              </a:rPr>
              <a:t>внекристальной</a:t>
            </a:r>
            <a:r>
              <a:rPr lang="ru-RU" sz="2800" b="1" dirty="0">
                <a:solidFill>
                  <a:srgbClr val="0070C0"/>
                </a:solidFill>
              </a:rPr>
              <a:t> реализации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</a:rPr>
              <a:t>Основной недостаток  – </a:t>
            </a:r>
            <a:r>
              <a:rPr lang="ru-RU" sz="2800" b="1" u="sng" dirty="0">
                <a:solidFill>
                  <a:srgbClr val="0070C0"/>
                </a:solidFill>
              </a:rPr>
              <a:t>стоимостной</a:t>
            </a:r>
            <a:r>
              <a:rPr lang="ru-RU" sz="2800" b="1" dirty="0">
                <a:solidFill>
                  <a:srgbClr val="0070C0"/>
                </a:solidFill>
              </a:rPr>
              <a:t> фактор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ФИЦ ИУ РАН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		</a:t>
            </a:r>
            <a:r>
              <a:rPr lang="en-US" sz="200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en-US" sz="2000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smtClean="0">
                <a:solidFill>
                  <a:srgbClr val="0033CC"/>
                </a:solidFill>
                <a:latin typeface="Arial" pitchFamily="34" charset="0"/>
              </a:rPr>
              <a:t>-2021                     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7 из 21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0527717"/>
      </p:ext>
    </p:extLst>
  </p:cSld>
  <p:clrMapOvr>
    <a:masterClrMapping/>
  </p:clrMapOvr>
  <p:transition spd="med" advTm="23539">
    <p:zoom/>
  </p:transition>
  <p:extLst mod="1">
    <p:ext uri="{E180D4A7-C9FB-4DFB-919C-405C955672EB}">
      <p14:showEvtLst xmlns="" xmlns:p14="http://schemas.microsoft.com/office/powerpoint/2010/main">
        <p14:playEvt time="0" objId="2"/>
        <p14:stopEvt time="22457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686800" cy="67656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Итоги разработки </a:t>
            </a:r>
            <a:endParaRPr lang="en-GB" sz="38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7697" y="1124744"/>
            <a:ext cx="8358246" cy="5778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0070C0"/>
                </a:solidFill>
                <a:latin typeface="Arial" panose="020B0604020202020204" pitchFamily="34" charset="0"/>
              </a:rPr>
              <a:t>Исторический опыт разработки компьютерных архитектур свидетельствует, что новая архитектура может потерпеть неудачу по следующим причинам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</a:p>
          <a:p>
            <a:pPr>
              <a:spcAft>
                <a:spcPts val="300"/>
              </a:spcAft>
              <a:buFont typeface="Wingdings" pitchFamily="2" charset="2"/>
              <a:buChar char="v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</a:rPr>
              <a:t>если она базируется на чрезвычайно сложных аппаратных механизмах для поддержки предназначенной ей модели программирования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buFont typeface="Wingdings" pitchFamily="2" charset="2"/>
              <a:buChar char="v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</a:rPr>
              <a:t>если она игнорирует совместимость с существующими вычислительными средами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buFont typeface="Wingdings" pitchFamily="2" charset="2"/>
              <a:buChar char="v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</a:rPr>
              <a:t>если она игнорирует проблему программируемости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endParaRPr lang="ru-RU" sz="26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ФИЦ ИУ РАН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		</a:t>
            </a:r>
            <a:r>
              <a:rPr lang="en-US" sz="200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en-US" sz="2000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smtClean="0">
                <a:solidFill>
                  <a:srgbClr val="0033CC"/>
                </a:solidFill>
                <a:latin typeface="Arial" pitchFamily="34" charset="0"/>
              </a:rPr>
              <a:t>-2021                     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8 из 21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2" name="Slide_5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5589497"/>
      </p:ext>
    </p:extLst>
  </p:cSld>
  <p:clrMapOvr>
    <a:masterClrMapping/>
  </p:clrMapOvr>
  <p:transition spd="med" advTm="23539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="" xmlns:p14="http://schemas.microsoft.com/office/powerpoint/2010/main">
        <p14:playEvt time="0" objId="2"/>
        <p14:stopEvt time="22457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51520" y="-27384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СОСТОЯНИЕ ЗА РУБЕЖОМ</a:t>
            </a:r>
            <a:endParaRPr lang="en-GB" sz="4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0074" y="836712"/>
            <a:ext cx="8358246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ru-RU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НАСТОЯЩЕЕ ВРЕМЯ ЗА РУБЕЖОМ ВОПРОСАМИ РАЗРАБОТКИ ПОТОКОВЫХ АРХИТЕКТУР ВЕДУТСЯ ТОЛЬКО ОТДЕЛЬНЫМИ ИССЛЕДОВАТЕЛЯМИ</a:t>
            </a: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rgbClr val="0070C0"/>
                </a:solidFill>
                <a:hlinkClick r:id="rId3" tooltip="Sundararajan Sriram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Sundararajan Sriram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en-US" dirty="0"/>
              <a:t>Minimizing communication and synchronization overhead in multiprocessors for digital signal processing</a:t>
            </a:r>
            <a:r>
              <a:rPr lang="ru-RU" dirty="0"/>
              <a:t> //  </a:t>
            </a:r>
            <a:r>
              <a:rPr lang="en-US" dirty="0" err="1"/>
              <a:t>Phd</a:t>
            </a:r>
            <a:r>
              <a:rPr lang="en-US" dirty="0"/>
              <a:t>, University of California at Berkeley, Computer Science Division 571 Evans Hall Berkeley, CA</a:t>
            </a:r>
            <a:r>
              <a:rPr lang="ru-RU" dirty="0"/>
              <a:t>, </a:t>
            </a:r>
            <a:r>
              <a:rPr lang="en-US" dirty="0"/>
              <a:t>United States</a:t>
            </a:r>
            <a:r>
              <a:rPr lang="ru-RU" dirty="0"/>
              <a:t>, </a:t>
            </a:r>
            <a:r>
              <a:rPr lang="en-US" dirty="0"/>
              <a:t>Order Number: UMI Order No. GAX96-21374</a:t>
            </a:r>
            <a:r>
              <a:rPr lang="ru-RU" dirty="0"/>
              <a:t>, 187 </a:t>
            </a:r>
            <a:r>
              <a:rPr lang="en-US" dirty="0"/>
              <a:t>p.</a:t>
            </a:r>
          </a:p>
          <a:p>
            <a:pPr algn="ctr">
              <a:spcBef>
                <a:spcPts val="900"/>
              </a:spcBef>
              <a:spcAft>
                <a:spcPts val="0"/>
              </a:spcAft>
            </a:pPr>
            <a:r>
              <a:rPr lang="ru-RU" sz="2200" dirty="0"/>
              <a:t>В диссертации исследованы методы минимизации затрат на межпроцессорную связь в статически запланированных мультипроцессорах для DSP на основе  </a:t>
            </a:r>
            <a:r>
              <a:rPr lang="en-US" sz="2200" dirty="0"/>
              <a:t>DF</a:t>
            </a:r>
            <a:r>
              <a:rPr lang="ru-RU" sz="2200" dirty="0"/>
              <a:t>. Основная идея </a:t>
            </a:r>
            <a:r>
              <a:rPr lang="en-US" sz="2200" dirty="0"/>
              <a:t>- </a:t>
            </a:r>
            <a:r>
              <a:rPr lang="ru-RU" sz="2200" dirty="0"/>
              <a:t>обмен данными в статически запланированном оборудовании достаточно предсказуемы, и ее можно использовать для параллельной реализации с низкими накладными расходами при низкой стоимости оборудования на базе самосинхронизации.</a:t>
            </a:r>
          </a:p>
          <a:p>
            <a:pPr>
              <a:spcAft>
                <a:spcPts val="300"/>
              </a:spcAft>
            </a:pPr>
            <a:endParaRPr lang="en-US" dirty="0"/>
          </a:p>
          <a:p>
            <a:pPr>
              <a:spcAft>
                <a:spcPts val="300"/>
              </a:spcAft>
              <a:buFont typeface="Wingdings" pitchFamily="2" charset="2"/>
              <a:buChar char="v"/>
            </a:pPr>
            <a:endParaRPr lang="en-US" dirty="0"/>
          </a:p>
          <a:p>
            <a:pPr>
              <a:spcAft>
                <a:spcPts val="300"/>
              </a:spcAft>
              <a:buFont typeface="Wingdings" pitchFamily="2" charset="2"/>
              <a:buChar char="v"/>
            </a:pPr>
            <a:endParaRPr lang="en-US" dirty="0"/>
          </a:p>
          <a:p>
            <a:pPr>
              <a:spcAft>
                <a:spcPts val="300"/>
              </a:spcAft>
              <a:buFont typeface="Wingdings" pitchFamily="2" charset="2"/>
              <a:buChar char="v"/>
            </a:pPr>
            <a:endParaRPr lang="ru-RU" sz="26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ФИЦ ИУ РАН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	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	</a:t>
            </a:r>
            <a:r>
              <a:rPr lang="en-US" sz="200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en-US" sz="2000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smtClean="0">
                <a:solidFill>
                  <a:srgbClr val="0033CC"/>
                </a:solidFill>
                <a:latin typeface="Arial" pitchFamily="34" charset="0"/>
              </a:rPr>
              <a:t>-2021                               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9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из 21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212514"/>
      </p:ext>
    </p:extLst>
  </p:cSld>
  <p:clrMapOvr>
    <a:masterClrMapping/>
  </p:clrMapOvr>
  <p:transition spd="med" advTm="23539">
    <p:zoom/>
  </p:transition>
  <p:extLst mod="1">
    <p:ext uri="{E180D4A7-C9FB-4DFB-919C-405C955672EB}">
      <p14:showEvtLst xmlns="" xmlns:p14="http://schemas.microsoft.com/office/powerpoint/2010/main">
        <p14:playEvt time="0" objId="2"/>
        <p14:stopEvt time="22457" objId="2"/>
      </p14:showEvtLst>
    </p:ext>
  </p:extLs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22510</TotalTime>
  <Words>1309</Words>
  <Application>Microsoft Office PowerPoint</Application>
  <PresentationFormat>Экран (4:3)</PresentationFormat>
  <Paragraphs>366</Paragraphs>
  <Slides>21</Slides>
  <Notes>10</Notes>
  <HiddenSlides>0</HiddenSlides>
  <MMClips>4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Трек</vt:lpstr>
      <vt:lpstr>Visio</vt:lpstr>
      <vt:lpstr>Вычислительные потоковые архитектуры: история и перспективы реализации</vt:lpstr>
      <vt:lpstr>Содержание</vt:lpstr>
      <vt:lpstr>Спектр потоковых архитектур (начало 1980-х - середина 2000-х годов)</vt:lpstr>
      <vt:lpstr>Ключевые отличия архитектур: Инициация вычислений и организация памяти</vt:lpstr>
      <vt:lpstr>Ключевые отличия архитектур: число вычислительных шагов</vt:lpstr>
      <vt:lpstr>Недостатки потоковых архитектур (1)</vt:lpstr>
      <vt:lpstr>Недостатки потоковых  цсп архитектур</vt:lpstr>
      <vt:lpstr>Итоги разработки </vt:lpstr>
      <vt:lpstr>СОСТОЯНИЕ ЗА РУБЕЖОМ</vt:lpstr>
      <vt:lpstr>Состояние в россии</vt:lpstr>
      <vt:lpstr>Причины медленного развития  потоковых архитектур (мнение специалистов ИППМ РАН)</vt:lpstr>
      <vt:lpstr>Основные особенности потоковой рекуррентной  архитектуры (РПА)</vt:lpstr>
      <vt:lpstr>Структура рпа</vt:lpstr>
      <vt:lpstr>Принцип рекуррентной развертки алгоритмов (1) </vt:lpstr>
      <vt:lpstr>Принцип рекуррентной развертки алгоритмов (2) </vt:lpstr>
      <vt:lpstr> </vt:lpstr>
      <vt:lpstr>Преобразователь тегов настраиваемый </vt:lpstr>
      <vt:lpstr>Преобразователь тегов универсальный </vt:lpstr>
      <vt:lpstr>Результаты реализации алгоритмов распознавания слов-команд</vt:lpstr>
      <vt:lpstr>заключение</vt:lpstr>
      <vt:lpstr>Контакты</vt:lpstr>
    </vt:vector>
  </TitlesOfParts>
  <Company>IPPM RAS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subject>MES2006</dc:subject>
  <dc:creator>Alma Mater</dc:creator>
  <cp:lastModifiedBy>информатика</cp:lastModifiedBy>
  <cp:revision>637</cp:revision>
  <cp:lastPrinted>2021-07-05T00:02:33Z</cp:lastPrinted>
  <dcterms:created xsi:type="dcterms:W3CDTF">2000-11-06T16:35:25Z</dcterms:created>
  <dcterms:modified xsi:type="dcterms:W3CDTF">2021-12-24T10:56:49Z</dcterms:modified>
</cp:coreProperties>
</file>