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43" r:id="rId1"/>
  </p:sldMasterIdLst>
  <p:notesMasterIdLst>
    <p:notesMasterId r:id="rId26"/>
  </p:notesMasterIdLst>
  <p:handoutMasterIdLst>
    <p:handoutMasterId r:id="rId27"/>
  </p:handoutMasterIdLst>
  <p:sldIdLst>
    <p:sldId id="267" r:id="rId2"/>
    <p:sldId id="258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27" r:id="rId11"/>
    <p:sldId id="314" r:id="rId12"/>
    <p:sldId id="315" r:id="rId13"/>
    <p:sldId id="317" r:id="rId14"/>
    <p:sldId id="328" r:id="rId15"/>
    <p:sldId id="318" r:id="rId16"/>
    <p:sldId id="319" r:id="rId17"/>
    <p:sldId id="329" r:id="rId18"/>
    <p:sldId id="321" r:id="rId19"/>
    <p:sldId id="320" r:id="rId20"/>
    <p:sldId id="322" r:id="rId21"/>
    <p:sldId id="323" r:id="rId22"/>
    <p:sldId id="324" r:id="rId23"/>
    <p:sldId id="326" r:id="rId24"/>
    <p:sldId id="305" r:id="rId25"/>
  </p:sldIdLst>
  <p:sldSz cx="9144000" cy="6858000" type="screen4x3"/>
  <p:notesSz cx="6856413" cy="97504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DD7567"/>
    <a:srgbClr val="008000"/>
    <a:srgbClr val="0033CC"/>
    <a:srgbClr val="65D7FF"/>
    <a:srgbClr val="FF6600"/>
    <a:srgbClr val="009900"/>
    <a:srgbClr val="33CC33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 horzBarState="maximized">
    <p:restoredLeft sz="13584" autoAdjust="0"/>
    <p:restoredTop sz="98790" autoAdjust="0"/>
  </p:normalViewPr>
  <p:slideViewPr>
    <p:cSldViewPr>
      <p:cViewPr varScale="1">
        <p:scale>
          <a:sx n="71" d="100"/>
          <a:sy n="71" d="100"/>
        </p:scale>
        <p:origin x="-29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46" y="-90"/>
      </p:cViewPr>
      <p:guideLst>
        <p:guide orient="horz" pos="3071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3D3C25-BF41-4B07-8822-94AAB9B9CBB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5C27885-A16F-4125-AE24-D6B08CE17F1C}">
      <dgm:prSet phldrT="[Текст]" custT="1"/>
      <dgm:spPr>
        <a:solidFill>
          <a:srgbClr val="00B0F0">
            <a:alpha val="90000"/>
          </a:srgbClr>
        </a:solidFill>
      </dgm:spPr>
      <dgm:t>
        <a:bodyPr/>
        <a:lstStyle/>
        <a:p>
          <a:pPr algn="ctr"/>
          <a:r>
            <a:rPr lang="ru-RU" sz="3600" b="1" dirty="0" smtClean="0">
              <a:solidFill>
                <a:srgbClr val="000099"/>
              </a:solidFill>
              <a:latin typeface="+mj-lt"/>
            </a:rPr>
            <a:t>Все цифровые схемы</a:t>
          </a:r>
          <a:endParaRPr lang="ru-RU" sz="3600" b="1" dirty="0">
            <a:solidFill>
              <a:srgbClr val="000099"/>
            </a:solidFill>
            <a:latin typeface="+mj-lt"/>
          </a:endParaRPr>
        </a:p>
      </dgm:t>
    </dgm:pt>
    <dgm:pt modelId="{726B0244-030E-4FED-97CB-8FA938A621B5}" type="parTrans" cxnId="{E11F685A-5828-4018-8A60-0E1071C602C9}">
      <dgm:prSet/>
      <dgm:spPr/>
      <dgm:t>
        <a:bodyPr/>
        <a:lstStyle/>
        <a:p>
          <a:pPr algn="ctr"/>
          <a:endParaRPr lang="ru-RU"/>
        </a:p>
      </dgm:t>
    </dgm:pt>
    <dgm:pt modelId="{8F76E01D-9390-4158-BBBD-12322A09392A}" type="sibTrans" cxnId="{E11F685A-5828-4018-8A60-0E1071C602C9}">
      <dgm:prSet/>
      <dgm:spPr/>
      <dgm:t>
        <a:bodyPr/>
        <a:lstStyle/>
        <a:p>
          <a:pPr algn="ctr"/>
          <a:endParaRPr lang="ru-RU"/>
        </a:p>
      </dgm:t>
    </dgm:pt>
    <dgm:pt modelId="{EAA2A421-B55A-406F-8EB7-C40E2FE649CF}">
      <dgm:prSet phldrT="[Текст]" custT="1"/>
      <dgm:spPr>
        <a:solidFill>
          <a:srgbClr val="92D050">
            <a:alpha val="90000"/>
          </a:srgbClr>
        </a:solidFill>
      </dgm:spPr>
      <dgm:t>
        <a:bodyPr/>
        <a:lstStyle/>
        <a:p>
          <a:pPr algn="ctr"/>
          <a:r>
            <a:rPr lang="ru-RU" sz="2400" b="1" dirty="0" smtClean="0">
              <a:solidFill>
                <a:srgbClr val="000099"/>
              </a:solidFill>
              <a:latin typeface="+mj-lt"/>
            </a:rPr>
            <a:t>Асинхронные</a:t>
          </a:r>
          <a:r>
            <a:rPr lang="en-US" sz="3200" b="1" dirty="0" smtClean="0">
              <a:solidFill>
                <a:srgbClr val="000099"/>
              </a:solidFill>
              <a:latin typeface="+mj-lt"/>
            </a:rPr>
            <a:t/>
          </a:r>
          <a:br>
            <a:rPr lang="en-US" sz="3200" b="1" dirty="0" smtClean="0">
              <a:solidFill>
                <a:srgbClr val="000099"/>
              </a:solidFill>
              <a:latin typeface="+mj-lt"/>
            </a:rPr>
          </a:br>
          <a:r>
            <a:rPr lang="en-US" sz="2000" b="1" dirty="0" smtClean="0">
              <a:solidFill>
                <a:srgbClr val="000099"/>
              </a:solidFill>
              <a:latin typeface="+mj-lt"/>
            </a:rPr>
            <a:t>(</a:t>
          </a:r>
          <a:r>
            <a:rPr lang="ru-RU" sz="2000" b="1" dirty="0" smtClean="0">
              <a:solidFill>
                <a:srgbClr val="000099"/>
              </a:solidFill>
              <a:latin typeface="+mj-lt"/>
            </a:rPr>
            <a:t>нет синхросигналов</a:t>
          </a:r>
          <a:r>
            <a:rPr lang="en-US" sz="2000" b="1" dirty="0" smtClean="0">
              <a:solidFill>
                <a:srgbClr val="000099"/>
              </a:solidFill>
              <a:latin typeface="+mj-lt"/>
            </a:rPr>
            <a:t>!)</a:t>
          </a:r>
          <a:endParaRPr lang="ru-RU" sz="2000" b="1" dirty="0">
            <a:solidFill>
              <a:srgbClr val="000099"/>
            </a:solidFill>
            <a:latin typeface="+mj-lt"/>
          </a:endParaRPr>
        </a:p>
      </dgm:t>
    </dgm:pt>
    <dgm:pt modelId="{5B6569C5-A652-449A-B460-31E9209FFDD8}" type="parTrans" cxnId="{903AA1A4-CF16-4657-92EA-138A0C12D2D5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ru-RU"/>
        </a:p>
      </dgm:t>
    </dgm:pt>
    <dgm:pt modelId="{4AA96AEE-722F-4C15-B83C-86420F4F965B}" type="sibTrans" cxnId="{903AA1A4-CF16-4657-92EA-138A0C12D2D5}">
      <dgm:prSet/>
      <dgm:spPr/>
      <dgm:t>
        <a:bodyPr/>
        <a:lstStyle/>
        <a:p>
          <a:pPr algn="ctr"/>
          <a:endParaRPr lang="ru-RU"/>
        </a:p>
      </dgm:t>
    </dgm:pt>
    <dgm:pt modelId="{F82B0713-2C3F-40B9-961D-BC498186BF67}">
      <dgm:prSet phldrT="[Текст]" custT="1"/>
      <dgm:spPr>
        <a:solidFill>
          <a:srgbClr val="33CC33">
            <a:alpha val="90000"/>
          </a:srgbClr>
        </a:solidFill>
      </dgm:spPr>
      <dgm:t>
        <a:bodyPr/>
        <a:lstStyle/>
        <a:p>
          <a:pPr algn="ctr"/>
          <a:r>
            <a:rPr lang="ru-RU" sz="1800" b="1" dirty="0" smtClean="0">
              <a:solidFill>
                <a:srgbClr val="000099"/>
              </a:solidFill>
            </a:rPr>
            <a:t>Самосин</a:t>
          </a:r>
          <a:r>
            <a:rPr lang="en-US" sz="1800" b="1" dirty="0" smtClean="0">
              <a:solidFill>
                <a:srgbClr val="000099"/>
              </a:solidFill>
            </a:rPr>
            <a:t>-</a:t>
          </a:r>
          <a:r>
            <a:rPr lang="ru-RU" sz="1800" b="1" dirty="0" err="1" smtClean="0">
              <a:solidFill>
                <a:srgbClr val="000099"/>
              </a:solidFill>
            </a:rPr>
            <a:t>хронные</a:t>
          </a:r>
          <a:endParaRPr lang="ru-RU" sz="1800" b="1" dirty="0">
            <a:solidFill>
              <a:srgbClr val="000099"/>
            </a:solidFill>
          </a:endParaRPr>
        </a:p>
      </dgm:t>
    </dgm:pt>
    <dgm:pt modelId="{F0CD64FC-531F-45A3-A72E-A42FA9F5BEAF}" type="parTrans" cxnId="{D1E42898-D4C3-49C7-92E9-23927591927E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ru-RU"/>
        </a:p>
      </dgm:t>
    </dgm:pt>
    <dgm:pt modelId="{17E30AA2-2CCC-49FC-A244-C46D51ABA4F9}" type="sibTrans" cxnId="{D1E42898-D4C3-49C7-92E9-23927591927E}">
      <dgm:prSet/>
      <dgm:spPr/>
      <dgm:t>
        <a:bodyPr/>
        <a:lstStyle/>
        <a:p>
          <a:pPr algn="ctr"/>
          <a:endParaRPr lang="ru-RU"/>
        </a:p>
      </dgm:t>
    </dgm:pt>
    <dgm:pt modelId="{B4E00B1D-8CE6-46FB-9798-35B5D96C79B7}">
      <dgm:prSet phldrT="[Текст]" custT="1"/>
      <dgm:spPr>
        <a:solidFill>
          <a:srgbClr val="65D7FF"/>
        </a:solidFill>
      </dgm:spPr>
      <dgm:t>
        <a:bodyPr/>
        <a:lstStyle/>
        <a:p>
          <a:pPr algn="ctr"/>
          <a:r>
            <a:rPr lang="ru-RU" sz="3000" b="0" dirty="0" smtClean="0">
              <a:solidFill>
                <a:srgbClr val="000099"/>
              </a:solidFill>
              <a:latin typeface="+mj-lt"/>
            </a:rPr>
            <a:t>Другие</a:t>
          </a:r>
          <a:endParaRPr lang="ru-RU" sz="3000" b="0" dirty="0">
            <a:solidFill>
              <a:srgbClr val="000099"/>
            </a:solidFill>
            <a:latin typeface="+mj-lt"/>
          </a:endParaRPr>
        </a:p>
      </dgm:t>
    </dgm:pt>
    <dgm:pt modelId="{BDCFDA04-996E-4157-A3FE-DF5D3CC21428}" type="parTrans" cxnId="{726E1657-B347-4552-BF7E-FEDAEC762479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ru-RU"/>
        </a:p>
      </dgm:t>
    </dgm:pt>
    <dgm:pt modelId="{0FE4FB88-DA35-4B2F-B5DA-5D457F50D762}" type="sibTrans" cxnId="{726E1657-B347-4552-BF7E-FEDAEC762479}">
      <dgm:prSet/>
      <dgm:spPr/>
      <dgm:t>
        <a:bodyPr/>
        <a:lstStyle/>
        <a:p>
          <a:pPr algn="ctr"/>
          <a:endParaRPr lang="ru-RU"/>
        </a:p>
      </dgm:t>
    </dgm:pt>
    <dgm:pt modelId="{8C8E485A-D129-4AA7-A937-2D952F30BC42}">
      <dgm:prSet phldrT="[Текст]" custT="1"/>
      <dgm:spPr>
        <a:solidFill>
          <a:srgbClr val="FFFF00">
            <a:alpha val="90000"/>
          </a:srgbClr>
        </a:solidFill>
      </dgm:spPr>
      <dgm:t>
        <a:bodyPr/>
        <a:lstStyle/>
        <a:p>
          <a:pPr algn="ctr"/>
          <a:r>
            <a:rPr lang="ru-RU" sz="3000" b="1" dirty="0" smtClean="0">
              <a:solidFill>
                <a:srgbClr val="000099"/>
              </a:solidFill>
              <a:latin typeface="+mj-lt"/>
            </a:rPr>
            <a:t>Синхронные</a:t>
          </a:r>
          <a:r>
            <a:rPr lang="en-US" sz="3600" b="1" dirty="0" smtClean="0">
              <a:solidFill>
                <a:srgbClr val="000099"/>
              </a:solidFill>
            </a:rPr>
            <a:t/>
          </a:r>
          <a:br>
            <a:rPr lang="en-US" sz="3600" b="1" dirty="0" smtClean="0">
              <a:solidFill>
                <a:srgbClr val="000099"/>
              </a:solidFill>
            </a:rPr>
          </a:br>
          <a:r>
            <a:rPr lang="en-US" sz="2000" b="1" dirty="0" smtClean="0">
              <a:solidFill>
                <a:srgbClr val="000099"/>
              </a:solidFill>
            </a:rPr>
            <a:t>(</a:t>
          </a:r>
          <a:r>
            <a:rPr lang="ru-RU" sz="2000" b="1" dirty="0" smtClean="0">
              <a:solidFill>
                <a:srgbClr val="000099"/>
              </a:solidFill>
            </a:rPr>
            <a:t>глобальное тактовое </a:t>
          </a:r>
          <a:br>
            <a:rPr lang="ru-RU" sz="2000" b="1" dirty="0" smtClean="0">
              <a:solidFill>
                <a:srgbClr val="000099"/>
              </a:solidFill>
            </a:rPr>
          </a:br>
          <a:r>
            <a:rPr lang="ru-RU" sz="2000" b="1" dirty="0" smtClean="0">
              <a:solidFill>
                <a:srgbClr val="000099"/>
              </a:solidFill>
            </a:rPr>
            <a:t>«дерево»</a:t>
          </a:r>
          <a:r>
            <a:rPr lang="en-US" sz="2000" b="1" dirty="0" smtClean="0">
              <a:solidFill>
                <a:srgbClr val="000099"/>
              </a:solidFill>
            </a:rPr>
            <a:t>!)</a:t>
          </a:r>
          <a:endParaRPr lang="ru-RU" sz="2000" b="1" dirty="0">
            <a:solidFill>
              <a:srgbClr val="000099"/>
            </a:solidFill>
          </a:endParaRPr>
        </a:p>
      </dgm:t>
    </dgm:pt>
    <dgm:pt modelId="{45E54B5F-84DB-42DC-BE52-2E950815BF60}" type="parTrans" cxnId="{4E5607AB-48E7-43FB-BEF3-D00BB74103F0}">
      <dgm:prSet/>
      <dgm:spPr>
        <a:ln>
          <a:solidFill>
            <a:schemeClr val="tx1"/>
          </a:solidFill>
        </a:ln>
      </dgm:spPr>
      <dgm:t>
        <a:bodyPr/>
        <a:lstStyle/>
        <a:p>
          <a:pPr algn="ctr"/>
          <a:endParaRPr lang="ru-RU"/>
        </a:p>
      </dgm:t>
    </dgm:pt>
    <dgm:pt modelId="{5E38DBFA-AC31-4EB6-9F02-7D862EDAB63D}" type="sibTrans" cxnId="{4E5607AB-48E7-43FB-BEF3-D00BB74103F0}">
      <dgm:prSet/>
      <dgm:spPr/>
      <dgm:t>
        <a:bodyPr/>
        <a:lstStyle/>
        <a:p>
          <a:pPr algn="ctr"/>
          <a:endParaRPr lang="ru-RU"/>
        </a:p>
      </dgm:t>
    </dgm:pt>
    <dgm:pt modelId="{0342BCCA-445A-4AD3-83ED-8A046881027F}">
      <dgm:prSet phldrT="[Текст]"/>
      <dgm:spPr>
        <a:solidFill>
          <a:srgbClr val="FFC000">
            <a:alpha val="90000"/>
          </a:srgbClr>
        </a:solidFill>
      </dgm:spPr>
      <dgm:t>
        <a:bodyPr/>
        <a:lstStyle/>
        <a:p>
          <a:r>
            <a:rPr lang="ru-RU" b="1" dirty="0" smtClean="0">
              <a:solidFill>
                <a:srgbClr val="000099"/>
              </a:solidFill>
              <a:latin typeface="+mj-lt"/>
            </a:rPr>
            <a:t>Глобально Асинхронные</a:t>
          </a:r>
          <a:r>
            <a:rPr lang="en-US" b="1" dirty="0" smtClean="0">
              <a:solidFill>
                <a:srgbClr val="000099"/>
              </a:solidFill>
              <a:latin typeface="+mj-lt"/>
            </a:rPr>
            <a:t/>
          </a:r>
          <a:br>
            <a:rPr lang="en-US" b="1" dirty="0" smtClean="0">
              <a:solidFill>
                <a:srgbClr val="000099"/>
              </a:solidFill>
              <a:latin typeface="+mj-lt"/>
            </a:rPr>
          </a:br>
          <a:r>
            <a:rPr lang="ru-RU" b="1" dirty="0" smtClean="0">
              <a:solidFill>
                <a:srgbClr val="000099"/>
              </a:solidFill>
              <a:latin typeface="+mj-lt"/>
            </a:rPr>
            <a:t>Локально Произвольные</a:t>
          </a:r>
          <a:endParaRPr lang="ru-RU" b="1" dirty="0">
            <a:solidFill>
              <a:srgbClr val="000099"/>
            </a:solidFill>
            <a:latin typeface="+mj-lt"/>
          </a:endParaRPr>
        </a:p>
      </dgm:t>
    </dgm:pt>
    <dgm:pt modelId="{2710C8BE-CBCB-4828-8A60-5531467B1628}" type="parTrans" cxnId="{D4E554FF-98BC-41FC-87A4-5A2448A41B46}">
      <dgm:prSet/>
      <dgm:spPr/>
      <dgm:t>
        <a:bodyPr/>
        <a:lstStyle/>
        <a:p>
          <a:endParaRPr lang="ru-RU"/>
        </a:p>
      </dgm:t>
    </dgm:pt>
    <dgm:pt modelId="{10BC8F18-8D48-451C-9106-A1F595A5615C}" type="sibTrans" cxnId="{D4E554FF-98BC-41FC-87A4-5A2448A41B46}">
      <dgm:prSet/>
      <dgm:spPr/>
      <dgm:t>
        <a:bodyPr/>
        <a:lstStyle/>
        <a:p>
          <a:endParaRPr lang="ru-RU"/>
        </a:p>
      </dgm:t>
    </dgm:pt>
    <dgm:pt modelId="{1BC70EA2-5DAB-4072-9FF7-84EC41AB6F21}" type="pres">
      <dgm:prSet presAssocID="{813D3C25-BF41-4B07-8822-94AAB9B9CBB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D61B306-5C18-48FE-8178-C153875770C6}" type="pres">
      <dgm:prSet presAssocID="{15C27885-A16F-4125-AE24-D6B08CE17F1C}" presName="hierRoot1" presStyleCnt="0"/>
      <dgm:spPr/>
    </dgm:pt>
    <dgm:pt modelId="{5A594E98-2924-47B9-8F34-0E7B1E9526B0}" type="pres">
      <dgm:prSet presAssocID="{15C27885-A16F-4125-AE24-D6B08CE17F1C}" presName="composite" presStyleCnt="0"/>
      <dgm:spPr/>
    </dgm:pt>
    <dgm:pt modelId="{8A709871-E1F6-4CAB-8834-EE158B9F5D04}" type="pres">
      <dgm:prSet presAssocID="{15C27885-A16F-4125-AE24-D6B08CE17F1C}" presName="background" presStyleLbl="node0" presStyleIdx="0" presStyleCnt="1"/>
      <dgm:spPr/>
    </dgm:pt>
    <dgm:pt modelId="{376A687A-20C1-45C8-BA61-0169FB6204DB}" type="pres">
      <dgm:prSet presAssocID="{15C27885-A16F-4125-AE24-D6B08CE17F1C}" presName="text" presStyleLbl="fgAcc0" presStyleIdx="0" presStyleCnt="1" custScaleX="571807" custScaleY="168345" custLinFactNeighborX="271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F3C437-4E69-4431-A1B9-8C4186142B53}" type="pres">
      <dgm:prSet presAssocID="{15C27885-A16F-4125-AE24-D6B08CE17F1C}" presName="hierChild2" presStyleCnt="0"/>
      <dgm:spPr/>
    </dgm:pt>
    <dgm:pt modelId="{D007227F-D3A8-458A-B540-DD9BB4CF1225}" type="pres">
      <dgm:prSet presAssocID="{5B6569C5-A652-449A-B460-31E9209FFDD8}" presName="Name10" presStyleLbl="parChTrans1D2" presStyleIdx="0" presStyleCnt="3"/>
      <dgm:spPr/>
      <dgm:t>
        <a:bodyPr/>
        <a:lstStyle/>
        <a:p>
          <a:endParaRPr lang="ru-RU"/>
        </a:p>
      </dgm:t>
    </dgm:pt>
    <dgm:pt modelId="{CE74157E-C749-4406-B922-6DCC76A5A876}" type="pres">
      <dgm:prSet presAssocID="{EAA2A421-B55A-406F-8EB7-C40E2FE649CF}" presName="hierRoot2" presStyleCnt="0"/>
      <dgm:spPr/>
    </dgm:pt>
    <dgm:pt modelId="{52C8B07A-A657-4265-B791-6D2CF41B3476}" type="pres">
      <dgm:prSet presAssocID="{EAA2A421-B55A-406F-8EB7-C40E2FE649CF}" presName="composite2" presStyleCnt="0"/>
      <dgm:spPr/>
    </dgm:pt>
    <dgm:pt modelId="{C2C3234B-3973-45F9-83F6-D85C9244F82F}" type="pres">
      <dgm:prSet presAssocID="{EAA2A421-B55A-406F-8EB7-C40E2FE649CF}" presName="background2" presStyleLbl="node2" presStyleIdx="0" presStyleCnt="3"/>
      <dgm:spPr/>
    </dgm:pt>
    <dgm:pt modelId="{7CFBC0DF-7269-429C-9148-7377E5B7C4FA}" type="pres">
      <dgm:prSet presAssocID="{EAA2A421-B55A-406F-8EB7-C40E2FE649CF}" presName="text2" presStyleLbl="fgAcc2" presStyleIdx="0" presStyleCnt="3" custScaleX="287698" custScaleY="169839" custLinFactX="217002" custLinFactNeighborX="300000" custLinFactNeighborY="26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4F8097-912A-4C9D-967D-4C37654AA9BE}" type="pres">
      <dgm:prSet presAssocID="{EAA2A421-B55A-406F-8EB7-C40E2FE649CF}" presName="hierChild3" presStyleCnt="0"/>
      <dgm:spPr/>
    </dgm:pt>
    <dgm:pt modelId="{3076A76C-ECBF-4E6A-A8C1-AA625DBBBEDA}" type="pres">
      <dgm:prSet presAssocID="{F0CD64FC-531F-45A3-A72E-A42FA9F5BEAF}" presName="Name17" presStyleLbl="parChTrans1D3" presStyleIdx="0" presStyleCnt="2"/>
      <dgm:spPr/>
      <dgm:t>
        <a:bodyPr/>
        <a:lstStyle/>
        <a:p>
          <a:endParaRPr lang="ru-RU"/>
        </a:p>
      </dgm:t>
    </dgm:pt>
    <dgm:pt modelId="{D7507B3B-333F-4353-852C-74B755615DD0}" type="pres">
      <dgm:prSet presAssocID="{F82B0713-2C3F-40B9-961D-BC498186BF67}" presName="hierRoot3" presStyleCnt="0"/>
      <dgm:spPr/>
    </dgm:pt>
    <dgm:pt modelId="{431301B3-B14F-43C2-81E0-CE13435EE4B5}" type="pres">
      <dgm:prSet presAssocID="{F82B0713-2C3F-40B9-961D-BC498186BF67}" presName="composite3" presStyleCnt="0"/>
      <dgm:spPr/>
    </dgm:pt>
    <dgm:pt modelId="{A4582C25-8359-4D00-BCA4-EE26CFA6AACE}" type="pres">
      <dgm:prSet presAssocID="{F82B0713-2C3F-40B9-961D-BC498186BF67}" presName="background3" presStyleLbl="node3" presStyleIdx="0" presStyleCnt="2"/>
      <dgm:spPr/>
    </dgm:pt>
    <dgm:pt modelId="{95751B68-8AA4-43DB-9EFF-F49828B42FB1}" type="pres">
      <dgm:prSet presAssocID="{F82B0713-2C3F-40B9-961D-BC498186BF67}" presName="text3" presStyleLbl="fgAcc3" presStyleIdx="0" presStyleCnt="2" custAng="0" custScaleX="123804" custScaleY="133237" custLinFactX="222001" custLinFactNeighborX="300000" custLinFactNeighborY="958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84E739A-FF72-4EE1-B939-CF006B4FFEDA}" type="pres">
      <dgm:prSet presAssocID="{F82B0713-2C3F-40B9-961D-BC498186BF67}" presName="hierChild4" presStyleCnt="0"/>
      <dgm:spPr/>
    </dgm:pt>
    <dgm:pt modelId="{6A02A9C8-5CA4-4B69-9751-0DA887522D74}" type="pres">
      <dgm:prSet presAssocID="{BDCFDA04-996E-4157-A3FE-DF5D3CC21428}" presName="Name17" presStyleLbl="parChTrans1D3" presStyleIdx="1" presStyleCnt="2"/>
      <dgm:spPr/>
      <dgm:t>
        <a:bodyPr/>
        <a:lstStyle/>
        <a:p>
          <a:endParaRPr lang="ru-RU"/>
        </a:p>
      </dgm:t>
    </dgm:pt>
    <dgm:pt modelId="{E959EE28-050C-4B87-9C29-52CC3C10A798}" type="pres">
      <dgm:prSet presAssocID="{B4E00B1D-8CE6-46FB-9798-35B5D96C79B7}" presName="hierRoot3" presStyleCnt="0"/>
      <dgm:spPr/>
    </dgm:pt>
    <dgm:pt modelId="{87CBFA3C-FDB3-4EAB-B41E-9B0A82BA1A02}" type="pres">
      <dgm:prSet presAssocID="{B4E00B1D-8CE6-46FB-9798-35B5D96C79B7}" presName="composite3" presStyleCnt="0"/>
      <dgm:spPr/>
    </dgm:pt>
    <dgm:pt modelId="{2F7A08D6-6901-4741-9427-D7C9AA8BAE0A}" type="pres">
      <dgm:prSet presAssocID="{B4E00B1D-8CE6-46FB-9798-35B5D96C79B7}" presName="background3" presStyleLbl="node3" presStyleIdx="1" presStyleCnt="2"/>
      <dgm:spPr/>
    </dgm:pt>
    <dgm:pt modelId="{D7BAF020-2530-4FAD-AB76-DFE9571D4A6D}" type="pres">
      <dgm:prSet presAssocID="{B4E00B1D-8CE6-46FB-9798-35B5D96C79B7}" presName="text3" presStyleLbl="fgAcc3" presStyleIdx="1" presStyleCnt="2" custScaleX="160039" custScaleY="199537" custLinFactX="228365" custLinFactNeighborX="300000" custLinFactNeighborY="875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F0F3E14-2ADF-47AB-9235-F6A87B964B6F}" type="pres">
      <dgm:prSet presAssocID="{B4E00B1D-8CE6-46FB-9798-35B5D96C79B7}" presName="hierChild4" presStyleCnt="0"/>
      <dgm:spPr/>
    </dgm:pt>
    <dgm:pt modelId="{EA21A8FC-96B2-415A-A71E-2F1890054679}" type="pres">
      <dgm:prSet presAssocID="{2710C8BE-CBCB-4828-8A60-5531467B1628}" presName="Name10" presStyleLbl="parChTrans1D2" presStyleIdx="1" presStyleCnt="3"/>
      <dgm:spPr/>
      <dgm:t>
        <a:bodyPr/>
        <a:lstStyle/>
        <a:p>
          <a:endParaRPr lang="ru-RU"/>
        </a:p>
      </dgm:t>
    </dgm:pt>
    <dgm:pt modelId="{809691C4-6F36-409C-B0ED-156CC511EB87}" type="pres">
      <dgm:prSet presAssocID="{0342BCCA-445A-4AD3-83ED-8A046881027F}" presName="hierRoot2" presStyleCnt="0"/>
      <dgm:spPr/>
    </dgm:pt>
    <dgm:pt modelId="{65B9B8F6-7340-460D-8DD3-D24161B5367C}" type="pres">
      <dgm:prSet presAssocID="{0342BCCA-445A-4AD3-83ED-8A046881027F}" presName="composite2" presStyleCnt="0"/>
      <dgm:spPr/>
    </dgm:pt>
    <dgm:pt modelId="{0A442FC8-37A8-47DB-A5A2-26E9B8B32E4B}" type="pres">
      <dgm:prSet presAssocID="{0342BCCA-445A-4AD3-83ED-8A046881027F}" presName="background2" presStyleLbl="node2" presStyleIdx="1" presStyleCnt="3"/>
      <dgm:spPr/>
    </dgm:pt>
    <dgm:pt modelId="{9849E6EB-A48C-4582-9AD6-30E252D9194B}" type="pres">
      <dgm:prSet presAssocID="{0342BCCA-445A-4AD3-83ED-8A046881027F}" presName="text2" presStyleLbl="fgAcc2" presStyleIdx="1" presStyleCnt="3" custScaleX="223078" custScaleY="290088" custLinFactNeighborX="-44540" custLinFactNeighborY="269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A6EB3B-C206-4E73-B7E8-3A54227F8769}" type="pres">
      <dgm:prSet presAssocID="{0342BCCA-445A-4AD3-83ED-8A046881027F}" presName="hierChild3" presStyleCnt="0"/>
      <dgm:spPr/>
    </dgm:pt>
    <dgm:pt modelId="{7224F386-A88E-490A-B914-C8F268E5D424}" type="pres">
      <dgm:prSet presAssocID="{45E54B5F-84DB-42DC-BE52-2E950815BF60}" presName="Name10" presStyleLbl="parChTrans1D2" presStyleIdx="2" presStyleCnt="3"/>
      <dgm:spPr/>
      <dgm:t>
        <a:bodyPr/>
        <a:lstStyle/>
        <a:p>
          <a:endParaRPr lang="ru-RU"/>
        </a:p>
      </dgm:t>
    </dgm:pt>
    <dgm:pt modelId="{E744D742-BA63-4B21-8DB8-42B8CCDAB274}" type="pres">
      <dgm:prSet presAssocID="{8C8E485A-D129-4AA7-A937-2D952F30BC42}" presName="hierRoot2" presStyleCnt="0"/>
      <dgm:spPr/>
    </dgm:pt>
    <dgm:pt modelId="{AA256237-6A0A-4672-B54A-F3858C8DA27D}" type="pres">
      <dgm:prSet presAssocID="{8C8E485A-D129-4AA7-A937-2D952F30BC42}" presName="composite2" presStyleCnt="0"/>
      <dgm:spPr/>
    </dgm:pt>
    <dgm:pt modelId="{5CB22899-49AF-409C-B07F-927AEC730C41}" type="pres">
      <dgm:prSet presAssocID="{8C8E485A-D129-4AA7-A937-2D952F30BC42}" presName="background2" presStyleLbl="node2" presStyleIdx="2" presStyleCnt="3"/>
      <dgm:spPr/>
    </dgm:pt>
    <dgm:pt modelId="{B0CF32C1-B612-415A-B3D6-944EB0DF1435}" type="pres">
      <dgm:prSet presAssocID="{8C8E485A-D129-4AA7-A937-2D952F30BC42}" presName="text2" presStyleLbl="fgAcc2" presStyleIdx="2" presStyleCnt="3" custScaleX="252942" custScaleY="392530" custLinFactX="-264169" custLinFactNeighborX="-300000" custLinFactNeighborY="260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78F93D-0B7D-4B30-923B-282B179055BB}" type="pres">
      <dgm:prSet presAssocID="{8C8E485A-D129-4AA7-A937-2D952F30BC42}" presName="hierChild3" presStyleCnt="0"/>
      <dgm:spPr/>
    </dgm:pt>
  </dgm:ptLst>
  <dgm:cxnLst>
    <dgm:cxn modelId="{903AA1A4-CF16-4657-92EA-138A0C12D2D5}" srcId="{15C27885-A16F-4125-AE24-D6B08CE17F1C}" destId="{EAA2A421-B55A-406F-8EB7-C40E2FE649CF}" srcOrd="0" destOrd="0" parTransId="{5B6569C5-A652-449A-B460-31E9209FFDD8}" sibTransId="{4AA96AEE-722F-4C15-B83C-86420F4F965B}"/>
    <dgm:cxn modelId="{D4E554FF-98BC-41FC-87A4-5A2448A41B46}" srcId="{15C27885-A16F-4125-AE24-D6B08CE17F1C}" destId="{0342BCCA-445A-4AD3-83ED-8A046881027F}" srcOrd="1" destOrd="0" parTransId="{2710C8BE-CBCB-4828-8A60-5531467B1628}" sibTransId="{10BC8F18-8D48-451C-9106-A1F595A5615C}"/>
    <dgm:cxn modelId="{2F90AA1E-93CE-43F5-8C0C-D9A3C78ECE30}" type="presOf" srcId="{15C27885-A16F-4125-AE24-D6B08CE17F1C}" destId="{376A687A-20C1-45C8-BA61-0169FB6204DB}" srcOrd="0" destOrd="0" presId="urn:microsoft.com/office/officeart/2005/8/layout/hierarchy1"/>
    <dgm:cxn modelId="{726E1657-B347-4552-BF7E-FEDAEC762479}" srcId="{EAA2A421-B55A-406F-8EB7-C40E2FE649CF}" destId="{B4E00B1D-8CE6-46FB-9798-35B5D96C79B7}" srcOrd="1" destOrd="0" parTransId="{BDCFDA04-996E-4157-A3FE-DF5D3CC21428}" sibTransId="{0FE4FB88-DA35-4B2F-B5DA-5D457F50D762}"/>
    <dgm:cxn modelId="{E11F685A-5828-4018-8A60-0E1071C602C9}" srcId="{813D3C25-BF41-4B07-8822-94AAB9B9CBB2}" destId="{15C27885-A16F-4125-AE24-D6B08CE17F1C}" srcOrd="0" destOrd="0" parTransId="{726B0244-030E-4FED-97CB-8FA938A621B5}" sibTransId="{8F76E01D-9390-4158-BBBD-12322A09392A}"/>
    <dgm:cxn modelId="{59D65AC2-40F8-4D46-8462-76047356270E}" type="presOf" srcId="{5B6569C5-A652-449A-B460-31E9209FFDD8}" destId="{D007227F-D3A8-458A-B540-DD9BB4CF1225}" srcOrd="0" destOrd="0" presId="urn:microsoft.com/office/officeart/2005/8/layout/hierarchy1"/>
    <dgm:cxn modelId="{754815A5-C112-432B-B7F0-190ECB423329}" type="presOf" srcId="{B4E00B1D-8CE6-46FB-9798-35B5D96C79B7}" destId="{D7BAF020-2530-4FAD-AB76-DFE9571D4A6D}" srcOrd="0" destOrd="0" presId="urn:microsoft.com/office/officeart/2005/8/layout/hierarchy1"/>
    <dgm:cxn modelId="{8FCADF9C-B1B2-4B01-AB5A-EC5DB0E71EC3}" type="presOf" srcId="{0342BCCA-445A-4AD3-83ED-8A046881027F}" destId="{9849E6EB-A48C-4582-9AD6-30E252D9194B}" srcOrd="0" destOrd="0" presId="urn:microsoft.com/office/officeart/2005/8/layout/hierarchy1"/>
    <dgm:cxn modelId="{4E5607AB-48E7-43FB-BEF3-D00BB74103F0}" srcId="{15C27885-A16F-4125-AE24-D6B08CE17F1C}" destId="{8C8E485A-D129-4AA7-A937-2D952F30BC42}" srcOrd="2" destOrd="0" parTransId="{45E54B5F-84DB-42DC-BE52-2E950815BF60}" sibTransId="{5E38DBFA-AC31-4EB6-9F02-7D862EDAB63D}"/>
    <dgm:cxn modelId="{5EE7F018-FB31-4B22-A8B7-BF3E54C1D81E}" type="presOf" srcId="{8C8E485A-D129-4AA7-A937-2D952F30BC42}" destId="{B0CF32C1-B612-415A-B3D6-944EB0DF1435}" srcOrd="0" destOrd="0" presId="urn:microsoft.com/office/officeart/2005/8/layout/hierarchy1"/>
    <dgm:cxn modelId="{4FF5AC95-2161-4E94-8A8F-77EC7AA1EAF2}" type="presOf" srcId="{EAA2A421-B55A-406F-8EB7-C40E2FE649CF}" destId="{7CFBC0DF-7269-429C-9148-7377E5B7C4FA}" srcOrd="0" destOrd="0" presId="urn:microsoft.com/office/officeart/2005/8/layout/hierarchy1"/>
    <dgm:cxn modelId="{3701E1F0-EAD9-476D-8A52-7DC30E830D9D}" type="presOf" srcId="{F82B0713-2C3F-40B9-961D-BC498186BF67}" destId="{95751B68-8AA4-43DB-9EFF-F49828B42FB1}" srcOrd="0" destOrd="0" presId="urn:microsoft.com/office/officeart/2005/8/layout/hierarchy1"/>
    <dgm:cxn modelId="{4FE465EB-D075-467E-BF0A-F31B9E2F2655}" type="presOf" srcId="{F0CD64FC-531F-45A3-A72E-A42FA9F5BEAF}" destId="{3076A76C-ECBF-4E6A-A8C1-AA625DBBBEDA}" srcOrd="0" destOrd="0" presId="urn:microsoft.com/office/officeart/2005/8/layout/hierarchy1"/>
    <dgm:cxn modelId="{D1E42898-D4C3-49C7-92E9-23927591927E}" srcId="{EAA2A421-B55A-406F-8EB7-C40E2FE649CF}" destId="{F82B0713-2C3F-40B9-961D-BC498186BF67}" srcOrd="0" destOrd="0" parTransId="{F0CD64FC-531F-45A3-A72E-A42FA9F5BEAF}" sibTransId="{17E30AA2-2CCC-49FC-A244-C46D51ABA4F9}"/>
    <dgm:cxn modelId="{6752C06A-9A49-4581-BE9C-76856253B2BD}" type="presOf" srcId="{45E54B5F-84DB-42DC-BE52-2E950815BF60}" destId="{7224F386-A88E-490A-B914-C8F268E5D424}" srcOrd="0" destOrd="0" presId="urn:microsoft.com/office/officeart/2005/8/layout/hierarchy1"/>
    <dgm:cxn modelId="{FDDEAD42-A208-4F90-90EE-FECC1A06CDEA}" type="presOf" srcId="{813D3C25-BF41-4B07-8822-94AAB9B9CBB2}" destId="{1BC70EA2-5DAB-4072-9FF7-84EC41AB6F21}" srcOrd="0" destOrd="0" presId="urn:microsoft.com/office/officeart/2005/8/layout/hierarchy1"/>
    <dgm:cxn modelId="{F38E443F-ADD3-4001-A43F-EEC5F7DBBEA4}" type="presOf" srcId="{2710C8BE-CBCB-4828-8A60-5531467B1628}" destId="{EA21A8FC-96B2-415A-A71E-2F1890054679}" srcOrd="0" destOrd="0" presId="urn:microsoft.com/office/officeart/2005/8/layout/hierarchy1"/>
    <dgm:cxn modelId="{B6784453-E9AF-4566-BD44-330A42E0868C}" type="presOf" srcId="{BDCFDA04-996E-4157-A3FE-DF5D3CC21428}" destId="{6A02A9C8-5CA4-4B69-9751-0DA887522D74}" srcOrd="0" destOrd="0" presId="urn:microsoft.com/office/officeart/2005/8/layout/hierarchy1"/>
    <dgm:cxn modelId="{10A4F5DC-ACDF-4B3A-A68B-9552DE774D0F}" type="presParOf" srcId="{1BC70EA2-5DAB-4072-9FF7-84EC41AB6F21}" destId="{ED61B306-5C18-48FE-8178-C153875770C6}" srcOrd="0" destOrd="0" presId="urn:microsoft.com/office/officeart/2005/8/layout/hierarchy1"/>
    <dgm:cxn modelId="{794C56E8-7811-403D-B919-881CD9ADEE39}" type="presParOf" srcId="{ED61B306-5C18-48FE-8178-C153875770C6}" destId="{5A594E98-2924-47B9-8F34-0E7B1E9526B0}" srcOrd="0" destOrd="0" presId="urn:microsoft.com/office/officeart/2005/8/layout/hierarchy1"/>
    <dgm:cxn modelId="{3BA060CD-8D7A-4D4F-9999-9DA4B805AE59}" type="presParOf" srcId="{5A594E98-2924-47B9-8F34-0E7B1E9526B0}" destId="{8A709871-E1F6-4CAB-8834-EE158B9F5D04}" srcOrd="0" destOrd="0" presId="urn:microsoft.com/office/officeart/2005/8/layout/hierarchy1"/>
    <dgm:cxn modelId="{B963E89B-4ECD-43B1-ACD9-8550B2F548BC}" type="presParOf" srcId="{5A594E98-2924-47B9-8F34-0E7B1E9526B0}" destId="{376A687A-20C1-45C8-BA61-0169FB6204DB}" srcOrd="1" destOrd="0" presId="urn:microsoft.com/office/officeart/2005/8/layout/hierarchy1"/>
    <dgm:cxn modelId="{77770EA0-34A8-466F-B6D1-F79DB95B9273}" type="presParOf" srcId="{ED61B306-5C18-48FE-8178-C153875770C6}" destId="{2CF3C437-4E69-4431-A1B9-8C4186142B53}" srcOrd="1" destOrd="0" presId="urn:microsoft.com/office/officeart/2005/8/layout/hierarchy1"/>
    <dgm:cxn modelId="{F47C1CE2-F7B0-436D-A2A5-F31C45C0FF24}" type="presParOf" srcId="{2CF3C437-4E69-4431-A1B9-8C4186142B53}" destId="{D007227F-D3A8-458A-B540-DD9BB4CF1225}" srcOrd="0" destOrd="0" presId="urn:microsoft.com/office/officeart/2005/8/layout/hierarchy1"/>
    <dgm:cxn modelId="{A1DA672E-2EEC-44CB-94F4-06865957EAE4}" type="presParOf" srcId="{2CF3C437-4E69-4431-A1B9-8C4186142B53}" destId="{CE74157E-C749-4406-B922-6DCC76A5A876}" srcOrd="1" destOrd="0" presId="urn:microsoft.com/office/officeart/2005/8/layout/hierarchy1"/>
    <dgm:cxn modelId="{F4ADF0E2-219E-4A0C-B0FA-52E629FA4550}" type="presParOf" srcId="{CE74157E-C749-4406-B922-6DCC76A5A876}" destId="{52C8B07A-A657-4265-B791-6D2CF41B3476}" srcOrd="0" destOrd="0" presId="urn:microsoft.com/office/officeart/2005/8/layout/hierarchy1"/>
    <dgm:cxn modelId="{EB68DF2C-914C-4102-96B1-FC3F7CA19D31}" type="presParOf" srcId="{52C8B07A-A657-4265-B791-6D2CF41B3476}" destId="{C2C3234B-3973-45F9-83F6-D85C9244F82F}" srcOrd="0" destOrd="0" presId="urn:microsoft.com/office/officeart/2005/8/layout/hierarchy1"/>
    <dgm:cxn modelId="{5E452D31-EF77-478A-81AB-4660E5AA868A}" type="presParOf" srcId="{52C8B07A-A657-4265-B791-6D2CF41B3476}" destId="{7CFBC0DF-7269-429C-9148-7377E5B7C4FA}" srcOrd="1" destOrd="0" presId="urn:microsoft.com/office/officeart/2005/8/layout/hierarchy1"/>
    <dgm:cxn modelId="{757E46D1-A3E8-4DC6-9FA3-16992ECA503F}" type="presParOf" srcId="{CE74157E-C749-4406-B922-6DCC76A5A876}" destId="{ED4F8097-912A-4C9D-967D-4C37654AA9BE}" srcOrd="1" destOrd="0" presId="urn:microsoft.com/office/officeart/2005/8/layout/hierarchy1"/>
    <dgm:cxn modelId="{C9DFC811-CD2D-421C-A51D-5D15B7EDAB49}" type="presParOf" srcId="{ED4F8097-912A-4C9D-967D-4C37654AA9BE}" destId="{3076A76C-ECBF-4E6A-A8C1-AA625DBBBEDA}" srcOrd="0" destOrd="0" presId="urn:microsoft.com/office/officeart/2005/8/layout/hierarchy1"/>
    <dgm:cxn modelId="{627C1C9C-04FC-4BD5-97AC-296ADCD68F61}" type="presParOf" srcId="{ED4F8097-912A-4C9D-967D-4C37654AA9BE}" destId="{D7507B3B-333F-4353-852C-74B755615DD0}" srcOrd="1" destOrd="0" presId="urn:microsoft.com/office/officeart/2005/8/layout/hierarchy1"/>
    <dgm:cxn modelId="{B150A1CC-2B53-48C6-986D-B18E0873BF01}" type="presParOf" srcId="{D7507B3B-333F-4353-852C-74B755615DD0}" destId="{431301B3-B14F-43C2-81E0-CE13435EE4B5}" srcOrd="0" destOrd="0" presId="urn:microsoft.com/office/officeart/2005/8/layout/hierarchy1"/>
    <dgm:cxn modelId="{53ABE146-9790-4120-9942-092D534FA17E}" type="presParOf" srcId="{431301B3-B14F-43C2-81E0-CE13435EE4B5}" destId="{A4582C25-8359-4D00-BCA4-EE26CFA6AACE}" srcOrd="0" destOrd="0" presId="urn:microsoft.com/office/officeart/2005/8/layout/hierarchy1"/>
    <dgm:cxn modelId="{85152FFE-BA37-4A1C-8B88-2B3E67B6533E}" type="presParOf" srcId="{431301B3-B14F-43C2-81E0-CE13435EE4B5}" destId="{95751B68-8AA4-43DB-9EFF-F49828B42FB1}" srcOrd="1" destOrd="0" presId="urn:microsoft.com/office/officeart/2005/8/layout/hierarchy1"/>
    <dgm:cxn modelId="{7287B34C-277D-4931-8892-D345A3D83F24}" type="presParOf" srcId="{D7507B3B-333F-4353-852C-74B755615DD0}" destId="{984E739A-FF72-4EE1-B939-CF006B4FFEDA}" srcOrd="1" destOrd="0" presId="urn:microsoft.com/office/officeart/2005/8/layout/hierarchy1"/>
    <dgm:cxn modelId="{0478FA3E-9DF9-4457-8375-94CE3E8535EA}" type="presParOf" srcId="{ED4F8097-912A-4C9D-967D-4C37654AA9BE}" destId="{6A02A9C8-5CA4-4B69-9751-0DA887522D74}" srcOrd="2" destOrd="0" presId="urn:microsoft.com/office/officeart/2005/8/layout/hierarchy1"/>
    <dgm:cxn modelId="{789653F8-125C-4868-BC2F-FC5861DC93ED}" type="presParOf" srcId="{ED4F8097-912A-4C9D-967D-4C37654AA9BE}" destId="{E959EE28-050C-4B87-9C29-52CC3C10A798}" srcOrd="3" destOrd="0" presId="urn:microsoft.com/office/officeart/2005/8/layout/hierarchy1"/>
    <dgm:cxn modelId="{DA05F7D3-A434-4856-A76A-9D089A038F95}" type="presParOf" srcId="{E959EE28-050C-4B87-9C29-52CC3C10A798}" destId="{87CBFA3C-FDB3-4EAB-B41E-9B0A82BA1A02}" srcOrd="0" destOrd="0" presId="urn:microsoft.com/office/officeart/2005/8/layout/hierarchy1"/>
    <dgm:cxn modelId="{1A791F93-E292-446C-8119-601C46582C32}" type="presParOf" srcId="{87CBFA3C-FDB3-4EAB-B41E-9B0A82BA1A02}" destId="{2F7A08D6-6901-4741-9427-D7C9AA8BAE0A}" srcOrd="0" destOrd="0" presId="urn:microsoft.com/office/officeart/2005/8/layout/hierarchy1"/>
    <dgm:cxn modelId="{DF31F67A-6C73-4286-A650-F172CF21C185}" type="presParOf" srcId="{87CBFA3C-FDB3-4EAB-B41E-9B0A82BA1A02}" destId="{D7BAF020-2530-4FAD-AB76-DFE9571D4A6D}" srcOrd="1" destOrd="0" presId="urn:microsoft.com/office/officeart/2005/8/layout/hierarchy1"/>
    <dgm:cxn modelId="{5522D9DE-8273-4CEB-9DE5-0796E94F5D43}" type="presParOf" srcId="{E959EE28-050C-4B87-9C29-52CC3C10A798}" destId="{CF0F3E14-2ADF-47AB-9235-F6A87B964B6F}" srcOrd="1" destOrd="0" presId="urn:microsoft.com/office/officeart/2005/8/layout/hierarchy1"/>
    <dgm:cxn modelId="{1A2D2D32-4B2A-4CAE-83FC-8A28E820B277}" type="presParOf" srcId="{2CF3C437-4E69-4431-A1B9-8C4186142B53}" destId="{EA21A8FC-96B2-415A-A71E-2F1890054679}" srcOrd="2" destOrd="0" presId="urn:microsoft.com/office/officeart/2005/8/layout/hierarchy1"/>
    <dgm:cxn modelId="{F29D823B-FB72-45C3-ADAF-EFA4214BE4D2}" type="presParOf" srcId="{2CF3C437-4E69-4431-A1B9-8C4186142B53}" destId="{809691C4-6F36-409C-B0ED-156CC511EB87}" srcOrd="3" destOrd="0" presId="urn:microsoft.com/office/officeart/2005/8/layout/hierarchy1"/>
    <dgm:cxn modelId="{58CE4934-92B1-467D-8362-4488E8263009}" type="presParOf" srcId="{809691C4-6F36-409C-B0ED-156CC511EB87}" destId="{65B9B8F6-7340-460D-8DD3-D24161B5367C}" srcOrd="0" destOrd="0" presId="urn:microsoft.com/office/officeart/2005/8/layout/hierarchy1"/>
    <dgm:cxn modelId="{74BB109D-41BE-4F50-A1F6-C82D28CA7266}" type="presParOf" srcId="{65B9B8F6-7340-460D-8DD3-D24161B5367C}" destId="{0A442FC8-37A8-47DB-A5A2-26E9B8B32E4B}" srcOrd="0" destOrd="0" presId="urn:microsoft.com/office/officeart/2005/8/layout/hierarchy1"/>
    <dgm:cxn modelId="{44422AF8-5596-48A3-A4BA-EF8659A79718}" type="presParOf" srcId="{65B9B8F6-7340-460D-8DD3-D24161B5367C}" destId="{9849E6EB-A48C-4582-9AD6-30E252D9194B}" srcOrd="1" destOrd="0" presId="urn:microsoft.com/office/officeart/2005/8/layout/hierarchy1"/>
    <dgm:cxn modelId="{CDF3D566-4A54-4C6B-894D-035354E28CEA}" type="presParOf" srcId="{809691C4-6F36-409C-B0ED-156CC511EB87}" destId="{77A6EB3B-C206-4E73-B7E8-3A54227F8769}" srcOrd="1" destOrd="0" presId="urn:microsoft.com/office/officeart/2005/8/layout/hierarchy1"/>
    <dgm:cxn modelId="{D7864795-21C9-4ACA-834F-05FB6508CA19}" type="presParOf" srcId="{2CF3C437-4E69-4431-A1B9-8C4186142B53}" destId="{7224F386-A88E-490A-B914-C8F268E5D424}" srcOrd="4" destOrd="0" presId="urn:microsoft.com/office/officeart/2005/8/layout/hierarchy1"/>
    <dgm:cxn modelId="{E8BED793-2570-418C-81B8-579E1339B7ED}" type="presParOf" srcId="{2CF3C437-4E69-4431-A1B9-8C4186142B53}" destId="{E744D742-BA63-4B21-8DB8-42B8CCDAB274}" srcOrd="5" destOrd="0" presId="urn:microsoft.com/office/officeart/2005/8/layout/hierarchy1"/>
    <dgm:cxn modelId="{9F105E4C-A180-46BE-B6C0-78F924B99FBE}" type="presParOf" srcId="{E744D742-BA63-4B21-8DB8-42B8CCDAB274}" destId="{AA256237-6A0A-4672-B54A-F3858C8DA27D}" srcOrd="0" destOrd="0" presId="urn:microsoft.com/office/officeart/2005/8/layout/hierarchy1"/>
    <dgm:cxn modelId="{96A4D2AD-2BD8-481C-A021-0604734F99E9}" type="presParOf" srcId="{AA256237-6A0A-4672-B54A-F3858C8DA27D}" destId="{5CB22899-49AF-409C-B07F-927AEC730C41}" srcOrd="0" destOrd="0" presId="urn:microsoft.com/office/officeart/2005/8/layout/hierarchy1"/>
    <dgm:cxn modelId="{63A0C57B-066F-4825-89CA-FBDD91B96DCB}" type="presParOf" srcId="{AA256237-6A0A-4672-B54A-F3858C8DA27D}" destId="{B0CF32C1-B612-415A-B3D6-944EB0DF1435}" srcOrd="1" destOrd="0" presId="urn:microsoft.com/office/officeart/2005/8/layout/hierarchy1"/>
    <dgm:cxn modelId="{DD72F63A-A236-488D-A5F7-BD3CD70E4856}" type="presParOf" srcId="{E744D742-BA63-4B21-8DB8-42B8CCDAB274}" destId="{0A78F93D-0B7D-4B30-923B-282B179055BB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025" y="0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91BC84B-D2EA-42BF-97D5-B2FC6115FE1F}" type="datetimeFigureOut">
              <a:rPr lang="ru-RU"/>
              <a:pPr>
                <a:defRPr/>
              </a:pPr>
              <a:t>30.08.2021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2614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025" y="9261475"/>
            <a:ext cx="2971800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D887ADB-C488-4019-BA4B-1E7AEF6613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31838"/>
            <a:ext cx="4875213" cy="3656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30738"/>
            <a:ext cx="5027613" cy="438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Klicken Sie, um die Textformatierung des Masters zu bearbeiten.</a:t>
            </a:r>
          </a:p>
          <a:p>
            <a:pPr lvl="1"/>
            <a:r>
              <a:rPr lang="en-GB" noProof="0" smtClean="0"/>
              <a:t>Zweite Ebene</a:t>
            </a:r>
          </a:p>
          <a:p>
            <a:pPr lvl="2"/>
            <a:r>
              <a:rPr lang="en-GB" noProof="0" smtClean="0"/>
              <a:t>Dritte Ebene</a:t>
            </a:r>
          </a:p>
          <a:p>
            <a:pPr lvl="3"/>
            <a:r>
              <a:rPr lang="en-GB" noProof="0" smtClean="0"/>
              <a:t>Vierte Ebene</a:t>
            </a:r>
          </a:p>
          <a:p>
            <a:pPr lvl="4"/>
            <a:r>
              <a:rPr lang="en-GB" noProof="0" smtClean="0"/>
              <a:t>Fünfte Ebene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30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63063"/>
            <a:ext cx="2971800" cy="48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9B4550AB-1411-4F24-8CA5-D9535214F5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92188" y="731838"/>
            <a:ext cx="4872037" cy="3656012"/>
          </a:xfrm>
          <a:ln/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96079A0-E8DE-4FF6-9532-2F7DC222D285}" type="slidenum">
              <a:rPr lang="en-GB" smtClean="0"/>
              <a:pPr>
                <a:defRPr/>
              </a:pPr>
              <a:t>2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EFFD96-AA84-41F9-AF01-43293EE7AC87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EFFD96-AA84-41F9-AF01-43293EE7AC87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A7100D-5CC5-4FC5-ABFF-16D4DDF34685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6F9DA3-3BBA-4850-9B41-5144E43205A9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5419A3-A420-45A1-8796-474EA785C1F7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1AE316-2CD9-4AD5-98C8-5DD5762F943B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B5378B-CF32-4FA5-973A-CC4AE2DB5524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466BB19-573B-4678-91FD-42380973F165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46850E-992B-4324-AEE9-EEEF987F2F26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A4F8E4-7D53-42B7-A006-5DC5D9AC159E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99A20C-0B68-409B-9E60-D422F8E15842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2B98022-740A-4817-B8EE-19F2B6A5FD3D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35166A1-E2FB-46C9-9213-F3679DA84647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006618E-661C-410D-896A-56120AD9E3B6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32BE205-E10A-4EB3-8D50-0A64E0B67495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89054D-56BB-42AE-AA79-C3CE3884D010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89054D-56BB-42AE-AA79-C3CE3884D010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39581D-9E2C-48FB-B24F-4506DC8AB0B8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CF3887-8476-43A7-8515-C9253FAC5349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ИПИ РАН</a:t>
            </a:r>
            <a:endParaRPr lang="en-US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IPI RAS                     EWDTS-2016             </a:t>
            </a: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FA765-79BC-43C0-9284-CEF0FD2892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ИПИ РАН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IPI RAS                     EWDTS-2016            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51027-B55F-471B-8133-CB5431EFB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ИПИ РАН</a:t>
            </a:r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IPI RAS                     EWDTS-2016            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921E1-7D03-4AF8-8063-2561B8FD6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ИПИ РАН</a:t>
            </a:r>
            <a:endParaRPr lang="en-US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IPI RAS                     EWDTS-2016             </a:t>
            </a:r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98A27-535C-43FD-A03D-121659767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ИПИ РАН</a:t>
            </a:r>
            <a:endParaRPr lang="en-US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IPI RAS                     EWDTS-2016             </a:t>
            </a:r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5B4C1-FFE5-428F-8832-6B7A74178B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ИПИ РАН</a:t>
            </a:r>
            <a:endParaRPr 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IPI RAS                     EWDTS-2016             </a:t>
            </a:r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7BF2A-0244-48CC-A5A8-DA82699E6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ИПИ РАН</a:t>
            </a:r>
            <a:endParaRPr lang="en-US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IPI RAS                     EWDTS-2016             </a:t>
            </a:r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DDBBD-9EE9-461A-9566-36B295C6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ИПИ РАН</a:t>
            </a:r>
            <a:endParaRPr lang="en-US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IPI RAS                     EWDTS-2016            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DAFBA-60D5-436D-973F-7FBB3BE8B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ИПИ РАН</a:t>
            </a:r>
            <a:endParaRPr lang="en-US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IPI RAS                     EWDTS-2016             </a:t>
            </a:r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2E74C-E2F8-4649-84DD-90FD13050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ИПИ РАН</a:t>
            </a:r>
            <a:endParaRPr lang="en-US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IPI RAS                     EWDTS-2016             </a:t>
            </a:r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12A55-7FD5-4C37-9330-52BFBA2F8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ИПИ РАН</a:t>
            </a:r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IPI RAS                     EWDTS-2016             </a:t>
            </a:r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3EF66-BAB4-4EAC-8809-BF96C779D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ИПИ РАН</a:t>
            </a:r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IPI RAS                     EWDTS-2016            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7D69B17-EC59-422D-BE5F-7B605B90D1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7" r:id="rId1"/>
    <p:sldLayoutId id="2147484428" r:id="rId2"/>
    <p:sldLayoutId id="2147484429" r:id="rId3"/>
    <p:sldLayoutId id="2147484430" r:id="rId4"/>
    <p:sldLayoutId id="2147484431" r:id="rId5"/>
    <p:sldLayoutId id="2147484426" r:id="rId6"/>
    <p:sldLayoutId id="2147484432" r:id="rId7"/>
    <p:sldLayoutId id="2147484433" r:id="rId8"/>
    <p:sldLayoutId id="2147484434" r:id="rId9"/>
    <p:sldLayoutId id="2147484435" r:id="rId10"/>
    <p:sldLayoutId id="2147484436" r:id="rId11"/>
    <p:sldLayoutId id="2147484437" r:id="rId12"/>
  </p:sldLayoutIdLst>
  <p:transition>
    <p:zoom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lplekhanov@inbox.ru" TargetMode="External"/><Relationship Id="rId2" Type="http://schemas.openxmlformats.org/officeDocument/2006/relationships/hyperlink" Target="mailto:ISokolov@ipiran.ru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42910" y="642918"/>
            <a:ext cx="8072494" cy="2357454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000099"/>
                </a:solidFill>
              </a:rPr>
              <a:t>Реализация Синтеза самосинхронных схем в базисе БМК</a:t>
            </a:r>
            <a:endParaRPr lang="en-GB" sz="4400" b="1" dirty="0" smtClean="0">
              <a:solidFill>
                <a:srgbClr val="000099"/>
              </a:solidFill>
            </a:endParaRPr>
          </a:p>
        </p:txBody>
      </p:sp>
      <p:sp>
        <p:nvSpPr>
          <p:cNvPr id="1229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571500" y="3143250"/>
            <a:ext cx="8072438" cy="1295400"/>
          </a:xfrm>
        </p:spPr>
        <p:txBody>
          <a:bodyPr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2000" dirty="0" smtClean="0"/>
          </a:p>
          <a:p>
            <a:pPr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ru-RU" sz="11200" b="1" dirty="0" smtClean="0">
                <a:solidFill>
                  <a:srgbClr val="000099"/>
                </a:solidFill>
                <a:latin typeface="+mj-lt"/>
              </a:rPr>
              <a:t>Плеханов Л.П., Денисов А.Н., Дьяченко Ю.Г., Мамонов Д.И., Морозов Н.В., Степченков Д.Ю.</a:t>
            </a:r>
          </a:p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ru-RU" dirty="0" smtClean="0">
                <a:solidFill>
                  <a:srgbClr val="7030A0"/>
                </a:solidFill>
                <a:latin typeface="+mj-lt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+mj-lt"/>
              </a:rPr>
            </a:br>
            <a:endParaRPr lang="ru-RU" dirty="0" smtClean="0">
              <a:solidFill>
                <a:srgbClr val="7030A0"/>
              </a:solidFill>
              <a:latin typeface="+mj-lt"/>
            </a:endParaRPr>
          </a:p>
        </p:txBody>
      </p:sp>
      <p:grpSp>
        <p:nvGrpSpPr>
          <p:cNvPr id="13316" name="Group 6"/>
          <p:cNvGrpSpPr>
            <a:grpSpLocks/>
          </p:cNvGrpSpPr>
          <p:nvPr/>
        </p:nvGrpSpPr>
        <p:grpSpPr bwMode="auto">
          <a:xfrm>
            <a:off x="500063" y="5072063"/>
            <a:ext cx="642937" cy="571500"/>
            <a:chOff x="12" y="12"/>
            <a:chExt cx="331" cy="330"/>
          </a:xfrm>
        </p:grpSpPr>
        <p:sp>
          <p:nvSpPr>
            <p:cNvPr id="13320" name="Freeform 7"/>
            <p:cNvSpPr>
              <a:spLocks/>
            </p:cNvSpPr>
            <p:nvPr/>
          </p:nvSpPr>
          <p:spPr bwMode="auto">
            <a:xfrm>
              <a:off x="12" y="42"/>
              <a:ext cx="331" cy="199"/>
            </a:xfrm>
            <a:custGeom>
              <a:avLst/>
              <a:gdLst>
                <a:gd name="T0" fmla="*/ 1 w 475"/>
                <a:gd name="T1" fmla="*/ 1 h 313"/>
                <a:gd name="T2" fmla="*/ 1 w 475"/>
                <a:gd name="T3" fmla="*/ 1 h 313"/>
                <a:gd name="T4" fmla="*/ 1 w 475"/>
                <a:gd name="T5" fmla="*/ 1 h 313"/>
                <a:gd name="T6" fmla="*/ 1 w 475"/>
                <a:gd name="T7" fmla="*/ 0 h 313"/>
                <a:gd name="T8" fmla="*/ 1 w 475"/>
                <a:gd name="T9" fmla="*/ 0 h 313"/>
                <a:gd name="T10" fmla="*/ 1 w 475"/>
                <a:gd name="T11" fmla="*/ 0 h 313"/>
                <a:gd name="T12" fmla="*/ 1 w 475"/>
                <a:gd name="T13" fmla="*/ 1 h 313"/>
                <a:gd name="T14" fmla="*/ 1 w 475"/>
                <a:gd name="T15" fmla="*/ 1 h 313"/>
                <a:gd name="T16" fmla="*/ 1 w 475"/>
                <a:gd name="T17" fmla="*/ 1 h 313"/>
                <a:gd name="T18" fmla="*/ 1 w 475"/>
                <a:gd name="T19" fmla="*/ 1 h 313"/>
                <a:gd name="T20" fmla="*/ 1 w 475"/>
                <a:gd name="T21" fmla="*/ 1 h 313"/>
                <a:gd name="T22" fmla="*/ 0 w 475"/>
                <a:gd name="T23" fmla="*/ 1 h 313"/>
                <a:gd name="T24" fmla="*/ 1 w 475"/>
                <a:gd name="T25" fmla="*/ 1 h 313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75"/>
                <a:gd name="T40" fmla="*/ 0 h 313"/>
                <a:gd name="T41" fmla="*/ 475 w 475"/>
                <a:gd name="T42" fmla="*/ 313 h 313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75" h="313">
                  <a:moveTo>
                    <a:pt x="83" y="145"/>
                  </a:moveTo>
                  <a:lnTo>
                    <a:pt x="83" y="169"/>
                  </a:lnTo>
                  <a:lnTo>
                    <a:pt x="240" y="168"/>
                  </a:lnTo>
                  <a:lnTo>
                    <a:pt x="335" y="0"/>
                  </a:lnTo>
                  <a:lnTo>
                    <a:pt x="431" y="0"/>
                  </a:lnTo>
                  <a:lnTo>
                    <a:pt x="474" y="0"/>
                  </a:lnTo>
                  <a:lnTo>
                    <a:pt x="474" y="141"/>
                  </a:lnTo>
                  <a:lnTo>
                    <a:pt x="339" y="140"/>
                  </a:lnTo>
                  <a:lnTo>
                    <a:pt x="240" y="294"/>
                  </a:lnTo>
                  <a:lnTo>
                    <a:pt x="84" y="294"/>
                  </a:lnTo>
                  <a:lnTo>
                    <a:pt x="84" y="312"/>
                  </a:lnTo>
                  <a:lnTo>
                    <a:pt x="0" y="228"/>
                  </a:lnTo>
                  <a:lnTo>
                    <a:pt x="83" y="145"/>
                  </a:lnTo>
                </a:path>
              </a:pathLst>
            </a:custGeom>
            <a:solidFill>
              <a:srgbClr val="3366FF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21" name="Rectangle 8"/>
            <p:cNvSpPr>
              <a:spLocks noChangeArrowheads="1"/>
            </p:cNvSpPr>
            <p:nvPr/>
          </p:nvSpPr>
          <p:spPr bwMode="auto">
            <a:xfrm>
              <a:off x="56" y="12"/>
              <a:ext cx="122" cy="122"/>
            </a:xfrm>
            <a:prstGeom prst="rect">
              <a:avLst/>
            </a:prstGeom>
            <a:solidFill>
              <a:srgbClr val="3366FF"/>
            </a:solidFill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13322" name="Freeform 9"/>
            <p:cNvSpPr>
              <a:spLocks/>
            </p:cNvSpPr>
            <p:nvPr/>
          </p:nvSpPr>
          <p:spPr bwMode="auto">
            <a:xfrm>
              <a:off x="74" y="158"/>
              <a:ext cx="268" cy="184"/>
            </a:xfrm>
            <a:custGeom>
              <a:avLst/>
              <a:gdLst>
                <a:gd name="T0" fmla="*/ 0 w 374"/>
                <a:gd name="T1" fmla="*/ 1 h 297"/>
                <a:gd name="T2" fmla="*/ 1 w 374"/>
                <a:gd name="T3" fmla="*/ 1 h 297"/>
                <a:gd name="T4" fmla="*/ 1 w 374"/>
                <a:gd name="T5" fmla="*/ 1 h 297"/>
                <a:gd name="T6" fmla="*/ 1 w 374"/>
                <a:gd name="T7" fmla="*/ 1 h 297"/>
                <a:gd name="T8" fmla="*/ 1 w 374"/>
                <a:gd name="T9" fmla="*/ 1 h 297"/>
                <a:gd name="T10" fmla="*/ 1 w 374"/>
                <a:gd name="T11" fmla="*/ 0 h 297"/>
                <a:gd name="T12" fmla="*/ 1 w 374"/>
                <a:gd name="T13" fmla="*/ 1 h 297"/>
                <a:gd name="T14" fmla="*/ 1 w 374"/>
                <a:gd name="T15" fmla="*/ 1 h 297"/>
                <a:gd name="T16" fmla="*/ 1 w 374"/>
                <a:gd name="T17" fmla="*/ 1 h 297"/>
                <a:gd name="T18" fmla="*/ 1 w 374"/>
                <a:gd name="T19" fmla="*/ 1 h 297"/>
                <a:gd name="T20" fmla="*/ 0 w 374"/>
                <a:gd name="T21" fmla="*/ 1 h 297"/>
                <a:gd name="T22" fmla="*/ 0 w 374"/>
                <a:gd name="T23" fmla="*/ 1 h 297"/>
                <a:gd name="T24" fmla="*/ 0 w 374"/>
                <a:gd name="T25" fmla="*/ 1 h 29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74"/>
                <a:gd name="T40" fmla="*/ 0 h 297"/>
                <a:gd name="T41" fmla="*/ 374 w 374"/>
                <a:gd name="T42" fmla="*/ 297 h 29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74" h="297">
                  <a:moveTo>
                    <a:pt x="0" y="156"/>
                  </a:moveTo>
                  <a:lnTo>
                    <a:pt x="20" y="156"/>
                  </a:lnTo>
                  <a:lnTo>
                    <a:pt x="141" y="156"/>
                  </a:lnTo>
                  <a:lnTo>
                    <a:pt x="244" y="2"/>
                  </a:lnTo>
                  <a:lnTo>
                    <a:pt x="340" y="2"/>
                  </a:lnTo>
                  <a:lnTo>
                    <a:pt x="373" y="0"/>
                  </a:lnTo>
                  <a:lnTo>
                    <a:pt x="373" y="132"/>
                  </a:lnTo>
                  <a:lnTo>
                    <a:pt x="249" y="131"/>
                  </a:lnTo>
                  <a:lnTo>
                    <a:pt x="139" y="296"/>
                  </a:lnTo>
                  <a:lnTo>
                    <a:pt x="21" y="296"/>
                  </a:lnTo>
                  <a:lnTo>
                    <a:pt x="0" y="296"/>
                  </a:lnTo>
                  <a:lnTo>
                    <a:pt x="0" y="231"/>
                  </a:lnTo>
                  <a:lnTo>
                    <a:pt x="0" y="156"/>
                  </a:lnTo>
                </a:path>
              </a:pathLst>
            </a:custGeom>
            <a:solidFill>
              <a:srgbClr val="3366FF"/>
            </a:solidFill>
            <a:ln w="12700" cap="rnd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317" name="Rectangle 7"/>
          <p:cNvSpPr txBox="1">
            <a:spLocks noChangeArrowheads="1"/>
          </p:cNvSpPr>
          <p:nvPr/>
        </p:nvSpPr>
        <p:spPr bwMode="auto">
          <a:xfrm>
            <a:off x="1428750" y="4857750"/>
            <a:ext cx="7358063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025" tIns="36512" rIns="73025" bIns="36512"/>
          <a:lstStyle/>
          <a:p>
            <a:r>
              <a:rPr lang="ru-RU" sz="2000" b="1" i="1"/>
              <a:t>Институт проблем информатики Федерального исследовательского центра «информатика и управление» Российской академии наук</a:t>
            </a:r>
            <a:r>
              <a:rPr lang="en-US" sz="2000" b="1" i="1"/>
              <a:t>, </a:t>
            </a:r>
            <a:r>
              <a:rPr lang="ru-RU" sz="2000" b="1" i="1"/>
              <a:t>Москва</a:t>
            </a:r>
          </a:p>
        </p:txBody>
      </p:sp>
      <p:sp>
        <p:nvSpPr>
          <p:cNvPr id="13318" name="Rectangle 7"/>
          <p:cNvSpPr txBox="1">
            <a:spLocks noChangeArrowheads="1"/>
          </p:cNvSpPr>
          <p:nvPr/>
        </p:nvSpPr>
        <p:spPr bwMode="auto">
          <a:xfrm>
            <a:off x="1500188" y="5857875"/>
            <a:ext cx="7358062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3025" tIns="36512" rIns="73025" bIns="36512"/>
          <a:lstStyle/>
          <a:p>
            <a:r>
              <a:rPr lang="ru-RU" sz="2000" b="1" i="1"/>
              <a:t>Научно-производственный комплекс «Технологический центр»</a:t>
            </a:r>
            <a:r>
              <a:rPr lang="en-US" sz="2000" b="1" i="1"/>
              <a:t>, </a:t>
            </a:r>
            <a:r>
              <a:rPr lang="ru-RU" sz="2000" b="1" i="1"/>
              <a:t>Москва</a:t>
            </a:r>
          </a:p>
        </p:txBody>
      </p:sp>
      <p:pic>
        <p:nvPicPr>
          <p:cNvPr id="13319" name="Рисунок 9" descr="Kovcheg.t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5786438"/>
            <a:ext cx="6540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28596" y="2357430"/>
            <a:ext cx="8501122" cy="3643338"/>
          </a:xfrm>
          <a:prstGeom prst="round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52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</a:rPr>
              <a:t>Параметры синтеза (2)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0" y="6143644"/>
            <a:ext cx="9144000" cy="71435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ФИЦ 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ИУ 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РАН, НПК «ТЦ» 	       </a:t>
            </a:r>
            <a:r>
              <a:rPr lang="en-US" sz="8000" dirty="0" smtClean="0">
                <a:solidFill>
                  <a:srgbClr val="000099"/>
                </a:solidFill>
                <a:latin typeface="+mn-lt"/>
              </a:rPr>
              <a:t>   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Микроэлектроника</a:t>
            </a:r>
            <a:r>
              <a:rPr lang="en-US" sz="8000" dirty="0" smtClean="0">
                <a:solidFill>
                  <a:srgbClr val="000099"/>
                </a:solidFill>
                <a:latin typeface="+mn-lt"/>
              </a:rPr>
              <a:t>-20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21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	</a:t>
            </a:r>
            <a:r>
              <a:rPr lang="en-US" sz="8000" dirty="0">
                <a:solidFill>
                  <a:srgbClr val="000099"/>
                </a:solidFill>
                <a:latin typeface="+mn-lt"/>
              </a:rPr>
              <a:t> </a:t>
            </a:r>
            <a:r>
              <a:rPr lang="en-US" sz="8000" dirty="0" smtClean="0">
                <a:solidFill>
                  <a:srgbClr val="000099"/>
                </a:solidFill>
                <a:latin typeface="+mn-lt"/>
              </a:rPr>
              <a:t>           </a:t>
            </a:r>
            <a:r>
              <a:rPr lang="en-US" sz="8000" dirty="0" smtClean="0">
                <a:solidFill>
                  <a:srgbClr val="000099"/>
                </a:solidFill>
                <a:latin typeface="+mn-lt"/>
                <a:cs typeface="+mn-cs"/>
              </a:rPr>
              <a:t>10 </a:t>
            </a:r>
            <a:r>
              <a:rPr lang="ru-RU" sz="8000" dirty="0">
                <a:solidFill>
                  <a:srgbClr val="000099"/>
                </a:solidFill>
                <a:latin typeface="+mn-lt"/>
                <a:cs typeface="+mn-cs"/>
              </a:rPr>
              <a:t>из</a:t>
            </a:r>
            <a:r>
              <a:rPr lang="en-US" sz="8000" dirty="0">
                <a:solidFill>
                  <a:srgbClr val="000099"/>
                </a:solidFill>
                <a:latin typeface="+mn-lt"/>
                <a:cs typeface="+mn-cs"/>
              </a:rPr>
              <a:t> 24</a:t>
            </a:r>
            <a:endParaRPr lang="ru-RU" sz="8000" dirty="0">
              <a:solidFill>
                <a:srgbClr val="000099"/>
              </a:solidFill>
              <a:latin typeface="+mn-lt"/>
              <a:cs typeface="+mn-cs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71472" y="1554163"/>
            <a:ext cx="8420128" cy="4525962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Пример задания на синтез:</a:t>
            </a:r>
            <a:endParaRPr lang="en-US" b="1" dirty="0" smtClean="0">
              <a:solidFill>
                <a:srgbClr val="000099"/>
              </a:solidFill>
              <a:latin typeface="+mj-lt"/>
            </a:endParaRPr>
          </a:p>
          <a:p>
            <a:pPr>
              <a:spcBef>
                <a:spcPts val="0"/>
              </a:spcBef>
              <a:buNone/>
            </a:pPr>
            <a:endParaRPr lang="ru-RU" sz="2600" b="1" dirty="0" smtClean="0">
              <a:latin typeface="+mj-lt"/>
            </a:endParaRPr>
          </a:p>
          <a:p>
            <a:pPr>
              <a:spcBef>
                <a:spcPts val="0"/>
              </a:spcBef>
              <a:buNone/>
            </a:pPr>
            <a:r>
              <a:rPr lang="en-US" sz="2600" b="1" dirty="0" err="1" smtClean="0">
                <a:latin typeface="+mj-lt"/>
              </a:rPr>
              <a:t>Sour_file</a:t>
            </a:r>
            <a:r>
              <a:rPr lang="en-US" sz="2600" b="1" dirty="0" smtClean="0">
                <a:latin typeface="+mj-lt"/>
              </a:rPr>
              <a:t>:</a:t>
            </a:r>
            <a:r>
              <a:rPr lang="ru-RU" sz="2600" b="1" dirty="0" smtClean="0">
                <a:latin typeface="+mj-lt"/>
              </a:rPr>
              <a:t> </a:t>
            </a:r>
            <a:r>
              <a:rPr lang="en-US" sz="2600" b="1" dirty="0" smtClean="0">
                <a:latin typeface="+mj-lt"/>
              </a:rPr>
              <a:t>Mult_4x4.v; // source file</a:t>
            </a:r>
            <a:endParaRPr lang="ru-RU" sz="2600" b="1" dirty="0" smtClean="0">
              <a:latin typeface="+mj-lt"/>
            </a:endParaRPr>
          </a:p>
          <a:p>
            <a:pPr>
              <a:spcBef>
                <a:spcPts val="0"/>
              </a:spcBef>
              <a:buNone/>
            </a:pPr>
            <a:r>
              <a:rPr lang="en-US" sz="2600" b="1" dirty="0" smtClean="0">
                <a:latin typeface="+mj-lt"/>
              </a:rPr>
              <a:t>Module: </a:t>
            </a:r>
            <a:r>
              <a:rPr lang="ru-RU" sz="2600" b="1" dirty="0" smtClean="0">
                <a:latin typeface="+mj-lt"/>
              </a:rPr>
              <a:t> </a:t>
            </a:r>
            <a:r>
              <a:rPr lang="en-US" sz="2600" b="1" dirty="0" err="1" smtClean="0">
                <a:latin typeface="+mj-lt"/>
              </a:rPr>
              <a:t>mult_buta</a:t>
            </a:r>
            <a:r>
              <a:rPr lang="en-US" sz="2600" b="1" dirty="0" smtClean="0">
                <a:latin typeface="+mj-lt"/>
              </a:rPr>
              <a:t>;   // module to synthesize</a:t>
            </a:r>
            <a:endParaRPr lang="ru-RU" sz="2600" b="1" dirty="0" smtClean="0">
              <a:latin typeface="+mj-lt"/>
            </a:endParaRPr>
          </a:p>
          <a:p>
            <a:pPr>
              <a:spcBef>
                <a:spcPts val="0"/>
              </a:spcBef>
              <a:buNone/>
            </a:pPr>
            <a:r>
              <a:rPr lang="en-US" sz="2600" b="1" dirty="0" smtClean="0">
                <a:latin typeface="+mj-lt"/>
              </a:rPr>
              <a:t>IN_Space_0: * ;	</a:t>
            </a:r>
            <a:r>
              <a:rPr lang="ru-RU" sz="2600" b="1" dirty="0" smtClean="0">
                <a:latin typeface="+mj-lt"/>
              </a:rPr>
              <a:t> </a:t>
            </a:r>
            <a:r>
              <a:rPr lang="en-US" sz="2600" b="1" dirty="0" smtClean="0">
                <a:latin typeface="+mj-lt"/>
              </a:rPr>
              <a:t>   // names or * (all)</a:t>
            </a:r>
            <a:endParaRPr lang="ru-RU" sz="2600" b="1" dirty="0" smtClean="0">
              <a:latin typeface="+mj-lt"/>
            </a:endParaRPr>
          </a:p>
          <a:p>
            <a:pPr>
              <a:spcBef>
                <a:spcPts val="0"/>
              </a:spcBef>
              <a:buNone/>
            </a:pPr>
            <a:r>
              <a:rPr lang="en-US" sz="2600" b="1" dirty="0" smtClean="0">
                <a:latin typeface="+mj-lt"/>
              </a:rPr>
              <a:t>IN_Space_1:  ;	</a:t>
            </a:r>
            <a:r>
              <a:rPr lang="ru-RU" sz="2600" b="1" dirty="0" smtClean="0">
                <a:latin typeface="+mj-lt"/>
              </a:rPr>
              <a:t> </a:t>
            </a:r>
            <a:r>
              <a:rPr lang="en-US" sz="2600" b="1" dirty="0" smtClean="0">
                <a:latin typeface="+mj-lt"/>
              </a:rPr>
              <a:t>   // --"--</a:t>
            </a:r>
            <a:endParaRPr lang="ru-RU" sz="2600" b="1" dirty="0" smtClean="0">
              <a:latin typeface="+mj-lt"/>
            </a:endParaRPr>
          </a:p>
          <a:p>
            <a:pPr>
              <a:spcBef>
                <a:spcPts val="0"/>
              </a:spcBef>
              <a:buNone/>
            </a:pPr>
            <a:r>
              <a:rPr lang="en-US" sz="2600" b="1" dirty="0" err="1" smtClean="0">
                <a:latin typeface="+mj-lt"/>
              </a:rPr>
              <a:t>IN_Indics</a:t>
            </a:r>
            <a:r>
              <a:rPr lang="en-US" sz="2600" b="1" dirty="0" smtClean="0">
                <a:latin typeface="+mj-lt"/>
              </a:rPr>
              <a:t>:  ;		 </a:t>
            </a:r>
            <a:r>
              <a:rPr lang="ru-RU" sz="2600" b="1" dirty="0" smtClean="0">
                <a:latin typeface="+mj-lt"/>
              </a:rPr>
              <a:t> </a:t>
            </a:r>
            <a:r>
              <a:rPr lang="en-US" sz="2600" b="1" dirty="0" smtClean="0">
                <a:latin typeface="+mj-lt"/>
              </a:rPr>
              <a:t>  // --"-- to be indicated</a:t>
            </a:r>
            <a:endParaRPr lang="ru-RU" sz="2600" b="1" dirty="0" smtClean="0">
              <a:latin typeface="+mj-lt"/>
            </a:endParaRPr>
          </a:p>
          <a:p>
            <a:pPr>
              <a:spcBef>
                <a:spcPts val="0"/>
              </a:spcBef>
              <a:buNone/>
            </a:pPr>
            <a:r>
              <a:rPr lang="en-US" sz="2600" b="1" dirty="0" err="1" smtClean="0">
                <a:latin typeface="+mj-lt"/>
              </a:rPr>
              <a:t>OUT_Indics</a:t>
            </a:r>
            <a:r>
              <a:rPr lang="en-US" sz="2600" b="1" dirty="0" smtClean="0">
                <a:latin typeface="+mj-lt"/>
              </a:rPr>
              <a:t>: * ;	 </a:t>
            </a:r>
            <a:r>
              <a:rPr lang="ru-RU" sz="2600" b="1" dirty="0" smtClean="0">
                <a:latin typeface="+mj-lt"/>
              </a:rPr>
              <a:t> </a:t>
            </a:r>
            <a:r>
              <a:rPr lang="en-US" sz="2600" b="1" dirty="0" smtClean="0">
                <a:latin typeface="+mj-lt"/>
              </a:rPr>
              <a:t>  // --"-- --"--</a:t>
            </a:r>
            <a:endParaRPr lang="ru-RU" sz="2600" b="1" dirty="0" smtClean="0">
              <a:latin typeface="+mj-lt"/>
            </a:endParaRPr>
          </a:p>
          <a:p>
            <a:pPr>
              <a:spcBef>
                <a:spcPts val="0"/>
              </a:spcBef>
              <a:buNone/>
            </a:pPr>
            <a:r>
              <a:rPr lang="en-US" sz="2600" b="1" dirty="0" err="1" smtClean="0">
                <a:latin typeface="+mj-lt"/>
              </a:rPr>
              <a:t>SS_Amplify</a:t>
            </a:r>
            <a:r>
              <a:rPr lang="en-US" sz="2600" b="1" dirty="0" smtClean="0">
                <a:latin typeface="+mj-lt"/>
              </a:rPr>
              <a:t>: * ;	</a:t>
            </a:r>
            <a:r>
              <a:rPr lang="ru-RU" sz="2600" b="1" dirty="0" smtClean="0">
                <a:latin typeface="+mj-lt"/>
              </a:rPr>
              <a:t> </a:t>
            </a:r>
            <a:r>
              <a:rPr lang="en-US" sz="2600" b="1" dirty="0" smtClean="0">
                <a:latin typeface="+mj-lt"/>
              </a:rPr>
              <a:t>   // amplify ST-circuit's signals</a:t>
            </a:r>
            <a:endParaRPr lang="ru-RU" sz="2600" b="1" dirty="0" smtClean="0">
              <a:latin typeface="+mj-lt"/>
            </a:endParaRPr>
          </a:p>
          <a:p>
            <a:pPr>
              <a:spcBef>
                <a:spcPts val="0"/>
              </a:spcBef>
              <a:buNone/>
            </a:pPr>
            <a:r>
              <a:rPr lang="en-US" sz="2600" b="1" dirty="0" err="1" smtClean="0">
                <a:latin typeface="+mj-lt"/>
              </a:rPr>
              <a:t>OutLang</a:t>
            </a:r>
            <a:r>
              <a:rPr lang="en-US" sz="2600" b="1" dirty="0" smtClean="0">
                <a:latin typeface="+mj-lt"/>
              </a:rPr>
              <a:t>: Verilog;	</a:t>
            </a:r>
            <a:r>
              <a:rPr lang="ru-RU" sz="2600" b="1" dirty="0" smtClean="0">
                <a:latin typeface="+mj-lt"/>
              </a:rPr>
              <a:t> </a:t>
            </a:r>
            <a:r>
              <a:rPr lang="en-US" sz="2600" b="1" dirty="0" smtClean="0">
                <a:latin typeface="+mj-lt"/>
              </a:rPr>
              <a:t>   // Verilog, VHDL, Form (</a:t>
            </a:r>
            <a:r>
              <a:rPr lang="en-US" sz="2600" b="1" dirty="0" err="1" smtClean="0">
                <a:latin typeface="+mj-lt"/>
              </a:rPr>
              <a:t>FormatKey</a:t>
            </a:r>
            <a:r>
              <a:rPr lang="ru-RU" sz="2600" b="1" dirty="0" smtClean="0">
                <a:latin typeface="+mj-lt"/>
              </a:rPr>
              <a:t>)</a:t>
            </a:r>
            <a:endParaRPr lang="ru-RU" sz="2600" b="1" dirty="0">
              <a:latin typeface="+mj-lt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</a:rPr>
              <a:t>Процедура синтеза</a:t>
            </a:r>
          </a:p>
        </p:txBody>
      </p:sp>
      <p:sp>
        <p:nvSpPr>
          <p:cNvPr id="22532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Исходные данные для СС синтеза: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Система логических функций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СС атрибуты входов и выходов схемы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Критерий оптимальности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Файлы описания библиотек стандартных и СС элементов и СФБ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0" y="6143644"/>
            <a:ext cx="9144000" cy="71435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ФИЦ 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ИУ 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РАН, НПК «ТЦ» 	       Микроэлектроника</a:t>
            </a:r>
            <a:r>
              <a:rPr lang="en-US" sz="8000" dirty="0" smtClean="0">
                <a:solidFill>
                  <a:srgbClr val="000099"/>
                </a:solidFill>
                <a:latin typeface="+mn-lt"/>
              </a:rPr>
              <a:t>-20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21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	 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           11</a:t>
            </a:r>
            <a:r>
              <a:rPr lang="en-US" sz="8000" dirty="0" smtClean="0">
                <a:solidFill>
                  <a:srgbClr val="000099"/>
                </a:solidFill>
                <a:latin typeface="+mn-lt"/>
                <a:cs typeface="+mn-cs"/>
              </a:rPr>
              <a:t> </a:t>
            </a:r>
            <a:r>
              <a:rPr lang="ru-RU" sz="8000" dirty="0">
                <a:solidFill>
                  <a:srgbClr val="000099"/>
                </a:solidFill>
                <a:latin typeface="+mn-lt"/>
                <a:cs typeface="+mn-cs"/>
              </a:rPr>
              <a:t>из</a:t>
            </a:r>
            <a:r>
              <a:rPr lang="en-US" sz="8000" dirty="0">
                <a:solidFill>
                  <a:srgbClr val="000099"/>
                </a:solidFill>
                <a:latin typeface="+mn-lt"/>
                <a:cs typeface="+mn-cs"/>
              </a:rPr>
              <a:t> 24</a:t>
            </a:r>
            <a:endParaRPr lang="ru-RU" sz="8000" dirty="0">
              <a:solidFill>
                <a:srgbClr val="000099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</a:rPr>
              <a:t>синтез логики СС-схем (1)</a:t>
            </a:r>
          </a:p>
        </p:txBody>
      </p:sp>
      <p:sp>
        <p:nvSpPr>
          <p:cNvPr id="23556" name="Содержимое 4"/>
          <p:cNvSpPr>
            <a:spLocks noGrp="1"/>
          </p:cNvSpPr>
          <p:nvPr>
            <p:ph idx="1"/>
          </p:nvPr>
        </p:nvSpPr>
        <p:spPr>
          <a:xfrm>
            <a:off x="304800" y="1357298"/>
            <a:ext cx="8686800" cy="4722827"/>
          </a:xfrm>
        </p:spPr>
        <p:txBody>
          <a:bodyPr/>
          <a:lstStyle/>
          <a:p>
            <a:pPr>
              <a:buClrTx/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Предварительная обработка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Генерация триггеров и регистров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Встраивание макроэлементов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Синтез комбинационных фрагментов: балансировка, минимизация и дуализация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Синтез индикаторной подсхемы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Усиление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0" y="6143644"/>
            <a:ext cx="9144000" cy="71435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ФИЦ 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ИУ 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РАН, НПК «ТЦ» 	       Микроэлектроника</a:t>
            </a:r>
            <a:r>
              <a:rPr lang="en-US" sz="8000" dirty="0" smtClean="0">
                <a:solidFill>
                  <a:srgbClr val="000099"/>
                </a:solidFill>
                <a:latin typeface="+mn-lt"/>
              </a:rPr>
              <a:t>-20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21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	 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           12</a:t>
            </a:r>
            <a:r>
              <a:rPr lang="en-US" sz="8000" dirty="0" smtClean="0">
                <a:solidFill>
                  <a:srgbClr val="000099"/>
                </a:solidFill>
                <a:latin typeface="+mn-lt"/>
                <a:cs typeface="+mn-cs"/>
              </a:rPr>
              <a:t> </a:t>
            </a:r>
            <a:r>
              <a:rPr lang="ru-RU" sz="8000" dirty="0">
                <a:solidFill>
                  <a:srgbClr val="000099"/>
                </a:solidFill>
                <a:latin typeface="+mn-lt"/>
                <a:cs typeface="+mn-cs"/>
              </a:rPr>
              <a:t>из</a:t>
            </a:r>
            <a:r>
              <a:rPr lang="en-US" sz="8000" dirty="0">
                <a:solidFill>
                  <a:srgbClr val="000099"/>
                </a:solidFill>
                <a:latin typeface="+mn-lt"/>
                <a:cs typeface="+mn-cs"/>
              </a:rPr>
              <a:t> 24</a:t>
            </a:r>
            <a:endParaRPr lang="ru-RU" sz="8000" dirty="0">
              <a:solidFill>
                <a:srgbClr val="000099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</a:rPr>
              <a:t>синтез </a:t>
            </a:r>
            <a:r>
              <a:rPr lang="ru-RU" sz="4000" b="1" dirty="0" err="1" smtClean="0">
                <a:solidFill>
                  <a:srgbClr val="0033CC"/>
                </a:solidFill>
              </a:rPr>
              <a:t>СС-регистров</a:t>
            </a:r>
            <a:r>
              <a:rPr lang="ru-RU" sz="4000" b="1" dirty="0" smtClean="0">
                <a:solidFill>
                  <a:srgbClr val="0033CC"/>
                </a:solidFill>
              </a:rPr>
              <a:t> сдвига</a:t>
            </a:r>
            <a:r>
              <a:rPr lang="en-US" sz="4000" b="1" dirty="0" smtClean="0">
                <a:solidFill>
                  <a:srgbClr val="0033CC"/>
                </a:solidFill>
              </a:rPr>
              <a:t> (1)</a:t>
            </a:r>
            <a:endParaRPr lang="ru-RU" sz="4000" b="1" dirty="0" smtClean="0">
              <a:solidFill>
                <a:srgbClr val="0033CC"/>
              </a:solidFill>
            </a:endParaRP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0" y="6143644"/>
            <a:ext cx="9144000" cy="71435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ФИЦ 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ИУ 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РАН, НПК «ТЦ» 	       Микроэлектроника</a:t>
            </a:r>
            <a:r>
              <a:rPr lang="en-US" sz="8000" dirty="0" smtClean="0">
                <a:solidFill>
                  <a:srgbClr val="000099"/>
                </a:solidFill>
                <a:latin typeface="+mn-lt"/>
              </a:rPr>
              <a:t>-20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21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	 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           13</a:t>
            </a:r>
            <a:r>
              <a:rPr lang="en-US" sz="8000" dirty="0" smtClean="0">
                <a:solidFill>
                  <a:srgbClr val="000099"/>
                </a:solidFill>
                <a:latin typeface="+mn-lt"/>
                <a:cs typeface="+mn-cs"/>
              </a:rPr>
              <a:t> </a:t>
            </a:r>
            <a:r>
              <a:rPr lang="ru-RU" sz="8000" dirty="0">
                <a:solidFill>
                  <a:srgbClr val="000099"/>
                </a:solidFill>
                <a:latin typeface="+mn-lt"/>
                <a:cs typeface="+mn-cs"/>
              </a:rPr>
              <a:t>из</a:t>
            </a:r>
            <a:r>
              <a:rPr lang="en-US" sz="8000" dirty="0">
                <a:solidFill>
                  <a:srgbClr val="000099"/>
                </a:solidFill>
                <a:latin typeface="+mn-lt"/>
                <a:cs typeface="+mn-cs"/>
              </a:rPr>
              <a:t> 24</a:t>
            </a:r>
            <a:endParaRPr lang="ru-RU" sz="8000" dirty="0">
              <a:solidFill>
                <a:srgbClr val="000099"/>
              </a:solidFill>
              <a:latin typeface="+mn-lt"/>
              <a:cs typeface="+mn-cs"/>
            </a:endParaRPr>
          </a:p>
        </p:txBody>
      </p:sp>
      <p:pic>
        <p:nvPicPr>
          <p:cNvPr id="25606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93328" y="1928802"/>
            <a:ext cx="6571807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Содержимое 4"/>
          <p:cNvSpPr txBox="1">
            <a:spLocks/>
          </p:cNvSpPr>
          <p:nvPr/>
        </p:nvSpPr>
        <p:spPr bwMode="auto">
          <a:xfrm>
            <a:off x="500034" y="2428868"/>
            <a:ext cx="857224" cy="34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ts val="1000"/>
              </a:lnSpc>
              <a:spcBef>
                <a:spcPts val="2463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</a:t>
            </a:r>
          </a:p>
          <a:p>
            <a:pPr marL="342900" marR="0" lvl="0" indent="-342900" algn="ctr" defTabSz="914400" rtl="0" eaLnBrk="0" fontAlgn="base" latinLnBrk="0" hangingPunct="0">
              <a:lnSpc>
                <a:spcPts val="1000"/>
              </a:lnSpc>
              <a:spcBef>
                <a:spcPts val="2463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ts val="1000"/>
              </a:lnSpc>
              <a:spcBef>
                <a:spcPts val="2463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endParaRPr lang="en-US" b="1" dirty="0">
              <a:solidFill>
                <a:srgbClr val="000099"/>
              </a:solidFill>
              <a:latin typeface="+mj-lt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ts val="1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</a:t>
            </a:r>
          </a:p>
          <a:p>
            <a:pPr marL="342900" marR="0" lvl="0" indent="-342900" algn="ctr" defTabSz="914400" rtl="0" eaLnBrk="0" fontAlgn="base" latinLnBrk="0" hangingPunct="0">
              <a:lnSpc>
                <a:spcPts val="600"/>
              </a:lnSpc>
              <a:spcBef>
                <a:spcPts val="48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</a:t>
            </a:r>
          </a:p>
          <a:p>
            <a:pPr marL="342900" marR="0" lvl="0" indent="-342900" algn="ctr" defTabSz="914400" rtl="0" eaLnBrk="0" fontAlgn="base" latinLnBrk="0" hangingPunct="0">
              <a:lnSpc>
                <a:spcPts val="600"/>
              </a:lnSpc>
              <a:spcBef>
                <a:spcPts val="2463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RT</a:t>
            </a:r>
          </a:p>
          <a:p>
            <a:pPr marL="342900" marR="0" lvl="0" indent="-342900" algn="ctr" defTabSz="914400" rtl="0" eaLnBrk="0" fontAlgn="base" latinLnBrk="0" hangingPunct="0">
              <a:lnSpc>
                <a:spcPts val="600"/>
              </a:lnSpc>
              <a:spcBef>
                <a:spcPts val="2463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ts val="600"/>
              </a:lnSpc>
              <a:spcBef>
                <a:spcPts val="2463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E0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0" name="Содержимое 4"/>
          <p:cNvSpPr txBox="1">
            <a:spLocks/>
          </p:cNvSpPr>
          <p:nvPr/>
        </p:nvSpPr>
        <p:spPr bwMode="auto">
          <a:xfrm>
            <a:off x="7929586" y="2428868"/>
            <a:ext cx="857224" cy="34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ts val="1000"/>
              </a:lnSpc>
              <a:spcBef>
                <a:spcPts val="2463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Q</a:t>
            </a:r>
          </a:p>
          <a:p>
            <a:pPr marL="342900" marR="0" lvl="0" indent="-342900" algn="ctr" defTabSz="914400" rtl="0" eaLnBrk="0" fontAlgn="base" latinLnBrk="0" hangingPunct="0">
              <a:lnSpc>
                <a:spcPts val="1000"/>
              </a:lnSpc>
              <a:spcBef>
                <a:spcPts val="2463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ts val="1000"/>
              </a:lnSpc>
              <a:spcBef>
                <a:spcPts val="2463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endParaRPr lang="en-US" b="1" dirty="0">
              <a:solidFill>
                <a:srgbClr val="000099"/>
              </a:solidFill>
              <a:latin typeface="+mj-lt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ts val="10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I</a:t>
            </a:r>
          </a:p>
          <a:p>
            <a:pPr marL="342900" marR="0" lvl="0" indent="-342900" algn="ctr" defTabSz="914400" rtl="0" eaLnBrk="0" fontAlgn="base" latinLnBrk="0" hangingPunct="0">
              <a:lnSpc>
                <a:spcPts val="600"/>
              </a:lnSpc>
              <a:spcBef>
                <a:spcPts val="48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ts val="600"/>
              </a:lnSpc>
              <a:spcBef>
                <a:spcPts val="3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QB</a:t>
            </a:r>
          </a:p>
          <a:p>
            <a:pPr marL="342900" marR="0" lvl="0" indent="-342900" algn="ctr" defTabSz="914400" rtl="0" eaLnBrk="0" fontAlgn="base" latinLnBrk="0" hangingPunct="0">
              <a:lnSpc>
                <a:spcPts val="600"/>
              </a:lnSpc>
              <a:spcBef>
                <a:spcPts val="2463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ts val="600"/>
              </a:lnSpc>
              <a:spcBef>
                <a:spcPts val="2463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EB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1" name="Содержимое 4"/>
          <p:cNvSpPr txBox="1">
            <a:spLocks/>
          </p:cNvSpPr>
          <p:nvPr/>
        </p:nvSpPr>
        <p:spPr bwMode="auto">
          <a:xfrm>
            <a:off x="1643042" y="1214423"/>
            <a:ext cx="600079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lang="ru-RU" sz="3200" b="1" dirty="0" smtClean="0">
                <a:solidFill>
                  <a:srgbClr val="000099"/>
                </a:solidFill>
                <a:latin typeface="+mj-lt"/>
                <a:cs typeface="+mn-cs"/>
              </a:rPr>
              <a:t>Разряд регистра сдвига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</a:rPr>
              <a:t>синтез </a:t>
            </a:r>
            <a:r>
              <a:rPr lang="ru-RU" sz="4000" b="1" dirty="0" err="1" smtClean="0">
                <a:solidFill>
                  <a:srgbClr val="0033CC"/>
                </a:solidFill>
              </a:rPr>
              <a:t>СС-регистров</a:t>
            </a:r>
            <a:r>
              <a:rPr lang="ru-RU" sz="4000" b="1" dirty="0" smtClean="0">
                <a:solidFill>
                  <a:srgbClr val="0033CC"/>
                </a:solidFill>
              </a:rPr>
              <a:t> сдвига (</a:t>
            </a:r>
            <a:r>
              <a:rPr lang="en-US" sz="4000" b="1" dirty="0" smtClean="0">
                <a:solidFill>
                  <a:srgbClr val="0033CC"/>
                </a:solidFill>
              </a:rPr>
              <a:t>2</a:t>
            </a:r>
            <a:r>
              <a:rPr lang="ru-RU" sz="4000" b="1" dirty="0" smtClean="0">
                <a:solidFill>
                  <a:srgbClr val="0033CC"/>
                </a:solidFill>
              </a:rPr>
              <a:t>)</a:t>
            </a:r>
          </a:p>
        </p:txBody>
      </p:sp>
      <p:sp>
        <p:nvSpPr>
          <p:cNvPr id="25604" name="Содержимое 4"/>
          <p:cNvSpPr>
            <a:spLocks noGrp="1"/>
          </p:cNvSpPr>
          <p:nvPr>
            <p:ph idx="1"/>
          </p:nvPr>
        </p:nvSpPr>
        <p:spPr>
          <a:xfrm>
            <a:off x="0" y="2428867"/>
            <a:ext cx="1071538" cy="3000397"/>
          </a:xfrm>
        </p:spPr>
        <p:txBody>
          <a:bodyPr/>
          <a:lstStyle/>
          <a:p>
            <a:pPr algn="ctr">
              <a:lnSpc>
                <a:spcPts val="1000"/>
              </a:lnSpc>
              <a:spcBef>
                <a:spcPts val="2463"/>
              </a:spcBef>
              <a:buFont typeface="Wingdings 2" pitchFamily="18" charset="2"/>
              <a:buNone/>
            </a:pPr>
            <a:r>
              <a:rPr lang="en-US" sz="2400" b="1" dirty="0" smtClean="0">
                <a:solidFill>
                  <a:srgbClr val="000099"/>
                </a:solidFill>
                <a:latin typeface="+mj-lt"/>
              </a:rPr>
              <a:t>X</a:t>
            </a:r>
          </a:p>
          <a:p>
            <a:pPr algn="ctr">
              <a:lnSpc>
                <a:spcPts val="1000"/>
              </a:lnSpc>
              <a:spcBef>
                <a:spcPts val="2463"/>
              </a:spcBef>
              <a:buFont typeface="Wingdings 2" pitchFamily="18" charset="2"/>
              <a:buNone/>
            </a:pPr>
            <a:r>
              <a:rPr lang="en-US" sz="2400" b="1" dirty="0" smtClean="0">
                <a:solidFill>
                  <a:srgbClr val="000099"/>
                </a:solidFill>
                <a:latin typeface="+mj-lt"/>
              </a:rPr>
              <a:t>X$</a:t>
            </a:r>
          </a:p>
          <a:p>
            <a:pPr algn="ctr">
              <a:lnSpc>
                <a:spcPts val="1000"/>
              </a:lnSpc>
              <a:spcBef>
                <a:spcPts val="2463"/>
              </a:spcBef>
              <a:buFont typeface="Wingdings 2" pitchFamily="18" charset="2"/>
              <a:buNone/>
            </a:pPr>
            <a:endParaRPr lang="en-US" sz="2400" b="1" dirty="0" smtClean="0">
              <a:solidFill>
                <a:srgbClr val="000099"/>
              </a:solidFill>
              <a:latin typeface="+mj-lt"/>
            </a:endParaRPr>
          </a:p>
          <a:p>
            <a:pPr algn="ctr">
              <a:lnSpc>
                <a:spcPts val="1000"/>
              </a:lnSpc>
              <a:spcBef>
                <a:spcPts val="2463"/>
              </a:spcBef>
              <a:buFont typeface="Wingdings 2" pitchFamily="18" charset="2"/>
              <a:buNone/>
            </a:pPr>
            <a:endParaRPr lang="en-US" sz="2400" b="1" dirty="0" smtClean="0">
              <a:solidFill>
                <a:srgbClr val="000099"/>
              </a:solidFill>
              <a:latin typeface="+mj-lt"/>
            </a:endParaRPr>
          </a:p>
          <a:p>
            <a:pPr algn="ctr">
              <a:lnSpc>
                <a:spcPts val="600"/>
              </a:lnSpc>
              <a:spcBef>
                <a:spcPts val="4800"/>
              </a:spcBef>
              <a:buFont typeface="Wingdings 2" pitchFamily="18" charset="2"/>
              <a:buNone/>
            </a:pPr>
            <a:r>
              <a:rPr lang="en-US" sz="2400" b="1" dirty="0" smtClean="0">
                <a:solidFill>
                  <a:srgbClr val="000099"/>
                </a:solidFill>
                <a:latin typeface="+mj-lt"/>
              </a:rPr>
              <a:t>EBO</a:t>
            </a:r>
          </a:p>
          <a:p>
            <a:pPr algn="ctr">
              <a:lnSpc>
                <a:spcPts val="600"/>
              </a:lnSpc>
              <a:spcBef>
                <a:spcPts val="2463"/>
              </a:spcBef>
              <a:buFont typeface="Wingdings 2" pitchFamily="18" charset="2"/>
              <a:buNone/>
            </a:pPr>
            <a:r>
              <a:rPr lang="en-US" sz="2400" b="1" dirty="0" smtClean="0">
                <a:solidFill>
                  <a:srgbClr val="000099"/>
                </a:solidFill>
                <a:latin typeface="+mj-lt"/>
              </a:rPr>
              <a:t>Res</a:t>
            </a:r>
          </a:p>
          <a:p>
            <a:pPr algn="ctr">
              <a:lnSpc>
                <a:spcPts val="600"/>
              </a:lnSpc>
              <a:spcBef>
                <a:spcPts val="2463"/>
              </a:spcBef>
              <a:buFont typeface="Wingdings 2" pitchFamily="18" charset="2"/>
              <a:buNone/>
            </a:pPr>
            <a:r>
              <a:rPr lang="en-US" sz="2400" b="1" dirty="0" smtClean="0">
                <a:solidFill>
                  <a:srgbClr val="000099"/>
                </a:solidFill>
                <a:latin typeface="+mj-lt"/>
              </a:rPr>
              <a:t>E</a:t>
            </a:r>
            <a:endParaRPr lang="ru-RU" sz="2400" b="1" dirty="0" smtClean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0" y="6143644"/>
            <a:ext cx="9144000" cy="71435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ФИЦ 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ИУ 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РАН, НПК «ТЦ» 	       Микроэлектроника</a:t>
            </a:r>
            <a:r>
              <a:rPr lang="en-US" sz="8000" dirty="0" smtClean="0">
                <a:solidFill>
                  <a:srgbClr val="000099"/>
                </a:solidFill>
                <a:latin typeface="+mn-lt"/>
              </a:rPr>
              <a:t>-20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21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	 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           14</a:t>
            </a:r>
            <a:r>
              <a:rPr lang="en-US" sz="8000" dirty="0" smtClean="0">
                <a:solidFill>
                  <a:srgbClr val="000099"/>
                </a:solidFill>
                <a:latin typeface="+mn-lt"/>
                <a:cs typeface="+mn-cs"/>
              </a:rPr>
              <a:t> </a:t>
            </a:r>
            <a:r>
              <a:rPr lang="ru-RU" sz="8000" dirty="0">
                <a:solidFill>
                  <a:srgbClr val="000099"/>
                </a:solidFill>
                <a:latin typeface="+mn-lt"/>
                <a:cs typeface="+mn-cs"/>
              </a:rPr>
              <a:t>из</a:t>
            </a:r>
            <a:r>
              <a:rPr lang="en-US" sz="8000" dirty="0">
                <a:solidFill>
                  <a:srgbClr val="000099"/>
                </a:solidFill>
                <a:latin typeface="+mn-lt"/>
                <a:cs typeface="+mn-cs"/>
              </a:rPr>
              <a:t> 24</a:t>
            </a:r>
            <a:endParaRPr lang="ru-RU" sz="8000" dirty="0">
              <a:solidFill>
                <a:srgbClr val="000099"/>
              </a:solidFill>
              <a:latin typeface="+mn-lt"/>
              <a:cs typeface="+mn-cs"/>
            </a:endParaRPr>
          </a:p>
        </p:txBody>
      </p:sp>
      <p:pic>
        <p:nvPicPr>
          <p:cNvPr id="716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3" y="2285992"/>
            <a:ext cx="735811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Содержимое 4"/>
          <p:cNvSpPr txBox="1">
            <a:spLocks/>
          </p:cNvSpPr>
          <p:nvPr/>
        </p:nvSpPr>
        <p:spPr bwMode="auto">
          <a:xfrm>
            <a:off x="8072462" y="2428867"/>
            <a:ext cx="1071538" cy="300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ts val="1000"/>
              </a:lnSpc>
              <a:spcBef>
                <a:spcPts val="2463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Y</a:t>
            </a:r>
          </a:p>
          <a:p>
            <a:pPr marL="342900" marR="0" lvl="0" indent="-342900" algn="ctr" defTabSz="914400" rtl="0" eaLnBrk="0" fontAlgn="base" latinLnBrk="0" hangingPunct="0">
              <a:lnSpc>
                <a:spcPts val="1000"/>
              </a:lnSpc>
              <a:spcBef>
                <a:spcPts val="2463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Y$</a:t>
            </a:r>
          </a:p>
          <a:p>
            <a:pPr marL="342900" marR="0" lvl="0" indent="-342900" algn="ctr" defTabSz="914400" rtl="0" eaLnBrk="0" fontAlgn="base" latinLnBrk="0" hangingPunct="0">
              <a:lnSpc>
                <a:spcPts val="1000"/>
              </a:lnSpc>
              <a:spcBef>
                <a:spcPts val="2463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ts val="1000"/>
              </a:lnSpc>
              <a:spcBef>
                <a:spcPts val="2463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ts val="600"/>
              </a:lnSpc>
              <a:spcBef>
                <a:spcPts val="3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EBI</a:t>
            </a:r>
          </a:p>
          <a:p>
            <a:pPr marL="342900" marR="0" lvl="0" indent="-342900" algn="ctr" defTabSz="914400" rtl="0" eaLnBrk="0" fontAlgn="base" latinLnBrk="0" hangingPunct="0">
              <a:lnSpc>
                <a:spcPts val="600"/>
              </a:lnSpc>
              <a:spcBef>
                <a:spcPts val="3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Res</a:t>
            </a:r>
          </a:p>
          <a:p>
            <a:pPr marL="342900" marR="0" lvl="0" indent="-342900" algn="ctr" defTabSz="914400" rtl="0" eaLnBrk="0" fontAlgn="base" latinLnBrk="0" hangingPunct="0">
              <a:lnSpc>
                <a:spcPts val="600"/>
              </a:lnSpc>
              <a:spcBef>
                <a:spcPts val="2463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9" name="Содержимое 4"/>
          <p:cNvSpPr txBox="1">
            <a:spLocks/>
          </p:cNvSpPr>
          <p:nvPr/>
        </p:nvSpPr>
        <p:spPr bwMode="auto">
          <a:xfrm>
            <a:off x="1643042" y="1214423"/>
            <a:ext cx="6000792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lang="ru-RU" sz="3200" b="1" dirty="0" smtClean="0">
                <a:solidFill>
                  <a:srgbClr val="000099"/>
                </a:solidFill>
                <a:latin typeface="+mj-lt"/>
                <a:cs typeface="+mn-cs"/>
              </a:rPr>
              <a:t>Организация регистра сдвига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</a:rPr>
              <a:t>синтез </a:t>
            </a:r>
            <a:r>
              <a:rPr lang="ru-RU" sz="4000" b="1" dirty="0" err="1" smtClean="0">
                <a:solidFill>
                  <a:srgbClr val="0033CC"/>
                </a:solidFill>
              </a:rPr>
              <a:t>СС-регистров</a:t>
            </a:r>
            <a:r>
              <a:rPr lang="ru-RU" sz="4000" b="1" dirty="0" smtClean="0">
                <a:solidFill>
                  <a:srgbClr val="0033CC"/>
                </a:solidFill>
              </a:rPr>
              <a:t> хранения (1)</a:t>
            </a:r>
          </a:p>
        </p:txBody>
      </p:sp>
      <p:sp>
        <p:nvSpPr>
          <p:cNvPr id="26628" name="Содержимое 4"/>
          <p:cNvSpPr>
            <a:spLocks noGrp="1"/>
          </p:cNvSpPr>
          <p:nvPr>
            <p:ph idx="1"/>
          </p:nvPr>
        </p:nvSpPr>
        <p:spPr>
          <a:xfrm>
            <a:off x="304800" y="1214438"/>
            <a:ext cx="7981950" cy="4865687"/>
          </a:xfrm>
        </p:spPr>
        <p:txBody>
          <a:bodyPr/>
          <a:lstStyle/>
          <a:p>
            <a:pPr algn="ctr">
              <a:spcBef>
                <a:spcPts val="2463"/>
              </a:spcBef>
              <a:buFont typeface="Wingdings 2" pitchFamily="18" charset="2"/>
              <a:buNone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На однотактных </a:t>
            </a:r>
            <a:r>
              <a:rPr lang="en-US" b="1" dirty="0" smtClean="0">
                <a:solidFill>
                  <a:srgbClr val="000099"/>
                </a:solidFill>
                <a:latin typeface="+mj-lt"/>
              </a:rPr>
              <a:t>RS</a:t>
            </a:r>
            <a:r>
              <a:rPr lang="ru-RU" b="1" dirty="0" smtClean="0">
                <a:solidFill>
                  <a:srgbClr val="000099"/>
                </a:solidFill>
                <a:latin typeface="+mj-lt"/>
              </a:rPr>
              <a:t>-триггерах</a:t>
            </a:r>
          </a:p>
          <a:p>
            <a:pPr algn="ctr">
              <a:spcBef>
                <a:spcPts val="2463"/>
              </a:spcBef>
              <a:buFont typeface="Wingdings 2" pitchFamily="18" charset="2"/>
              <a:buNone/>
            </a:pPr>
            <a:endParaRPr lang="ru-RU" b="1" dirty="0" smtClean="0">
              <a:solidFill>
                <a:srgbClr val="000099"/>
              </a:solidFill>
            </a:endParaRPr>
          </a:p>
          <a:p>
            <a:pPr algn="ctr">
              <a:spcBef>
                <a:spcPts val="2463"/>
              </a:spcBef>
              <a:buFont typeface="Wingdings 2" pitchFamily="18" charset="2"/>
              <a:buNone/>
            </a:pPr>
            <a:endParaRPr lang="ru-RU" b="1" dirty="0" smtClean="0">
              <a:solidFill>
                <a:srgbClr val="000099"/>
              </a:solidFill>
            </a:endParaRPr>
          </a:p>
          <a:p>
            <a:pPr algn="ctr">
              <a:spcBef>
                <a:spcPts val="2463"/>
              </a:spcBef>
              <a:buFont typeface="Wingdings 2" pitchFamily="18" charset="2"/>
              <a:buNone/>
            </a:pPr>
            <a:endParaRPr lang="ru-RU" b="1" dirty="0" smtClean="0">
              <a:solidFill>
                <a:srgbClr val="000099"/>
              </a:solidFill>
            </a:endParaRPr>
          </a:p>
          <a:p>
            <a:pPr algn="ctr">
              <a:spcBef>
                <a:spcPts val="2463"/>
              </a:spcBef>
              <a:buFont typeface="Wingdings 2" pitchFamily="18" charset="2"/>
              <a:buNone/>
            </a:pPr>
            <a:endParaRPr lang="ru-RU" b="1" dirty="0" smtClean="0">
              <a:solidFill>
                <a:srgbClr val="000099"/>
              </a:solidFill>
            </a:endParaRPr>
          </a:p>
          <a:p>
            <a:pPr algn="ctr">
              <a:spcBef>
                <a:spcPts val="4463"/>
              </a:spcBef>
              <a:buFont typeface="Wingdings 2" pitchFamily="18" charset="2"/>
              <a:buNone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44 КМДП транзистора</a:t>
            </a:r>
          </a:p>
        </p:txBody>
      </p:sp>
      <p:pic>
        <p:nvPicPr>
          <p:cNvPr id="26629" name="Рисунок 7" descr="Pres_Fig_6.t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313" y="2071688"/>
            <a:ext cx="6230937" cy="281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0" y="6143644"/>
            <a:ext cx="9144000" cy="71435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ФИЦ 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ИУ 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РАН, НПК «ТЦ» 	       Микроэлектроника</a:t>
            </a:r>
            <a:r>
              <a:rPr lang="en-US" sz="8000" dirty="0" smtClean="0">
                <a:solidFill>
                  <a:srgbClr val="000099"/>
                </a:solidFill>
                <a:latin typeface="+mn-lt"/>
              </a:rPr>
              <a:t>-20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21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	 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           15</a:t>
            </a:r>
            <a:r>
              <a:rPr lang="en-US" sz="8000" dirty="0" smtClean="0">
                <a:solidFill>
                  <a:srgbClr val="000099"/>
                </a:solidFill>
                <a:latin typeface="+mn-lt"/>
                <a:cs typeface="+mn-cs"/>
              </a:rPr>
              <a:t> </a:t>
            </a:r>
            <a:r>
              <a:rPr lang="ru-RU" sz="8000" dirty="0">
                <a:solidFill>
                  <a:srgbClr val="000099"/>
                </a:solidFill>
                <a:latin typeface="+mn-lt"/>
                <a:cs typeface="+mn-cs"/>
              </a:rPr>
              <a:t>из</a:t>
            </a:r>
            <a:r>
              <a:rPr lang="en-US" sz="8000" dirty="0">
                <a:solidFill>
                  <a:srgbClr val="000099"/>
                </a:solidFill>
                <a:latin typeface="+mn-lt"/>
                <a:cs typeface="+mn-cs"/>
              </a:rPr>
              <a:t> 24</a:t>
            </a:r>
            <a:endParaRPr lang="ru-RU" sz="8000" dirty="0">
              <a:solidFill>
                <a:srgbClr val="000099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</a:rPr>
              <a:t>синтез </a:t>
            </a:r>
            <a:r>
              <a:rPr lang="ru-RU" sz="4000" b="1" dirty="0" err="1" smtClean="0">
                <a:solidFill>
                  <a:srgbClr val="0033CC"/>
                </a:solidFill>
              </a:rPr>
              <a:t>СС-регистров</a:t>
            </a:r>
            <a:r>
              <a:rPr lang="ru-RU" sz="4000" b="1" dirty="0" smtClean="0">
                <a:solidFill>
                  <a:srgbClr val="0033CC"/>
                </a:solidFill>
              </a:rPr>
              <a:t> хранения (2)</a:t>
            </a:r>
          </a:p>
        </p:txBody>
      </p:sp>
      <p:sp>
        <p:nvSpPr>
          <p:cNvPr id="27652" name="Содержимое 4"/>
          <p:cNvSpPr>
            <a:spLocks noGrp="1"/>
          </p:cNvSpPr>
          <p:nvPr>
            <p:ph idx="1"/>
          </p:nvPr>
        </p:nvSpPr>
        <p:spPr>
          <a:xfrm>
            <a:off x="304800" y="1214438"/>
            <a:ext cx="7981950" cy="4865687"/>
          </a:xfrm>
        </p:spPr>
        <p:txBody>
          <a:bodyPr/>
          <a:lstStyle/>
          <a:p>
            <a:pPr algn="ctr">
              <a:spcBef>
                <a:spcPts val="2463"/>
              </a:spcBef>
              <a:buFont typeface="Wingdings 2" pitchFamily="18" charset="2"/>
              <a:buNone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На гистерезисных </a:t>
            </a:r>
            <a:r>
              <a:rPr lang="en-US" b="1" dirty="0" smtClean="0">
                <a:solidFill>
                  <a:srgbClr val="000099"/>
                </a:solidFill>
                <a:latin typeface="+mj-lt"/>
              </a:rPr>
              <a:t>(hysteretic, H) </a:t>
            </a:r>
            <a:r>
              <a:rPr lang="ru-RU" b="1" dirty="0" smtClean="0">
                <a:solidFill>
                  <a:srgbClr val="000099"/>
                </a:solidFill>
                <a:latin typeface="+mj-lt"/>
              </a:rPr>
              <a:t>триггерах</a:t>
            </a:r>
          </a:p>
          <a:p>
            <a:pPr algn="ctr">
              <a:spcBef>
                <a:spcPts val="2463"/>
              </a:spcBef>
              <a:buFont typeface="Wingdings 2" pitchFamily="18" charset="2"/>
              <a:buNone/>
            </a:pPr>
            <a:endParaRPr lang="ru-RU" b="1" dirty="0" smtClean="0">
              <a:solidFill>
                <a:srgbClr val="000099"/>
              </a:solidFill>
            </a:endParaRPr>
          </a:p>
          <a:p>
            <a:pPr algn="ctr">
              <a:spcBef>
                <a:spcPts val="2463"/>
              </a:spcBef>
              <a:buFont typeface="Wingdings 2" pitchFamily="18" charset="2"/>
              <a:buNone/>
            </a:pPr>
            <a:endParaRPr lang="ru-RU" b="1" dirty="0" smtClean="0">
              <a:solidFill>
                <a:srgbClr val="000099"/>
              </a:solidFill>
            </a:endParaRPr>
          </a:p>
          <a:p>
            <a:pPr algn="ctr">
              <a:spcBef>
                <a:spcPts val="2463"/>
              </a:spcBef>
              <a:buFont typeface="Wingdings 2" pitchFamily="18" charset="2"/>
              <a:buNone/>
            </a:pPr>
            <a:endParaRPr lang="ru-RU" b="1" dirty="0" smtClean="0">
              <a:solidFill>
                <a:srgbClr val="000099"/>
              </a:solidFill>
            </a:endParaRPr>
          </a:p>
          <a:p>
            <a:pPr algn="ctr">
              <a:spcBef>
                <a:spcPts val="4463"/>
              </a:spcBef>
              <a:buFont typeface="Wingdings 2" pitchFamily="18" charset="2"/>
              <a:buNone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28 КМДП транзисторов</a:t>
            </a: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0" y="6143644"/>
            <a:ext cx="9144000" cy="71435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ФИЦ 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ИУ 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РАН, НПК «ТЦ» 	       Микроэлектроника</a:t>
            </a:r>
            <a:r>
              <a:rPr lang="en-US" sz="8000" dirty="0" smtClean="0">
                <a:solidFill>
                  <a:srgbClr val="000099"/>
                </a:solidFill>
                <a:latin typeface="+mn-lt"/>
              </a:rPr>
              <a:t>-20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21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	 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           16</a:t>
            </a:r>
            <a:r>
              <a:rPr lang="en-US" sz="8000" dirty="0" smtClean="0">
                <a:solidFill>
                  <a:srgbClr val="000099"/>
                </a:solidFill>
                <a:latin typeface="+mn-lt"/>
                <a:cs typeface="+mn-cs"/>
              </a:rPr>
              <a:t> </a:t>
            </a:r>
            <a:r>
              <a:rPr lang="ru-RU" sz="8000" dirty="0">
                <a:solidFill>
                  <a:srgbClr val="000099"/>
                </a:solidFill>
                <a:latin typeface="+mn-lt"/>
                <a:cs typeface="+mn-cs"/>
              </a:rPr>
              <a:t>из</a:t>
            </a:r>
            <a:r>
              <a:rPr lang="en-US" sz="8000" dirty="0">
                <a:solidFill>
                  <a:srgbClr val="000099"/>
                </a:solidFill>
                <a:latin typeface="+mn-lt"/>
                <a:cs typeface="+mn-cs"/>
              </a:rPr>
              <a:t> 24</a:t>
            </a:r>
            <a:endParaRPr lang="ru-RU" sz="8000" dirty="0">
              <a:solidFill>
                <a:srgbClr val="000099"/>
              </a:solidFill>
              <a:latin typeface="+mn-lt"/>
              <a:cs typeface="+mn-cs"/>
            </a:endParaRPr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2124041"/>
            <a:ext cx="2857520" cy="2173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Содержимое 4"/>
          <p:cNvSpPr txBox="1">
            <a:spLocks/>
          </p:cNvSpPr>
          <p:nvPr/>
        </p:nvSpPr>
        <p:spPr bwMode="auto">
          <a:xfrm>
            <a:off x="2143108" y="2214555"/>
            <a:ext cx="78578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ts val="2400"/>
              </a:lnSpc>
              <a:spcBef>
                <a:spcPts val="2463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X</a:t>
            </a:r>
          </a:p>
          <a:p>
            <a:pPr marL="342900" marR="0" lvl="0" indent="-342900" algn="ctr" defTabSz="914400" rtl="0" eaLnBrk="0" fontAlgn="base" latinLnBrk="0" hangingPunct="0">
              <a:lnSpc>
                <a:spcPts val="1000"/>
              </a:lnSpc>
              <a:spcBef>
                <a:spcPts val="2463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ts val="1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lang="en-US" b="1" dirty="0" smtClean="0">
                <a:solidFill>
                  <a:srgbClr val="000099"/>
                </a:solidFill>
                <a:latin typeface="+mj-lt"/>
                <a:cs typeface="+mn-cs"/>
              </a:rPr>
              <a:t>E</a:t>
            </a:r>
          </a:p>
          <a:p>
            <a:pPr marL="342900" marR="0" lvl="0" indent="-342900" algn="ctr" defTabSz="914400" rtl="0" eaLnBrk="0" fontAlgn="base" latinLnBrk="0" hangingPunct="0">
              <a:lnSpc>
                <a:spcPts val="1000"/>
              </a:lnSpc>
              <a:spcBef>
                <a:spcPts val="2463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ts val="1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X$</a:t>
            </a:r>
          </a:p>
          <a:p>
            <a:pPr marL="342900" marR="0" lvl="0" indent="-342900" algn="ctr" defTabSz="914400" rtl="0" eaLnBrk="0" fontAlgn="base" latinLnBrk="0" hangingPunct="0">
              <a:lnSpc>
                <a:spcPts val="1000"/>
              </a:lnSpc>
              <a:spcBef>
                <a:spcPts val="2463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ts val="1000"/>
              </a:lnSpc>
              <a:spcBef>
                <a:spcPts val="2463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9" name="Содержимое 4"/>
          <p:cNvSpPr txBox="1">
            <a:spLocks/>
          </p:cNvSpPr>
          <p:nvPr/>
        </p:nvSpPr>
        <p:spPr bwMode="auto">
          <a:xfrm>
            <a:off x="5715008" y="2214555"/>
            <a:ext cx="78578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ts val="2400"/>
              </a:lnSpc>
              <a:spcBef>
                <a:spcPts val="2463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Q</a:t>
            </a:r>
          </a:p>
          <a:p>
            <a:pPr marL="342900" marR="0" lvl="0" indent="-342900" algn="ctr" defTabSz="914400" rtl="0" eaLnBrk="0" fontAlgn="base" latinLnBrk="0" hangingPunct="0">
              <a:lnSpc>
                <a:spcPts val="1000"/>
              </a:lnSpc>
              <a:spcBef>
                <a:spcPts val="3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lang="en-US" b="1" dirty="0" err="1" smtClean="0">
                <a:solidFill>
                  <a:srgbClr val="000099"/>
                </a:solidFill>
                <a:latin typeface="+mj-lt"/>
                <a:cs typeface="+mn-cs"/>
              </a:rPr>
              <a:t>Ind</a:t>
            </a:r>
            <a:endParaRPr lang="en-US" b="1" dirty="0" smtClean="0">
              <a:solidFill>
                <a:srgbClr val="000099"/>
              </a:solidFill>
              <a:latin typeface="+mj-lt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ts val="1000"/>
              </a:lnSpc>
              <a:spcBef>
                <a:spcPts val="2463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ts val="1000"/>
              </a:lnSpc>
              <a:spcBef>
                <a:spcPts val="18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Q$</a:t>
            </a:r>
          </a:p>
          <a:p>
            <a:pPr marL="342900" marR="0" lvl="0" indent="-342900" algn="ctr" defTabSz="914400" rtl="0" eaLnBrk="0" fontAlgn="base" latinLnBrk="0" hangingPunct="0">
              <a:lnSpc>
                <a:spcPts val="1000"/>
              </a:lnSpc>
              <a:spcBef>
                <a:spcPts val="2463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342900" marR="0" lvl="0" indent="-342900" algn="ctr" defTabSz="914400" rtl="0" eaLnBrk="0" fontAlgn="base" latinLnBrk="0" hangingPunct="0">
              <a:lnSpc>
                <a:spcPts val="1000"/>
              </a:lnSpc>
              <a:spcBef>
                <a:spcPts val="2463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</a:rPr>
              <a:t>синтез комбинационной части</a:t>
            </a:r>
          </a:p>
        </p:txBody>
      </p:sp>
      <p:sp>
        <p:nvSpPr>
          <p:cNvPr id="24580" name="Содержимое 4"/>
          <p:cNvSpPr>
            <a:spLocks noGrp="1"/>
          </p:cNvSpPr>
          <p:nvPr>
            <p:ph idx="1"/>
          </p:nvPr>
        </p:nvSpPr>
        <p:spPr>
          <a:xfrm>
            <a:off x="304800" y="1214438"/>
            <a:ext cx="7981950" cy="4865687"/>
          </a:xfrm>
        </p:spPr>
        <p:txBody>
          <a:bodyPr/>
          <a:lstStyle/>
          <a:p>
            <a:pPr>
              <a:spcBef>
                <a:spcPts val="400"/>
              </a:spcBef>
              <a:buFont typeface="Wingdings 2" pitchFamily="18" charset="2"/>
              <a:buNone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Исходная функция:</a:t>
            </a:r>
          </a:p>
          <a:p>
            <a:pPr algn="ctr">
              <a:spcBef>
                <a:spcPts val="400"/>
              </a:spcBef>
              <a:buFont typeface="Wingdings 2" pitchFamily="18" charset="2"/>
              <a:buNone/>
            </a:pPr>
            <a:r>
              <a:rPr lang="en-US" b="1" i="1" dirty="0" smtClean="0"/>
              <a:t>Y</a:t>
            </a:r>
            <a:r>
              <a:rPr lang="ru-RU" b="1" i="1" dirty="0" smtClean="0"/>
              <a:t> = </a:t>
            </a:r>
            <a:r>
              <a:rPr lang="en-US" b="1" i="1" dirty="0" smtClean="0"/>
              <a:t>A</a:t>
            </a:r>
            <a:r>
              <a:rPr lang="ru-RU" b="1" i="1" dirty="0" smtClean="0"/>
              <a:t>&amp;</a:t>
            </a:r>
            <a:r>
              <a:rPr lang="en-US" b="1" i="1" dirty="0" smtClean="0"/>
              <a:t>B</a:t>
            </a:r>
            <a:r>
              <a:rPr lang="ru-RU" b="1" i="1" dirty="0" smtClean="0"/>
              <a:t> | ~</a:t>
            </a:r>
            <a:r>
              <a:rPr lang="en-US" b="1" i="1" dirty="0" smtClean="0"/>
              <a:t>B</a:t>
            </a:r>
            <a:r>
              <a:rPr lang="ru-RU" b="1" i="1" dirty="0" smtClean="0"/>
              <a:t>&amp;</a:t>
            </a:r>
            <a:r>
              <a:rPr lang="en-US" b="1" i="1" dirty="0" smtClean="0"/>
              <a:t>C</a:t>
            </a:r>
            <a:r>
              <a:rPr lang="ru-RU" b="1" i="1" dirty="0" smtClean="0"/>
              <a:t>&amp;</a:t>
            </a:r>
            <a:r>
              <a:rPr lang="en-US" b="1" i="1" dirty="0" smtClean="0"/>
              <a:t>D</a:t>
            </a:r>
            <a:r>
              <a:rPr lang="ru-RU" b="1" i="1" dirty="0" smtClean="0"/>
              <a:t> | ~</a:t>
            </a:r>
            <a:r>
              <a:rPr lang="en-US" b="1" i="1" dirty="0" smtClean="0"/>
              <a:t>A</a:t>
            </a:r>
            <a:r>
              <a:rPr lang="ru-RU" b="1" i="1" dirty="0" smtClean="0"/>
              <a:t>&amp;</a:t>
            </a:r>
            <a:r>
              <a:rPr lang="en-US" b="1" i="1" dirty="0" smtClean="0"/>
              <a:t>C</a:t>
            </a:r>
            <a:r>
              <a:rPr lang="ru-RU" b="1" i="1" dirty="0" smtClean="0"/>
              <a:t>&amp;</a:t>
            </a:r>
            <a:r>
              <a:rPr lang="en-US" b="1" i="1" dirty="0" smtClean="0"/>
              <a:t>D </a:t>
            </a:r>
            <a:endParaRPr lang="ru-RU" b="1" i="1" dirty="0" smtClean="0"/>
          </a:p>
          <a:p>
            <a:pPr>
              <a:spcBef>
                <a:spcPts val="400"/>
              </a:spcBef>
              <a:buFont typeface="Wingdings 2" pitchFamily="18" charset="2"/>
              <a:buNone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Балансировка:</a:t>
            </a:r>
          </a:p>
          <a:p>
            <a:pPr algn="ctr">
              <a:spcBef>
                <a:spcPts val="400"/>
              </a:spcBef>
              <a:buFont typeface="Wingdings 2" pitchFamily="18" charset="2"/>
              <a:buNone/>
            </a:pPr>
            <a:r>
              <a:rPr lang="en-US" b="1" i="1" dirty="0" smtClean="0"/>
              <a:t>Y</a:t>
            </a:r>
            <a:r>
              <a:rPr lang="ru-RU" b="1" i="1" dirty="0" smtClean="0"/>
              <a:t> = </a:t>
            </a:r>
            <a:r>
              <a:rPr lang="en-US" b="1" i="1" dirty="0" smtClean="0"/>
              <a:t>A</a:t>
            </a:r>
            <a:r>
              <a:rPr lang="ru-RU" b="1" i="1" dirty="0" smtClean="0"/>
              <a:t>&amp;</a:t>
            </a:r>
            <a:r>
              <a:rPr lang="en-US" b="1" i="1" dirty="0" smtClean="0"/>
              <a:t>B</a:t>
            </a:r>
            <a:r>
              <a:rPr lang="ru-RU" b="1" i="1" dirty="0" smtClean="0"/>
              <a:t> | </a:t>
            </a:r>
            <a:r>
              <a:rPr lang="en-US" b="1" i="1" dirty="0" smtClean="0"/>
              <a:t>B$</a:t>
            </a:r>
            <a:r>
              <a:rPr lang="ru-RU" b="1" i="1" dirty="0" smtClean="0"/>
              <a:t>&amp;</a:t>
            </a:r>
            <a:r>
              <a:rPr lang="en-US" b="1" i="1" dirty="0" smtClean="0"/>
              <a:t>C</a:t>
            </a:r>
            <a:r>
              <a:rPr lang="ru-RU" b="1" i="1" dirty="0" smtClean="0"/>
              <a:t>&amp;</a:t>
            </a:r>
            <a:r>
              <a:rPr lang="en-US" b="1" i="1" dirty="0" smtClean="0"/>
              <a:t>D</a:t>
            </a:r>
            <a:r>
              <a:rPr lang="ru-RU" b="1" i="1" dirty="0" smtClean="0"/>
              <a:t> | </a:t>
            </a:r>
            <a:r>
              <a:rPr lang="en-US" b="1" i="1" dirty="0" smtClean="0"/>
              <a:t>A$</a:t>
            </a:r>
            <a:r>
              <a:rPr lang="ru-RU" b="1" i="1" dirty="0" smtClean="0"/>
              <a:t>&amp;</a:t>
            </a:r>
            <a:r>
              <a:rPr lang="en-US" b="1" i="1" dirty="0" smtClean="0"/>
              <a:t>C</a:t>
            </a:r>
            <a:r>
              <a:rPr lang="ru-RU" b="1" i="1" dirty="0" smtClean="0"/>
              <a:t>&amp;</a:t>
            </a:r>
            <a:r>
              <a:rPr lang="en-US" b="1" i="1" dirty="0" smtClean="0"/>
              <a:t>D </a:t>
            </a:r>
          </a:p>
          <a:p>
            <a:pPr>
              <a:spcBef>
                <a:spcPts val="400"/>
              </a:spcBef>
              <a:buFont typeface="Wingdings 2" pitchFamily="18" charset="2"/>
              <a:buNone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Минимизация:</a:t>
            </a:r>
          </a:p>
          <a:p>
            <a:pPr algn="ctr">
              <a:spcBef>
                <a:spcPts val="400"/>
              </a:spcBef>
              <a:buFont typeface="Wingdings 2" pitchFamily="18" charset="2"/>
              <a:buNone/>
            </a:pPr>
            <a:r>
              <a:rPr lang="en-US" b="1" i="1" dirty="0" smtClean="0"/>
              <a:t>Y</a:t>
            </a:r>
            <a:r>
              <a:rPr lang="ru-RU" b="1" i="1" dirty="0" smtClean="0"/>
              <a:t> = </a:t>
            </a:r>
            <a:r>
              <a:rPr lang="en-US" b="1" i="1" dirty="0" smtClean="0"/>
              <a:t>A</a:t>
            </a:r>
            <a:r>
              <a:rPr lang="ru-RU" b="1" i="1" dirty="0" smtClean="0"/>
              <a:t>&amp;</a:t>
            </a:r>
            <a:r>
              <a:rPr lang="en-US" b="1" i="1" dirty="0" smtClean="0"/>
              <a:t>B</a:t>
            </a:r>
            <a:r>
              <a:rPr lang="ru-RU" b="1" i="1" dirty="0" smtClean="0"/>
              <a:t> | </a:t>
            </a:r>
            <a:r>
              <a:rPr lang="en-US" b="1" i="1" dirty="0" smtClean="0"/>
              <a:t>C</a:t>
            </a:r>
            <a:r>
              <a:rPr lang="ru-RU" b="1" i="1" dirty="0" smtClean="0"/>
              <a:t>&amp;</a:t>
            </a:r>
            <a:r>
              <a:rPr lang="en-US" b="1" i="1" dirty="0" smtClean="0"/>
              <a:t>D</a:t>
            </a:r>
          </a:p>
          <a:p>
            <a:pPr>
              <a:spcBef>
                <a:spcPts val="400"/>
              </a:spcBef>
              <a:buFont typeface="Wingdings 2" pitchFamily="18" charset="2"/>
              <a:buNone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Дуализация:</a:t>
            </a:r>
          </a:p>
          <a:p>
            <a:pPr algn="ctr">
              <a:spcBef>
                <a:spcPts val="400"/>
              </a:spcBef>
              <a:buFont typeface="Wingdings 2" pitchFamily="18" charset="2"/>
              <a:buNone/>
            </a:pPr>
            <a:r>
              <a:rPr lang="en-US" b="1" i="1" dirty="0" smtClean="0"/>
              <a:t>Y</a:t>
            </a:r>
            <a:r>
              <a:rPr lang="ru-RU" b="1" i="1" dirty="0" smtClean="0"/>
              <a:t> = </a:t>
            </a:r>
            <a:r>
              <a:rPr lang="en-US" b="1" i="1" dirty="0" smtClean="0"/>
              <a:t>A</a:t>
            </a:r>
            <a:r>
              <a:rPr lang="ru-RU" b="1" i="1" dirty="0" smtClean="0"/>
              <a:t>&amp;</a:t>
            </a:r>
            <a:r>
              <a:rPr lang="en-US" b="1" i="1" dirty="0" smtClean="0"/>
              <a:t>B</a:t>
            </a:r>
            <a:r>
              <a:rPr lang="ru-RU" b="1" i="1" dirty="0" smtClean="0"/>
              <a:t> | </a:t>
            </a:r>
            <a:r>
              <a:rPr lang="en-US" b="1" i="1" dirty="0" smtClean="0"/>
              <a:t>C</a:t>
            </a:r>
            <a:r>
              <a:rPr lang="ru-RU" b="1" i="1" dirty="0" smtClean="0"/>
              <a:t>&amp;</a:t>
            </a:r>
            <a:r>
              <a:rPr lang="en-US" b="1" i="1" dirty="0" smtClean="0"/>
              <a:t>D</a:t>
            </a:r>
            <a:endParaRPr lang="ru-RU" b="1" i="1" dirty="0" smtClean="0"/>
          </a:p>
          <a:p>
            <a:pPr algn="ctr">
              <a:spcBef>
                <a:spcPts val="400"/>
              </a:spcBef>
              <a:buFont typeface="Wingdings 2" pitchFamily="18" charset="2"/>
              <a:buNone/>
            </a:pPr>
            <a:r>
              <a:rPr lang="en-US" b="1" i="1" dirty="0" smtClean="0"/>
              <a:t>Y$</a:t>
            </a:r>
            <a:r>
              <a:rPr lang="ru-RU" b="1" i="1" dirty="0" smtClean="0"/>
              <a:t> = </a:t>
            </a:r>
            <a:r>
              <a:rPr lang="en-US" b="1" i="1" dirty="0" smtClean="0"/>
              <a:t>(A$ | B$) &amp;</a:t>
            </a:r>
            <a:r>
              <a:rPr lang="ru-RU" b="1" i="1" dirty="0" smtClean="0"/>
              <a:t> </a:t>
            </a:r>
            <a:r>
              <a:rPr lang="en-US" b="1" i="1" dirty="0" smtClean="0"/>
              <a:t>(C$ | D$)</a:t>
            </a:r>
            <a:endParaRPr lang="ru-RU" b="1" i="1" dirty="0" smtClean="0"/>
          </a:p>
          <a:p>
            <a:pPr algn="ctr">
              <a:spcBef>
                <a:spcPts val="2463"/>
              </a:spcBef>
              <a:buFont typeface="Wingdings 2" pitchFamily="18" charset="2"/>
              <a:buNone/>
            </a:pPr>
            <a:endParaRPr lang="ru-RU" b="1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6786563" y="4357688"/>
            <a:ext cx="2214562" cy="811212"/>
          </a:xfrm>
          <a:prstGeom prst="rect">
            <a:avLst/>
          </a:prstGeom>
          <a:solidFill>
            <a:srgbClr val="92D050"/>
          </a:solidFill>
        </p:spPr>
        <p:txBody>
          <a:bodyPr lIns="36000" tIns="36000" rIns="36000" bIns="36000"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rgbClr val="000099"/>
                </a:solidFill>
                <a:latin typeface="+mj-lt"/>
              </a:rPr>
              <a:t>Парафазный сигнал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rot="10800000">
            <a:off x="3857625" y="3357563"/>
            <a:ext cx="2928938" cy="642937"/>
          </a:xfrm>
          <a:prstGeom prst="straightConnector1">
            <a:avLst/>
          </a:prstGeom>
          <a:ln w="28575" cmpd="dbl">
            <a:solidFill>
              <a:srgbClr val="000099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26" idx="1"/>
          </p:cNvCxnSpPr>
          <p:nvPr/>
        </p:nvCxnSpPr>
        <p:spPr>
          <a:xfrm rot="10800000">
            <a:off x="5857875" y="3357563"/>
            <a:ext cx="928688" cy="487362"/>
          </a:xfrm>
          <a:prstGeom prst="straightConnector1">
            <a:avLst/>
          </a:prstGeom>
          <a:ln w="28575" cmpd="dbl">
            <a:solidFill>
              <a:srgbClr val="000099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3429000" y="3357563"/>
            <a:ext cx="428625" cy="1587"/>
          </a:xfrm>
          <a:prstGeom prst="line">
            <a:avLst/>
          </a:prstGeom>
          <a:ln w="28575" cmpd="dbl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429250" y="3357563"/>
            <a:ext cx="428625" cy="1587"/>
          </a:xfrm>
          <a:prstGeom prst="line">
            <a:avLst/>
          </a:prstGeom>
          <a:ln w="28575" cmpd="dbl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786563" y="3429000"/>
            <a:ext cx="2214562" cy="830263"/>
          </a:xfrm>
          <a:prstGeom prst="rect">
            <a:avLst/>
          </a:prstGeom>
          <a:solidFill>
            <a:srgbClr val="FFFF00"/>
          </a:solidFill>
        </p:spPr>
        <p:txBody>
          <a:bodyPr lIns="36000" tIns="36000" rIns="36000" bIns="36000"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rgbClr val="000099"/>
                </a:solidFill>
                <a:latin typeface="+mj-lt"/>
              </a:rPr>
              <a:t>Сопряженные переменные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5357813" y="5500688"/>
            <a:ext cx="428625" cy="1587"/>
          </a:xfrm>
          <a:prstGeom prst="line">
            <a:avLst/>
          </a:prstGeom>
          <a:ln w="28575" cmpd="dbl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6000750" y="6072188"/>
            <a:ext cx="571500" cy="1587"/>
          </a:xfrm>
          <a:prstGeom prst="line">
            <a:avLst/>
          </a:prstGeom>
          <a:ln w="28575" cmpd="dbl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rot="10800000" flipV="1">
            <a:off x="5786438" y="5202238"/>
            <a:ext cx="1571625" cy="298450"/>
          </a:xfrm>
          <a:prstGeom prst="straightConnector1">
            <a:avLst/>
          </a:prstGeom>
          <a:ln w="28575" cmpd="dbl">
            <a:solidFill>
              <a:srgbClr val="000099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6530182" y="5257006"/>
            <a:ext cx="869950" cy="785813"/>
          </a:xfrm>
          <a:prstGeom prst="straightConnector1">
            <a:avLst/>
          </a:prstGeom>
          <a:ln w="28575" cmpd="dbl">
            <a:solidFill>
              <a:srgbClr val="000099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7"/>
          <p:cNvSpPr txBox="1">
            <a:spLocks noChangeArrowheads="1"/>
          </p:cNvSpPr>
          <p:nvPr/>
        </p:nvSpPr>
        <p:spPr>
          <a:xfrm>
            <a:off x="0" y="6143644"/>
            <a:ext cx="9144000" cy="71435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ФИЦ 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ИУ 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РАН, НПК «ТЦ» 	       Микроэлектроника</a:t>
            </a:r>
            <a:r>
              <a:rPr lang="en-US" sz="8000" dirty="0" smtClean="0">
                <a:solidFill>
                  <a:srgbClr val="000099"/>
                </a:solidFill>
                <a:latin typeface="+mn-lt"/>
              </a:rPr>
              <a:t>-20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21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	 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           17</a:t>
            </a:r>
            <a:r>
              <a:rPr lang="en-US" sz="8000" dirty="0" smtClean="0">
                <a:solidFill>
                  <a:srgbClr val="000099"/>
                </a:solidFill>
                <a:latin typeface="+mn-lt"/>
                <a:cs typeface="+mn-cs"/>
              </a:rPr>
              <a:t> </a:t>
            </a:r>
            <a:r>
              <a:rPr lang="ru-RU" sz="8000" dirty="0">
                <a:solidFill>
                  <a:srgbClr val="000099"/>
                </a:solidFill>
                <a:latin typeface="+mn-lt"/>
                <a:cs typeface="+mn-cs"/>
              </a:rPr>
              <a:t>из</a:t>
            </a:r>
            <a:r>
              <a:rPr lang="en-US" sz="8000" dirty="0">
                <a:solidFill>
                  <a:srgbClr val="000099"/>
                </a:solidFill>
                <a:latin typeface="+mn-lt"/>
                <a:cs typeface="+mn-cs"/>
              </a:rPr>
              <a:t> 24</a:t>
            </a:r>
            <a:endParaRPr lang="ru-RU" sz="8000" dirty="0">
              <a:solidFill>
                <a:srgbClr val="000099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</a:rPr>
              <a:t>синтез индикаторной подсхемы (1)</a:t>
            </a:r>
          </a:p>
        </p:txBody>
      </p:sp>
      <p:sp>
        <p:nvSpPr>
          <p:cNvPr id="28676" name="Содержимое 4"/>
          <p:cNvSpPr>
            <a:spLocks noGrp="1"/>
          </p:cNvSpPr>
          <p:nvPr>
            <p:ph idx="1"/>
          </p:nvPr>
        </p:nvSpPr>
        <p:spPr>
          <a:xfrm>
            <a:off x="428625" y="1214438"/>
            <a:ext cx="2428875" cy="1714500"/>
          </a:xfrm>
        </p:spPr>
        <p:txBody>
          <a:bodyPr/>
          <a:lstStyle/>
          <a:p>
            <a:pPr marL="0" indent="0" algn="ctr">
              <a:spcBef>
                <a:spcPts val="2463"/>
              </a:spcBef>
              <a:buFont typeface="Wingdings 2" pitchFamily="18" charset="2"/>
              <a:buNone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Индикация нулевого спейсера</a:t>
            </a:r>
          </a:p>
          <a:p>
            <a:pPr marL="0" indent="0">
              <a:spcBef>
                <a:spcPts val="800"/>
              </a:spcBef>
              <a:buFont typeface="Wingdings" pitchFamily="2" charset="2"/>
              <a:buChar char="v"/>
            </a:pPr>
            <a:endParaRPr lang="ru-RU" b="1" dirty="0" smtClean="0">
              <a:solidFill>
                <a:srgbClr val="000099"/>
              </a:solidFill>
            </a:endParaRPr>
          </a:p>
        </p:txBody>
      </p:sp>
      <p:sp>
        <p:nvSpPr>
          <p:cNvPr id="6" name="Содержимое 4"/>
          <p:cNvSpPr txBox="1">
            <a:spLocks/>
          </p:cNvSpPr>
          <p:nvPr/>
        </p:nvSpPr>
        <p:spPr bwMode="auto">
          <a:xfrm>
            <a:off x="3000375" y="1214438"/>
            <a:ext cx="25717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ts val="2468"/>
              </a:spcBef>
              <a:buClr>
                <a:schemeClr val="accent1"/>
              </a:buClr>
              <a:buSzPct val="70000"/>
              <a:buFont typeface="Wingdings 2" pitchFamily="18" charset="2"/>
              <a:buNone/>
              <a:defRPr/>
            </a:pPr>
            <a:r>
              <a:rPr lang="ru-RU" sz="3200" b="1" dirty="0">
                <a:solidFill>
                  <a:srgbClr val="000099"/>
                </a:solidFill>
                <a:latin typeface="+mj-lt"/>
                <a:cs typeface="+mn-cs"/>
              </a:rPr>
              <a:t>Индикация единичного спейсера</a:t>
            </a:r>
          </a:p>
          <a:p>
            <a:pPr eaLnBrk="0" hangingPunct="0">
              <a:spcBef>
                <a:spcPts val="800"/>
              </a:spcBef>
              <a:buClr>
                <a:schemeClr val="accent1"/>
              </a:buClr>
              <a:buSzPct val="70000"/>
              <a:buFont typeface="Wingdings" pitchFamily="2" charset="2"/>
              <a:buChar char="v"/>
              <a:defRPr/>
            </a:pPr>
            <a:endParaRPr lang="ru-RU" sz="3200" b="1" dirty="0">
              <a:solidFill>
                <a:srgbClr val="000099"/>
              </a:solidFill>
              <a:latin typeface="+mn-lt"/>
              <a:cs typeface="+mn-cs"/>
            </a:endParaRPr>
          </a:p>
        </p:txBody>
      </p:sp>
      <p:sp>
        <p:nvSpPr>
          <p:cNvPr id="8" name="Содержимое 4"/>
          <p:cNvSpPr txBox="1">
            <a:spLocks/>
          </p:cNvSpPr>
          <p:nvPr/>
        </p:nvSpPr>
        <p:spPr bwMode="auto">
          <a:xfrm>
            <a:off x="5715000" y="1214438"/>
            <a:ext cx="314325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ts val="2468"/>
              </a:spcBef>
              <a:buClr>
                <a:schemeClr val="accent1"/>
              </a:buClr>
              <a:buSzPct val="70000"/>
              <a:buFont typeface="Wingdings 2" pitchFamily="18" charset="2"/>
              <a:buNone/>
              <a:defRPr/>
            </a:pPr>
            <a:r>
              <a:rPr lang="ru-RU" sz="3200" b="1" dirty="0">
                <a:solidFill>
                  <a:srgbClr val="000099"/>
                </a:solidFill>
                <a:latin typeface="+mj-lt"/>
                <a:cs typeface="+mn-cs"/>
              </a:rPr>
              <a:t>Сборка индикаторных сигналов</a:t>
            </a:r>
          </a:p>
          <a:p>
            <a:pPr eaLnBrk="0" hangingPunct="0">
              <a:spcBef>
                <a:spcPts val="800"/>
              </a:spcBef>
              <a:buClr>
                <a:schemeClr val="accent1"/>
              </a:buClr>
              <a:buSzPct val="70000"/>
              <a:buFont typeface="Wingdings" pitchFamily="2" charset="2"/>
              <a:buChar char="v"/>
              <a:defRPr/>
            </a:pPr>
            <a:endParaRPr lang="ru-RU" sz="3200" b="1" dirty="0">
              <a:solidFill>
                <a:srgbClr val="000099"/>
              </a:solidFill>
              <a:latin typeface="+mn-lt"/>
              <a:cs typeface="+mn-cs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784226" y="4000500"/>
            <a:ext cx="414496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3571876" y="4000500"/>
            <a:ext cx="414496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681" name="Рисунок 11" descr="Pres_Fig_8.t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" y="3071813"/>
            <a:ext cx="2046288" cy="258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2" name="Рисунок 12" descr="Pres_Fig_9.t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88" y="3143250"/>
            <a:ext cx="2022475" cy="25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3" name="Рисунок 13" descr="Pres_Fig_10.t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88" y="2784475"/>
            <a:ext cx="2428875" cy="337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7"/>
          <p:cNvSpPr txBox="1">
            <a:spLocks noChangeArrowheads="1"/>
          </p:cNvSpPr>
          <p:nvPr/>
        </p:nvSpPr>
        <p:spPr>
          <a:xfrm>
            <a:off x="0" y="6143644"/>
            <a:ext cx="9144000" cy="71435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ФИЦ 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ИУ 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РАН, НПК «ТЦ» 	       Микроэлектроника</a:t>
            </a:r>
            <a:r>
              <a:rPr lang="en-US" sz="8000" dirty="0" smtClean="0">
                <a:solidFill>
                  <a:srgbClr val="000099"/>
                </a:solidFill>
                <a:latin typeface="+mn-lt"/>
              </a:rPr>
              <a:t>-20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21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	 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           18</a:t>
            </a:r>
            <a:r>
              <a:rPr lang="en-US" sz="8000" dirty="0" smtClean="0">
                <a:solidFill>
                  <a:srgbClr val="000099"/>
                </a:solidFill>
                <a:latin typeface="+mn-lt"/>
                <a:cs typeface="+mn-cs"/>
              </a:rPr>
              <a:t> </a:t>
            </a:r>
            <a:r>
              <a:rPr lang="ru-RU" sz="8000" dirty="0">
                <a:solidFill>
                  <a:srgbClr val="000099"/>
                </a:solidFill>
                <a:latin typeface="+mn-lt"/>
                <a:cs typeface="+mn-cs"/>
              </a:rPr>
              <a:t>из</a:t>
            </a:r>
            <a:r>
              <a:rPr lang="en-US" sz="8000" dirty="0">
                <a:solidFill>
                  <a:srgbClr val="000099"/>
                </a:solidFill>
                <a:latin typeface="+mn-lt"/>
                <a:cs typeface="+mn-cs"/>
              </a:rPr>
              <a:t> 24</a:t>
            </a:r>
            <a:endParaRPr lang="ru-RU" sz="8000" dirty="0">
              <a:solidFill>
                <a:srgbClr val="000099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</a:rPr>
              <a:t>синтез индикаторной подсхемы (2)</a:t>
            </a:r>
          </a:p>
        </p:txBody>
      </p:sp>
      <p:sp>
        <p:nvSpPr>
          <p:cNvPr id="29700" name="Содержимое 4"/>
          <p:cNvSpPr>
            <a:spLocks noGrp="1"/>
          </p:cNvSpPr>
          <p:nvPr>
            <p:ph idx="1"/>
          </p:nvPr>
        </p:nvSpPr>
        <p:spPr>
          <a:xfrm>
            <a:off x="428625" y="1500174"/>
            <a:ext cx="8501063" cy="4643451"/>
          </a:xfrm>
        </p:spPr>
        <p:txBody>
          <a:bodyPr/>
          <a:lstStyle/>
          <a:p>
            <a:pPr marL="0" indent="0">
              <a:spcBef>
                <a:spcPts val="2463"/>
              </a:spcBef>
              <a:buClr>
                <a:srgbClr val="000099"/>
              </a:buClr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Генерация сигналов, индицирующих парафазные сигналы</a:t>
            </a:r>
          </a:p>
          <a:p>
            <a:pPr marL="0" indent="0">
              <a:spcBef>
                <a:spcPts val="800"/>
              </a:spcBef>
              <a:buClrTx/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 Группирование индикаторных сигналов по времени их переключения</a:t>
            </a:r>
            <a:r>
              <a:rPr lang="en-US" sz="2800" b="1" dirty="0" smtClean="0">
                <a:solidFill>
                  <a:srgbClr val="000099"/>
                </a:solidFill>
                <a:latin typeface="+mj-lt"/>
              </a:rPr>
              <a:t> (</a:t>
            </a: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по каскадам)</a:t>
            </a:r>
          </a:p>
          <a:p>
            <a:pPr marL="0" indent="0">
              <a:spcBef>
                <a:spcPts val="800"/>
              </a:spcBef>
              <a:buClrTx/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 Доопределение типа спейсера информационных и индикаторных выходов схемы в соответствии с указанными атрибутами с помощью инверторов </a:t>
            </a:r>
          </a:p>
          <a:p>
            <a:pPr marL="0" indent="0">
              <a:spcBef>
                <a:spcPts val="800"/>
              </a:spcBef>
              <a:buClrTx/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Покрытие всей совокупности индикаторных сигналов «деревом» гистерезисных триггеров 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0" y="6143644"/>
            <a:ext cx="9144000" cy="71435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ФИЦ 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ИУ 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РАН, НПК «ТЦ» 	       Микроэлектроника</a:t>
            </a:r>
            <a:r>
              <a:rPr lang="en-US" sz="8000" dirty="0" smtClean="0">
                <a:solidFill>
                  <a:srgbClr val="000099"/>
                </a:solidFill>
                <a:latin typeface="+mn-lt"/>
              </a:rPr>
              <a:t>-20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21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	 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           1</a:t>
            </a:r>
            <a:r>
              <a:rPr lang="en-US" sz="8000" dirty="0" smtClean="0">
                <a:solidFill>
                  <a:srgbClr val="000099"/>
                </a:solidFill>
                <a:latin typeface="+mn-lt"/>
              </a:rPr>
              <a:t>9</a:t>
            </a:r>
            <a:r>
              <a:rPr lang="en-US" sz="8000" dirty="0" smtClean="0">
                <a:solidFill>
                  <a:srgbClr val="000099"/>
                </a:solidFill>
                <a:latin typeface="+mn-lt"/>
                <a:cs typeface="+mn-cs"/>
              </a:rPr>
              <a:t> </a:t>
            </a:r>
            <a:r>
              <a:rPr lang="ru-RU" sz="8000" dirty="0">
                <a:solidFill>
                  <a:srgbClr val="000099"/>
                </a:solidFill>
                <a:latin typeface="+mn-lt"/>
                <a:cs typeface="+mn-cs"/>
              </a:rPr>
              <a:t>из</a:t>
            </a:r>
            <a:r>
              <a:rPr lang="en-US" sz="8000" dirty="0">
                <a:solidFill>
                  <a:srgbClr val="000099"/>
                </a:solidFill>
                <a:latin typeface="+mn-lt"/>
                <a:cs typeface="+mn-cs"/>
              </a:rPr>
              <a:t> 24</a:t>
            </a:r>
            <a:endParaRPr lang="ru-RU" sz="8000" dirty="0">
              <a:solidFill>
                <a:srgbClr val="000099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056063" y="1371600"/>
            <a:ext cx="382587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5763" indent="-385763">
              <a:lnSpc>
                <a:spcPct val="87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de-DE">
              <a:latin typeface="Arial" pitchFamily="34" charset="0"/>
            </a:endParaRP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title"/>
          </p:nvPr>
        </p:nvSpPr>
        <p:spPr>
          <a:xfrm>
            <a:off x="214282" y="285728"/>
            <a:ext cx="8686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smtClean="0">
                <a:solidFill>
                  <a:srgbClr val="000099"/>
                </a:solidFill>
              </a:rPr>
              <a:t>Содержание</a:t>
            </a:r>
            <a:endParaRPr lang="en-GB" sz="4400" b="1" dirty="0" smtClean="0">
              <a:solidFill>
                <a:srgbClr val="000099"/>
              </a:solidFill>
            </a:endParaRPr>
          </a:p>
        </p:txBody>
      </p:sp>
      <p:sp>
        <p:nvSpPr>
          <p:cNvPr id="13315" name="Rectangle 8"/>
          <p:cNvSpPr>
            <a:spLocks noGrp="1" noChangeArrowheads="1"/>
          </p:cNvSpPr>
          <p:nvPr>
            <p:ph idx="1"/>
          </p:nvPr>
        </p:nvSpPr>
        <p:spPr>
          <a:xfrm>
            <a:off x="357188" y="1643063"/>
            <a:ext cx="8572500" cy="4214812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Bef>
                <a:spcPct val="40000"/>
              </a:spcBef>
              <a:spcAft>
                <a:spcPct val="1000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Что такое </a:t>
            </a:r>
            <a:r>
              <a:rPr lang="en-US" b="1" dirty="0" smtClean="0">
                <a:solidFill>
                  <a:srgbClr val="000099"/>
                </a:solidFill>
                <a:latin typeface="+mj-lt"/>
              </a:rPr>
              <a:t>c</a:t>
            </a:r>
            <a:r>
              <a:rPr lang="ru-RU" b="1" dirty="0" err="1" smtClean="0">
                <a:solidFill>
                  <a:srgbClr val="000099"/>
                </a:solidFill>
                <a:latin typeface="+mj-lt"/>
              </a:rPr>
              <a:t>амосинхронные</a:t>
            </a:r>
            <a:r>
              <a:rPr lang="ru-RU" b="1" dirty="0" smtClean="0">
                <a:solidFill>
                  <a:srgbClr val="000099"/>
                </a:solidFill>
                <a:latin typeface="+mj-lt"/>
              </a:rPr>
              <a:t> </a:t>
            </a:r>
            <a:r>
              <a:rPr lang="en-US" b="1" dirty="0" smtClean="0">
                <a:solidFill>
                  <a:srgbClr val="000099"/>
                </a:solidFill>
                <a:latin typeface="+mj-lt"/>
              </a:rPr>
              <a:t>(CC) </a:t>
            </a:r>
            <a:r>
              <a:rPr lang="ru-RU" b="1" dirty="0" smtClean="0">
                <a:solidFill>
                  <a:srgbClr val="000099"/>
                </a:solidFill>
                <a:latin typeface="+mj-lt"/>
              </a:rPr>
              <a:t>схемы</a:t>
            </a:r>
            <a:r>
              <a:rPr lang="en-US" b="1" dirty="0" smtClean="0">
                <a:solidFill>
                  <a:srgbClr val="000099"/>
                </a:solidFill>
                <a:latin typeface="+mj-lt"/>
              </a:rPr>
              <a:t>?</a:t>
            </a:r>
            <a:endParaRPr lang="ru-RU" b="1" dirty="0" smtClean="0">
              <a:solidFill>
                <a:srgbClr val="000099"/>
              </a:solidFill>
              <a:latin typeface="+mj-lt"/>
            </a:endParaRPr>
          </a:p>
          <a:p>
            <a:pPr marL="548640" indent="-411480" eaLnBrk="1" fontAlgn="auto" hangingPunct="1">
              <a:spcBef>
                <a:spcPct val="40000"/>
              </a:spcBef>
              <a:spcAft>
                <a:spcPct val="1000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Маршрут проектирования </a:t>
            </a:r>
            <a:r>
              <a:rPr lang="en-US" b="1" dirty="0" smtClean="0">
                <a:solidFill>
                  <a:srgbClr val="000099"/>
                </a:solidFill>
                <a:latin typeface="+mj-lt"/>
              </a:rPr>
              <a:t>CC</a:t>
            </a:r>
            <a:r>
              <a:rPr lang="ru-RU" b="1" dirty="0" smtClean="0">
                <a:solidFill>
                  <a:srgbClr val="000099"/>
                </a:solidFill>
                <a:latin typeface="+mj-lt"/>
              </a:rPr>
              <a:t>-схем</a:t>
            </a:r>
          </a:p>
          <a:p>
            <a:pPr marL="548640" indent="-411480" eaLnBrk="1" fontAlgn="auto" hangingPunct="1">
              <a:spcBef>
                <a:spcPct val="40000"/>
              </a:spcBef>
              <a:spcAft>
                <a:spcPct val="1000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Процедура синтеза </a:t>
            </a:r>
            <a:r>
              <a:rPr lang="en-US" b="1" dirty="0" smtClean="0">
                <a:solidFill>
                  <a:srgbClr val="000099"/>
                </a:solidFill>
                <a:latin typeface="+mj-lt"/>
              </a:rPr>
              <a:t>CC</a:t>
            </a:r>
            <a:r>
              <a:rPr lang="ru-RU" b="1" dirty="0" smtClean="0">
                <a:solidFill>
                  <a:srgbClr val="000099"/>
                </a:solidFill>
                <a:latin typeface="+mj-lt"/>
              </a:rPr>
              <a:t>-схем</a:t>
            </a:r>
          </a:p>
          <a:p>
            <a:pPr marL="548640" indent="-411480" eaLnBrk="1" fontAlgn="auto" hangingPunct="1">
              <a:spcBef>
                <a:spcPct val="40000"/>
              </a:spcBef>
              <a:spcAft>
                <a:spcPct val="1000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Требования к библиотеке элементов</a:t>
            </a:r>
          </a:p>
          <a:p>
            <a:pPr marL="548640" indent="-411480" eaLnBrk="1" fontAlgn="auto" hangingPunct="1">
              <a:spcBef>
                <a:spcPct val="4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Заключение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en-GB" dirty="0" smtClean="0"/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0" y="6143644"/>
            <a:ext cx="9144000" cy="71435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ФИЦ 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ИУ 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РАН, НПК «ТЦ» 	       Микроэлектроника</a:t>
            </a:r>
            <a:r>
              <a:rPr lang="en-US" sz="8000" dirty="0" smtClean="0">
                <a:solidFill>
                  <a:srgbClr val="000099"/>
                </a:solidFill>
                <a:latin typeface="+mn-lt"/>
              </a:rPr>
              <a:t>-20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21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	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	</a:t>
            </a:r>
            <a:r>
              <a:rPr lang="en-US" sz="8000" dirty="0" smtClean="0">
                <a:solidFill>
                  <a:srgbClr val="000099"/>
                </a:solidFill>
                <a:latin typeface="+mn-lt"/>
                <a:cs typeface="+mn-cs"/>
              </a:rPr>
              <a:t>2 </a:t>
            </a:r>
            <a:r>
              <a:rPr lang="ru-RU" sz="8000" dirty="0">
                <a:solidFill>
                  <a:srgbClr val="000099"/>
                </a:solidFill>
                <a:latin typeface="+mn-lt"/>
                <a:cs typeface="+mn-cs"/>
              </a:rPr>
              <a:t>из</a:t>
            </a:r>
            <a:r>
              <a:rPr lang="en-US" sz="8000" dirty="0">
                <a:solidFill>
                  <a:srgbClr val="000099"/>
                </a:solidFill>
                <a:latin typeface="+mn-lt"/>
                <a:cs typeface="+mn-cs"/>
              </a:rPr>
              <a:t> 24</a:t>
            </a:r>
            <a:endParaRPr lang="ru-RU" sz="8000" dirty="0">
              <a:solidFill>
                <a:srgbClr val="000099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</a:rPr>
              <a:t>Опциональное усиление</a:t>
            </a:r>
          </a:p>
        </p:txBody>
      </p:sp>
      <p:sp>
        <p:nvSpPr>
          <p:cNvPr id="30724" name="Содержимое 4"/>
          <p:cNvSpPr>
            <a:spLocks noGrp="1"/>
          </p:cNvSpPr>
          <p:nvPr>
            <p:ph idx="1"/>
          </p:nvPr>
        </p:nvSpPr>
        <p:spPr>
          <a:xfrm>
            <a:off x="428625" y="1214439"/>
            <a:ext cx="5429259" cy="1785934"/>
          </a:xfrm>
        </p:spPr>
        <p:txBody>
          <a:bodyPr/>
          <a:lstStyle/>
          <a:p>
            <a:pPr marL="0" indent="0">
              <a:spcBef>
                <a:spcPts val="2463"/>
              </a:spcBef>
              <a:buFont typeface="Wingdings 2" pitchFamily="18" charset="2"/>
              <a:buNone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Усиливаются:</a:t>
            </a:r>
          </a:p>
          <a:p>
            <a:pPr marL="0" indent="0">
              <a:spcBef>
                <a:spcPct val="0"/>
              </a:spcBef>
              <a:buClrTx/>
              <a:buFont typeface="Wingdings" pitchFamily="2" charset="2"/>
              <a:buChar char="v"/>
            </a:pPr>
            <a:r>
              <a:rPr lang="ru-RU" sz="2500" b="1" dirty="0" smtClean="0">
                <a:solidFill>
                  <a:srgbClr val="000099"/>
                </a:solidFill>
                <a:latin typeface="+mj-lt"/>
              </a:rPr>
              <a:t>все сигналы, требующие усиления</a:t>
            </a:r>
          </a:p>
          <a:p>
            <a:pPr marL="0" indent="0">
              <a:spcBef>
                <a:spcPct val="0"/>
              </a:spcBef>
              <a:buClrTx/>
              <a:buFont typeface="Wingdings" pitchFamily="2" charset="2"/>
              <a:buChar char="v"/>
            </a:pPr>
            <a:r>
              <a:rPr lang="ru-RU" sz="2500" b="1" dirty="0" smtClean="0">
                <a:solidFill>
                  <a:srgbClr val="000099"/>
                </a:solidFill>
                <a:latin typeface="+mj-lt"/>
              </a:rPr>
              <a:t>никакие сигналы</a:t>
            </a:r>
          </a:p>
          <a:p>
            <a:pPr marL="0" indent="0">
              <a:spcBef>
                <a:spcPct val="0"/>
              </a:spcBef>
              <a:buClrTx/>
              <a:buFont typeface="Wingdings" pitchFamily="2" charset="2"/>
              <a:buChar char="v"/>
            </a:pPr>
            <a:r>
              <a:rPr lang="ru-RU" sz="2500" b="1" dirty="0" smtClean="0">
                <a:solidFill>
                  <a:srgbClr val="000099"/>
                </a:solidFill>
                <a:latin typeface="+mj-lt"/>
              </a:rPr>
              <a:t>Указанные пользователем сигналы</a:t>
            </a:r>
          </a:p>
        </p:txBody>
      </p:sp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0" y="6143644"/>
            <a:ext cx="9144000" cy="71435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ФИЦ 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ИУ 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РАН, НПК «ТЦ» 	       Микроэлектроника</a:t>
            </a:r>
            <a:r>
              <a:rPr lang="en-US" sz="8000" dirty="0" smtClean="0">
                <a:solidFill>
                  <a:srgbClr val="000099"/>
                </a:solidFill>
                <a:latin typeface="+mn-lt"/>
              </a:rPr>
              <a:t>-20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21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	 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           20 </a:t>
            </a:r>
            <a:r>
              <a:rPr lang="ru-RU" sz="8000" dirty="0" smtClean="0">
                <a:solidFill>
                  <a:srgbClr val="000099"/>
                </a:solidFill>
                <a:latin typeface="+mn-lt"/>
                <a:cs typeface="+mn-cs"/>
              </a:rPr>
              <a:t>из</a:t>
            </a:r>
            <a:r>
              <a:rPr lang="en-US" sz="8000" dirty="0" smtClean="0">
                <a:solidFill>
                  <a:srgbClr val="000099"/>
                </a:solidFill>
                <a:latin typeface="+mn-lt"/>
                <a:cs typeface="+mn-cs"/>
              </a:rPr>
              <a:t> </a:t>
            </a:r>
            <a:r>
              <a:rPr lang="en-US" sz="8000" dirty="0">
                <a:solidFill>
                  <a:srgbClr val="000099"/>
                </a:solidFill>
                <a:latin typeface="+mn-lt"/>
                <a:cs typeface="+mn-cs"/>
              </a:rPr>
              <a:t>24</a:t>
            </a:r>
            <a:endParaRPr lang="ru-RU" sz="8000" dirty="0">
              <a:solidFill>
                <a:srgbClr val="000099"/>
              </a:solidFill>
              <a:latin typeface="+mn-lt"/>
              <a:cs typeface="+mn-cs"/>
            </a:endParaRPr>
          </a:p>
        </p:txBody>
      </p:sp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000372"/>
            <a:ext cx="512642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Стрелка вправо 8"/>
          <p:cNvSpPr/>
          <p:nvPr/>
        </p:nvSpPr>
        <p:spPr>
          <a:xfrm rot="20082761">
            <a:off x="2285984" y="3714752"/>
            <a:ext cx="642942" cy="500066"/>
          </a:xfrm>
          <a:prstGeom prst="rightArrow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2147771">
            <a:off x="2285984" y="4714884"/>
            <a:ext cx="642942" cy="500066"/>
          </a:xfrm>
          <a:prstGeom prst="rightArrow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одержимое 4"/>
          <p:cNvSpPr txBox="1">
            <a:spLocks/>
          </p:cNvSpPr>
          <p:nvPr/>
        </p:nvSpPr>
        <p:spPr bwMode="auto">
          <a:xfrm>
            <a:off x="6000761" y="3071810"/>
            <a:ext cx="278608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463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Подбор элемента по нагрузочной способности</a:t>
            </a:r>
          </a:p>
        </p:txBody>
      </p:sp>
      <p:sp>
        <p:nvSpPr>
          <p:cNvPr id="12" name="Содержимое 4"/>
          <p:cNvSpPr txBox="1">
            <a:spLocks/>
          </p:cNvSpPr>
          <p:nvPr/>
        </p:nvSpPr>
        <p:spPr bwMode="auto">
          <a:xfrm>
            <a:off x="6000761" y="4857760"/>
            <a:ext cx="278608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2463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Добавление каскада усиления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57158" y="1142984"/>
            <a:ext cx="8429684" cy="4786346"/>
          </a:xfrm>
          <a:prstGeom prst="round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</a:rPr>
              <a:t>Результат синтеза СС-схемы</a:t>
            </a:r>
          </a:p>
        </p:txBody>
      </p:sp>
      <p:sp>
        <p:nvSpPr>
          <p:cNvPr id="31748" name="Содержимое 4"/>
          <p:cNvSpPr>
            <a:spLocks noGrp="1"/>
          </p:cNvSpPr>
          <p:nvPr>
            <p:ph idx="1"/>
          </p:nvPr>
        </p:nvSpPr>
        <p:spPr>
          <a:xfrm>
            <a:off x="500034" y="1214422"/>
            <a:ext cx="8215370" cy="5000625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sz="2000" b="1" dirty="0" smtClean="0">
                <a:solidFill>
                  <a:srgbClr val="000099"/>
                </a:solidFill>
              </a:rPr>
              <a:t>module </a:t>
            </a:r>
            <a:r>
              <a:rPr lang="en-US" sz="2000" b="1" dirty="0" err="1" smtClean="0">
                <a:solidFill>
                  <a:srgbClr val="000099"/>
                </a:solidFill>
              </a:rPr>
              <a:t>mult_buta_SS</a:t>
            </a:r>
            <a:r>
              <a:rPr lang="en-US" sz="2000" b="1" dirty="0" smtClean="0">
                <a:solidFill>
                  <a:srgbClr val="000099"/>
                </a:solidFill>
              </a:rPr>
              <a:t> (_M_data_in1, _C_data_in1, _M_data_in2,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000" b="1" dirty="0" smtClean="0">
                <a:solidFill>
                  <a:srgbClr val="000099"/>
                </a:solidFill>
              </a:rPr>
              <a:t>		           </a:t>
            </a:r>
            <a:r>
              <a:rPr lang="en-US" sz="2000" b="1" dirty="0" smtClean="0">
                <a:solidFill>
                  <a:srgbClr val="000099"/>
                </a:solidFill>
              </a:rPr>
              <a:t>_C_data_in2, _</a:t>
            </a:r>
            <a:r>
              <a:rPr lang="en-US" sz="2000" b="1" dirty="0" err="1" smtClean="0">
                <a:solidFill>
                  <a:srgbClr val="000099"/>
                </a:solidFill>
              </a:rPr>
              <a:t>M_data_out</a:t>
            </a:r>
            <a:r>
              <a:rPr lang="en-US" sz="2000" b="1" dirty="0" smtClean="0">
                <a:solidFill>
                  <a:srgbClr val="000099"/>
                </a:solidFill>
              </a:rPr>
              <a:t>, _</a:t>
            </a:r>
            <a:r>
              <a:rPr lang="en-US" sz="2000" b="1" dirty="0" err="1" smtClean="0">
                <a:solidFill>
                  <a:srgbClr val="000099"/>
                </a:solidFill>
              </a:rPr>
              <a:t>C_data_out</a:t>
            </a:r>
            <a:r>
              <a:rPr lang="en-US" sz="2000" b="1" dirty="0" smtClean="0">
                <a:solidFill>
                  <a:srgbClr val="000099"/>
                </a:solidFill>
              </a:rPr>
              <a:t>, _UI_79);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b="1" dirty="0" smtClean="0">
                <a:solidFill>
                  <a:srgbClr val="000099"/>
                </a:solidFill>
              </a:rPr>
              <a:t>input [3:0] _M_data_in1, _C_data_in1, _M_data_in2, _C_data_in2;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b="1" dirty="0" smtClean="0">
                <a:solidFill>
                  <a:srgbClr val="000099"/>
                </a:solidFill>
              </a:rPr>
              <a:t>output [7:0] _</a:t>
            </a:r>
            <a:r>
              <a:rPr lang="en-US" sz="2000" b="1" dirty="0" err="1" smtClean="0">
                <a:solidFill>
                  <a:srgbClr val="000099"/>
                </a:solidFill>
              </a:rPr>
              <a:t>M_data_out</a:t>
            </a:r>
            <a:r>
              <a:rPr lang="en-US" sz="2000" b="1" dirty="0" smtClean="0">
                <a:solidFill>
                  <a:srgbClr val="000099"/>
                </a:solidFill>
              </a:rPr>
              <a:t>, _</a:t>
            </a:r>
            <a:r>
              <a:rPr lang="en-US" sz="2000" b="1" dirty="0" err="1" smtClean="0">
                <a:solidFill>
                  <a:srgbClr val="000099"/>
                </a:solidFill>
              </a:rPr>
              <a:t>C_data_out</a:t>
            </a:r>
            <a:r>
              <a:rPr lang="en-US" sz="2000" b="1" dirty="0" smtClean="0">
                <a:solidFill>
                  <a:srgbClr val="000099"/>
                </a:solidFill>
              </a:rPr>
              <a:t>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b="1" dirty="0" smtClean="0">
                <a:solidFill>
                  <a:srgbClr val="000099"/>
                </a:solidFill>
              </a:rPr>
              <a:t>output _UI_79;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b="1" dirty="0" smtClean="0">
                <a:solidFill>
                  <a:srgbClr val="000099"/>
                </a:solidFill>
              </a:rPr>
              <a:t>// - - - - - - - - - - - - - - - - - - - - - - - - - - - - -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b="1" dirty="0" smtClean="0">
                <a:solidFill>
                  <a:srgbClr val="000099"/>
                </a:solidFill>
              </a:rPr>
              <a:t>(*</a:t>
            </a:r>
            <a:r>
              <a:rPr lang="en-US" sz="2000" b="1" dirty="0" err="1" smtClean="0">
                <a:solidFill>
                  <a:srgbClr val="000099"/>
                </a:solidFill>
              </a:rPr>
              <a:t>UnPhas</a:t>
            </a:r>
            <a:r>
              <a:rPr lang="en-US" sz="2000" b="1" dirty="0" smtClean="0">
                <a:solidFill>
                  <a:srgbClr val="000099"/>
                </a:solidFill>
              </a:rPr>
              <a:t>="_UI_79 1"*)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b="1" dirty="0" smtClean="0">
                <a:solidFill>
                  <a:srgbClr val="000099"/>
                </a:solidFill>
              </a:rPr>
              <a:t>(*</a:t>
            </a:r>
            <a:r>
              <a:rPr lang="en-US" sz="2000" b="1" dirty="0" err="1" smtClean="0">
                <a:solidFill>
                  <a:srgbClr val="000099"/>
                </a:solidFill>
              </a:rPr>
              <a:t>BinPhas</a:t>
            </a:r>
            <a:r>
              <a:rPr lang="en-US" sz="2000" b="1" dirty="0" smtClean="0">
                <a:solidFill>
                  <a:srgbClr val="000099"/>
                </a:solidFill>
              </a:rPr>
              <a:t>={"_M_data_in1[3</a:t>
            </a:r>
            <a:r>
              <a:rPr lang="ru-RU" sz="2000" b="1" dirty="0" smtClean="0">
                <a:solidFill>
                  <a:srgbClr val="000099"/>
                </a:solidFill>
              </a:rPr>
              <a:t>:0</a:t>
            </a:r>
            <a:r>
              <a:rPr lang="en-US" sz="2000" b="1" dirty="0" smtClean="0">
                <a:solidFill>
                  <a:srgbClr val="000099"/>
                </a:solidFill>
              </a:rPr>
              <a:t>] _C_data_in1[3</a:t>
            </a:r>
            <a:r>
              <a:rPr lang="ru-RU" sz="2000" b="1" dirty="0" smtClean="0">
                <a:solidFill>
                  <a:srgbClr val="000099"/>
                </a:solidFill>
              </a:rPr>
              <a:t>:0</a:t>
            </a:r>
            <a:r>
              <a:rPr lang="en-US" sz="2000" b="1" dirty="0" smtClean="0">
                <a:solidFill>
                  <a:srgbClr val="000099"/>
                </a:solidFill>
              </a:rPr>
              <a:t>] _M_data_in2[3</a:t>
            </a:r>
            <a:r>
              <a:rPr lang="ru-RU" sz="2000" b="1" dirty="0" smtClean="0">
                <a:solidFill>
                  <a:srgbClr val="000099"/>
                </a:solidFill>
              </a:rPr>
              <a:t>:0</a:t>
            </a:r>
            <a:r>
              <a:rPr lang="en-US" sz="2000" b="1" dirty="0" smtClean="0">
                <a:solidFill>
                  <a:srgbClr val="000099"/>
                </a:solidFill>
              </a:rPr>
              <a:t>] _C_data_in2[3</a:t>
            </a:r>
            <a:r>
              <a:rPr lang="ru-RU" sz="2000" b="1" dirty="0" smtClean="0">
                <a:solidFill>
                  <a:srgbClr val="000099"/>
                </a:solidFill>
              </a:rPr>
              <a:t>:0</a:t>
            </a:r>
            <a:r>
              <a:rPr lang="en-US" sz="2000" b="1" dirty="0" smtClean="0">
                <a:solidFill>
                  <a:srgbClr val="000099"/>
                </a:solidFill>
              </a:rPr>
              <a:t>] 0”, "_</a:t>
            </a:r>
            <a:r>
              <a:rPr lang="en-US" sz="2000" b="1" dirty="0" err="1" smtClean="0">
                <a:solidFill>
                  <a:srgbClr val="000099"/>
                </a:solidFill>
              </a:rPr>
              <a:t>M_data_out</a:t>
            </a:r>
            <a:r>
              <a:rPr lang="en-US" sz="2000" b="1" dirty="0" smtClean="0">
                <a:solidFill>
                  <a:srgbClr val="000099"/>
                </a:solidFill>
              </a:rPr>
              <a:t>[</a:t>
            </a:r>
            <a:r>
              <a:rPr lang="ru-RU" sz="2000" b="1" dirty="0" smtClean="0">
                <a:solidFill>
                  <a:srgbClr val="000099"/>
                </a:solidFill>
              </a:rPr>
              <a:t>7:0</a:t>
            </a:r>
            <a:r>
              <a:rPr lang="en-US" sz="2000" b="1" dirty="0" smtClean="0">
                <a:solidFill>
                  <a:srgbClr val="000099"/>
                </a:solidFill>
              </a:rPr>
              <a:t>] _</a:t>
            </a:r>
            <a:r>
              <a:rPr lang="en-US" sz="2000" b="1" dirty="0" err="1" smtClean="0">
                <a:solidFill>
                  <a:srgbClr val="000099"/>
                </a:solidFill>
              </a:rPr>
              <a:t>C_data_out</a:t>
            </a:r>
            <a:r>
              <a:rPr lang="en-US" sz="2000" b="1" dirty="0" smtClean="0">
                <a:solidFill>
                  <a:srgbClr val="000099"/>
                </a:solidFill>
              </a:rPr>
              <a:t>[</a:t>
            </a:r>
            <a:r>
              <a:rPr lang="ru-RU" sz="2000" b="1" dirty="0" smtClean="0">
                <a:solidFill>
                  <a:srgbClr val="000099"/>
                </a:solidFill>
              </a:rPr>
              <a:t>7:0</a:t>
            </a:r>
            <a:r>
              <a:rPr lang="en-US" sz="2000" b="1" dirty="0" smtClean="0">
                <a:solidFill>
                  <a:srgbClr val="000099"/>
                </a:solidFill>
              </a:rPr>
              <a:t>]” 1"}*)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b="1" dirty="0" smtClean="0">
                <a:solidFill>
                  <a:srgbClr val="000099"/>
                </a:solidFill>
              </a:rPr>
              <a:t>(*</a:t>
            </a:r>
            <a:r>
              <a:rPr lang="en-US" sz="2000" b="1" dirty="0" err="1" smtClean="0">
                <a:solidFill>
                  <a:srgbClr val="000099"/>
                </a:solidFill>
              </a:rPr>
              <a:t>PhasOut</a:t>
            </a:r>
            <a:r>
              <a:rPr lang="en-US" sz="2000" b="1" dirty="0" smtClean="0">
                <a:solidFill>
                  <a:srgbClr val="000099"/>
                </a:solidFill>
              </a:rPr>
              <a:t>={"_UI_79 &lt;*&gt; _</a:t>
            </a:r>
            <a:r>
              <a:rPr lang="en-US" sz="2000" b="1" dirty="0" err="1" smtClean="0">
                <a:solidFill>
                  <a:srgbClr val="000099"/>
                </a:solidFill>
              </a:rPr>
              <a:t>M_data_out</a:t>
            </a:r>
            <a:r>
              <a:rPr lang="en-US" sz="2000" b="1" dirty="0" smtClean="0">
                <a:solidFill>
                  <a:srgbClr val="000099"/>
                </a:solidFill>
              </a:rPr>
              <a:t>[7:0] _</a:t>
            </a:r>
            <a:r>
              <a:rPr lang="en-US" sz="2000" b="1" dirty="0" err="1" smtClean="0">
                <a:solidFill>
                  <a:srgbClr val="000099"/>
                </a:solidFill>
              </a:rPr>
              <a:t>C_data_out</a:t>
            </a:r>
            <a:r>
              <a:rPr lang="en-US" sz="2000" b="1" dirty="0" smtClean="0">
                <a:solidFill>
                  <a:srgbClr val="000099"/>
                </a:solidFill>
              </a:rPr>
              <a:t>[7:0] "}*)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b="1" dirty="0" smtClean="0">
                <a:solidFill>
                  <a:srgbClr val="000099"/>
                </a:solidFill>
              </a:rPr>
              <a:t>// - - - - - - - - - - - - - - - - - - - - - - - - - - - - - - - - - -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000" b="1" dirty="0" smtClean="0">
                <a:solidFill>
                  <a:srgbClr val="000099"/>
                </a:solidFill>
              </a:rPr>
              <a:t>wire [7:1] _M_005_, _C_005_;</a:t>
            </a:r>
          </a:p>
          <a:p>
            <a:pPr marL="0" indent="0">
              <a:spcBef>
                <a:spcPts val="0"/>
              </a:spcBef>
              <a:buFont typeface="Wingdings 2" pitchFamily="18" charset="2"/>
              <a:buNone/>
            </a:pPr>
            <a:r>
              <a:rPr lang="en-US" sz="1600" b="1" dirty="0" smtClean="0">
                <a:solidFill>
                  <a:srgbClr val="000099"/>
                </a:solidFill>
              </a:rPr>
              <a:t>…</a:t>
            </a:r>
            <a:endParaRPr lang="ru-RU" sz="1600" b="1" dirty="0" smtClean="0">
              <a:solidFill>
                <a:srgbClr val="000099"/>
              </a:solidFill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0" y="6143644"/>
            <a:ext cx="9144000" cy="71435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ФИЦ 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ИУ 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РАН, НПК «ТЦ» 	       Микроэлектроника</a:t>
            </a:r>
            <a:r>
              <a:rPr lang="en-US" sz="8000" dirty="0" smtClean="0">
                <a:solidFill>
                  <a:srgbClr val="000099"/>
                </a:solidFill>
                <a:latin typeface="+mn-lt"/>
              </a:rPr>
              <a:t>-20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21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	 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           21</a:t>
            </a:r>
            <a:r>
              <a:rPr lang="en-US" sz="8000" dirty="0" smtClean="0">
                <a:solidFill>
                  <a:srgbClr val="000099"/>
                </a:solidFill>
                <a:latin typeface="+mn-lt"/>
                <a:cs typeface="+mn-cs"/>
              </a:rPr>
              <a:t> </a:t>
            </a:r>
            <a:r>
              <a:rPr lang="ru-RU" sz="8000" dirty="0">
                <a:solidFill>
                  <a:srgbClr val="000099"/>
                </a:solidFill>
                <a:latin typeface="+mn-lt"/>
                <a:cs typeface="+mn-cs"/>
              </a:rPr>
              <a:t>из</a:t>
            </a:r>
            <a:r>
              <a:rPr lang="en-US" sz="8000" dirty="0">
                <a:solidFill>
                  <a:srgbClr val="000099"/>
                </a:solidFill>
                <a:latin typeface="+mn-lt"/>
                <a:cs typeface="+mn-cs"/>
              </a:rPr>
              <a:t> 24</a:t>
            </a:r>
            <a:endParaRPr lang="ru-RU" sz="8000" dirty="0">
              <a:solidFill>
                <a:srgbClr val="000099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</a:rPr>
              <a:t>Требования к библиотеке</a:t>
            </a:r>
          </a:p>
        </p:txBody>
      </p:sp>
      <p:sp>
        <p:nvSpPr>
          <p:cNvPr id="32772" name="Содержимое 4"/>
          <p:cNvSpPr>
            <a:spLocks noGrp="1"/>
          </p:cNvSpPr>
          <p:nvPr>
            <p:ph idx="1"/>
          </p:nvPr>
        </p:nvSpPr>
        <p:spPr>
          <a:xfrm>
            <a:off x="428625" y="1214439"/>
            <a:ext cx="8501063" cy="2786066"/>
          </a:xfrm>
        </p:spPr>
        <p:txBody>
          <a:bodyPr/>
          <a:lstStyle/>
          <a:p>
            <a:pPr marL="0" indent="0">
              <a:spcBef>
                <a:spcPct val="0"/>
              </a:spcBef>
              <a:buClrTx/>
              <a:buFont typeface="Wingdings" pitchFamily="2" charset="2"/>
              <a:buChar char="v"/>
            </a:pPr>
            <a:r>
              <a:rPr lang="ru-RU" sz="2400" b="1" dirty="0" smtClean="0">
                <a:solidFill>
                  <a:srgbClr val="000099"/>
                </a:solidFill>
                <a:latin typeface="+mj-lt"/>
              </a:rPr>
              <a:t> </a:t>
            </a: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Элементы с монотонной функцией</a:t>
            </a:r>
          </a:p>
          <a:p>
            <a:pPr marL="0" indent="0">
              <a:spcBef>
                <a:spcPct val="0"/>
              </a:spcBef>
              <a:buClrTx/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 Минимальный набор:</a:t>
            </a:r>
          </a:p>
          <a:p>
            <a:pPr marL="504000" indent="0">
              <a:spcBef>
                <a:spcPct val="0"/>
              </a:spcBef>
              <a:buClrTx/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 Инвертор, 2И-НЕ, 2ИЛИ-НЕ,</a:t>
            </a:r>
          </a:p>
          <a:p>
            <a:pPr marL="504000" indent="0">
              <a:spcBef>
                <a:spcPct val="0"/>
              </a:spcBef>
              <a:buClrTx/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 СС-триггер хранения,</a:t>
            </a:r>
          </a:p>
          <a:p>
            <a:pPr marL="504000" indent="0">
              <a:spcBef>
                <a:spcPct val="0"/>
              </a:spcBef>
              <a:buClrTx/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 Разряд СС-регистра сдвига,</a:t>
            </a:r>
          </a:p>
          <a:p>
            <a:pPr marL="504000" indent="0">
              <a:spcBef>
                <a:spcPct val="0"/>
              </a:spcBef>
              <a:buClrTx/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 Счетный СС-триггер,</a:t>
            </a:r>
          </a:p>
          <a:p>
            <a:pPr marL="504000" indent="0">
              <a:spcBef>
                <a:spcPct val="0"/>
              </a:spcBef>
              <a:buClrTx/>
              <a:buFont typeface="Wingdings" pitchFamily="2" charset="2"/>
              <a:buChar char="ü"/>
            </a:pPr>
            <a:r>
              <a:rPr lang="ru-RU" sz="2800" b="1" dirty="0" smtClean="0">
                <a:solidFill>
                  <a:srgbClr val="000099"/>
                </a:solidFill>
                <a:latin typeface="+mj-lt"/>
              </a:rPr>
              <a:t> Г-триггер</a:t>
            </a:r>
          </a:p>
          <a:p>
            <a:pPr marL="0" indent="0">
              <a:spcBef>
                <a:spcPct val="0"/>
              </a:spcBef>
              <a:buClrTx/>
              <a:buFont typeface="Wingdings" pitchFamily="2" charset="2"/>
              <a:buChar char="v"/>
            </a:pPr>
            <a:endParaRPr lang="ru-RU" sz="2400" b="1" dirty="0" smtClean="0">
              <a:solidFill>
                <a:srgbClr val="000099"/>
              </a:solidFill>
            </a:endParaRPr>
          </a:p>
          <a:p>
            <a:pPr marL="0" indent="0">
              <a:spcBef>
                <a:spcPct val="0"/>
              </a:spcBef>
              <a:buClrTx/>
              <a:buFont typeface="Wingdings" pitchFamily="2" charset="2"/>
              <a:buChar char="v"/>
            </a:pPr>
            <a:endParaRPr lang="ru-RU" sz="2400" b="1" dirty="0" smtClean="0">
              <a:solidFill>
                <a:srgbClr val="000099"/>
              </a:solidFill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0" y="6143644"/>
            <a:ext cx="9144000" cy="71435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ФИЦ 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ИУ 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РАН, НПК «ТЦ» 	       Микроэлектроника</a:t>
            </a:r>
            <a:r>
              <a:rPr lang="en-US" sz="8000" dirty="0" smtClean="0">
                <a:solidFill>
                  <a:srgbClr val="000099"/>
                </a:solidFill>
                <a:latin typeface="+mn-lt"/>
              </a:rPr>
              <a:t>-20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21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	 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           22</a:t>
            </a:r>
            <a:r>
              <a:rPr lang="en-US" sz="8000" dirty="0" smtClean="0">
                <a:solidFill>
                  <a:srgbClr val="000099"/>
                </a:solidFill>
                <a:latin typeface="+mn-lt"/>
                <a:cs typeface="+mn-cs"/>
              </a:rPr>
              <a:t> </a:t>
            </a:r>
            <a:r>
              <a:rPr lang="ru-RU" sz="8000" dirty="0">
                <a:solidFill>
                  <a:srgbClr val="000099"/>
                </a:solidFill>
                <a:latin typeface="+mn-lt"/>
                <a:cs typeface="+mn-cs"/>
              </a:rPr>
              <a:t>из</a:t>
            </a:r>
            <a:r>
              <a:rPr lang="en-US" sz="8000" dirty="0">
                <a:solidFill>
                  <a:srgbClr val="000099"/>
                </a:solidFill>
                <a:latin typeface="+mn-lt"/>
                <a:cs typeface="+mn-cs"/>
              </a:rPr>
              <a:t> 24</a:t>
            </a:r>
            <a:endParaRPr lang="ru-RU" sz="8000" dirty="0">
              <a:solidFill>
                <a:srgbClr val="000099"/>
              </a:solidFill>
              <a:latin typeface="+mn-lt"/>
              <a:cs typeface="+mn-cs"/>
            </a:endParaRPr>
          </a:p>
        </p:txBody>
      </p:sp>
      <p:sp>
        <p:nvSpPr>
          <p:cNvPr id="6" name="Блок-схема: магнитный диск 5"/>
          <p:cNvSpPr/>
          <p:nvPr/>
        </p:nvSpPr>
        <p:spPr>
          <a:xfrm>
            <a:off x="1357290" y="4714884"/>
            <a:ext cx="2714644" cy="1357322"/>
          </a:xfrm>
          <a:prstGeom prst="flowChartMagneticDisk">
            <a:avLst/>
          </a:prstGeom>
          <a:solidFill>
            <a:srgbClr val="FFC000"/>
          </a:solidFill>
          <a:ln w="41275">
            <a:solidFill>
              <a:srgbClr val="DD7567"/>
            </a:solidFill>
          </a:ln>
          <a:scene3d>
            <a:camera prst="orthographicFront"/>
            <a:lightRig rig="threePt" dir="t"/>
          </a:scene3d>
          <a:sp3d>
            <a:bevelT w="2032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500166" y="4643446"/>
            <a:ext cx="24288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99"/>
                </a:solidFill>
                <a:latin typeface="+mj-lt"/>
              </a:rPr>
              <a:t>250 </a:t>
            </a:r>
            <a:br>
              <a:rPr lang="ru-RU" sz="3200" b="1" dirty="0" smtClean="0">
                <a:solidFill>
                  <a:srgbClr val="000099"/>
                </a:solidFill>
                <a:latin typeface="+mj-lt"/>
              </a:rPr>
            </a:br>
            <a:r>
              <a:rPr lang="ru-RU" sz="3200" b="1" dirty="0" err="1" smtClean="0">
                <a:solidFill>
                  <a:srgbClr val="000099"/>
                </a:solidFill>
                <a:latin typeface="+mj-lt"/>
              </a:rPr>
              <a:t>СС-ячеек</a:t>
            </a:r>
            <a:endParaRPr lang="ru-RU" sz="3200" b="1" dirty="0">
              <a:solidFill>
                <a:srgbClr val="000099"/>
              </a:solidFill>
              <a:latin typeface="+mj-lt"/>
            </a:endParaRPr>
          </a:p>
        </p:txBody>
      </p:sp>
      <p:pic>
        <p:nvPicPr>
          <p:cNvPr id="9" name="Рисунок 8" descr="Kovcheg.t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4143380"/>
            <a:ext cx="2357454" cy="199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Стрелка вправо 9"/>
          <p:cNvSpPr/>
          <p:nvPr/>
        </p:nvSpPr>
        <p:spPr>
          <a:xfrm>
            <a:off x="4429124" y="4857760"/>
            <a:ext cx="1000132" cy="785818"/>
          </a:xfrm>
          <a:prstGeom prst="rightArrow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</a:rPr>
              <a:t>Заключение</a:t>
            </a:r>
          </a:p>
        </p:txBody>
      </p:sp>
      <p:sp>
        <p:nvSpPr>
          <p:cNvPr id="34820" name="Содержимое 4"/>
          <p:cNvSpPr>
            <a:spLocks noGrp="1"/>
          </p:cNvSpPr>
          <p:nvPr>
            <p:ph idx="1"/>
          </p:nvPr>
        </p:nvSpPr>
        <p:spPr>
          <a:xfrm>
            <a:off x="428625" y="1214438"/>
            <a:ext cx="8501063" cy="5000625"/>
          </a:xfrm>
        </p:spPr>
        <p:txBody>
          <a:bodyPr/>
          <a:lstStyle/>
          <a:p>
            <a:pPr marL="0" indent="0">
              <a:spcBef>
                <a:spcPts val="2463"/>
              </a:spcBef>
              <a:buClrTx/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000099"/>
                </a:solidFill>
                <a:latin typeface="+mj-lt"/>
              </a:rPr>
              <a:t> Главное отличие синтеза СС-схем от синтеза синхронных схем заключается в дуализации СС-логики, индикаторной подсхемы и подсхемы замыкания </a:t>
            </a:r>
          </a:p>
          <a:p>
            <a:pPr marL="0" indent="0">
              <a:spcBef>
                <a:spcPts val="600"/>
              </a:spcBef>
              <a:buClrTx/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000099"/>
                </a:solidFill>
                <a:latin typeface="+mj-lt"/>
              </a:rPr>
              <a:t> Расширение библиотеки стандартных элементов САПР "Ковчег" </a:t>
            </a:r>
            <a:r>
              <a:rPr lang="ru-RU" sz="2400" b="1" dirty="0" err="1" smtClean="0">
                <a:solidFill>
                  <a:srgbClr val="000099"/>
                </a:solidFill>
                <a:latin typeface="+mj-lt"/>
              </a:rPr>
              <a:t>СС-элементами</a:t>
            </a:r>
            <a:r>
              <a:rPr lang="ru-RU" sz="2400" b="1" dirty="0" smtClean="0">
                <a:solidFill>
                  <a:srgbClr val="000099"/>
                </a:solidFill>
                <a:latin typeface="+mj-lt"/>
              </a:rPr>
              <a:t> обеспечило успешную интеграцию специфичных этапов проектирования СС-схем в САПР "Ковчег" в рамках единого маршрута проектирования синхронных и СС-схем</a:t>
            </a:r>
          </a:p>
          <a:p>
            <a:pPr marL="0" indent="0">
              <a:spcBef>
                <a:spcPts val="600"/>
              </a:spcBef>
              <a:buClrTx/>
              <a:buFont typeface="Wingdings" pitchFamily="2" charset="2"/>
              <a:buChar char="q"/>
            </a:pPr>
            <a:r>
              <a:rPr lang="ru-RU" sz="2400" b="1" dirty="0" smtClean="0">
                <a:solidFill>
                  <a:srgbClr val="000099"/>
                </a:solidFill>
                <a:latin typeface="+mj-lt"/>
              </a:rPr>
              <a:t> Дальнейшее развитие методов синтеза будет идти в направлениях выявления и реализации сильно связанных функций, увеличения списка автоматически генерируемых структур, учета данных реальной топологии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0" y="6143644"/>
            <a:ext cx="9144000" cy="71435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ФИЦ 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ИУ 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РАН, НПК «ТЦ» 	       Микроэлектроника</a:t>
            </a:r>
            <a:r>
              <a:rPr lang="en-US" sz="8000" dirty="0" smtClean="0">
                <a:solidFill>
                  <a:srgbClr val="000099"/>
                </a:solidFill>
                <a:latin typeface="+mn-lt"/>
              </a:rPr>
              <a:t>-20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21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	 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           23</a:t>
            </a:r>
            <a:r>
              <a:rPr lang="en-US" sz="8000" dirty="0" smtClean="0">
                <a:solidFill>
                  <a:srgbClr val="000099"/>
                </a:solidFill>
                <a:latin typeface="+mn-lt"/>
                <a:cs typeface="+mn-cs"/>
              </a:rPr>
              <a:t> </a:t>
            </a:r>
            <a:r>
              <a:rPr lang="ru-RU" sz="8000" dirty="0">
                <a:solidFill>
                  <a:srgbClr val="000099"/>
                </a:solidFill>
                <a:latin typeface="+mn-lt"/>
                <a:cs typeface="+mn-cs"/>
              </a:rPr>
              <a:t>из</a:t>
            </a:r>
            <a:r>
              <a:rPr lang="en-US" sz="8000" dirty="0">
                <a:solidFill>
                  <a:srgbClr val="000099"/>
                </a:solidFill>
                <a:latin typeface="+mn-lt"/>
                <a:cs typeface="+mn-cs"/>
              </a:rPr>
              <a:t> 24</a:t>
            </a:r>
            <a:endParaRPr lang="ru-RU" sz="8000" dirty="0">
              <a:solidFill>
                <a:srgbClr val="000099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4056063" y="1371600"/>
            <a:ext cx="3825875" cy="496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marL="385763" indent="-385763">
              <a:lnSpc>
                <a:spcPct val="87000"/>
              </a:lnSpc>
              <a:spcBef>
                <a:spcPct val="50000"/>
              </a:spcBef>
              <a:buClr>
                <a:schemeClr val="accent1"/>
              </a:buClr>
              <a:buFont typeface="Wingdings" pitchFamily="2" charset="2"/>
              <a:buChar char="l"/>
            </a:pPr>
            <a:endParaRPr lang="de-DE">
              <a:latin typeface="Arial" pitchFamily="34" charset="0"/>
            </a:endParaRP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357422" y="228600"/>
            <a:ext cx="4500578" cy="57785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000099"/>
                </a:solidFill>
              </a:rPr>
              <a:t>Контакты</a:t>
            </a:r>
            <a:endParaRPr lang="en-GB" sz="4400" b="1" dirty="0" smtClean="0">
              <a:solidFill>
                <a:srgbClr val="000099"/>
              </a:solidFill>
            </a:endParaRPr>
          </a:p>
        </p:txBody>
      </p:sp>
      <p:sp>
        <p:nvSpPr>
          <p:cNvPr id="26628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071546"/>
            <a:ext cx="8712200" cy="5286411"/>
          </a:xfrm>
        </p:spPr>
        <p:txBody>
          <a:bodyPr>
            <a:normAutofit fontScale="85000" lnSpcReduction="20000"/>
          </a:bodyPr>
          <a:lstStyle/>
          <a:p>
            <a:pPr marL="548640" lvl="1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200" b="1" dirty="0" smtClean="0">
                <a:solidFill>
                  <a:srgbClr val="000099"/>
                </a:solidFill>
                <a:latin typeface="+mj-lt"/>
              </a:rPr>
              <a:t>Адрес</a:t>
            </a:r>
            <a:r>
              <a:rPr lang="en-US" sz="3200" b="1" dirty="0" smtClean="0">
                <a:solidFill>
                  <a:srgbClr val="000099"/>
                </a:solidFill>
                <a:latin typeface="+mj-lt"/>
              </a:rPr>
              <a:t>: </a:t>
            </a:r>
            <a:r>
              <a:rPr lang="ru-RU" sz="3200" b="1" dirty="0" smtClean="0">
                <a:solidFill>
                  <a:srgbClr val="000099"/>
                </a:solidFill>
                <a:latin typeface="+mj-lt"/>
              </a:rPr>
              <a:t>Институт проблем информатики Федерального исследовательского центра «Информатика и управление» Российской академии наук (ИПИ ФИЦ РАН), Россия, 119333,  Москва, ул. Вавилова, д. 44, корпус 2</a:t>
            </a:r>
          </a:p>
          <a:p>
            <a:pPr marL="548640" lvl="1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200" b="1" dirty="0" smtClean="0">
                <a:solidFill>
                  <a:srgbClr val="000099"/>
                </a:solidFill>
                <a:latin typeface="+mj-lt"/>
              </a:rPr>
              <a:t>Директор</a:t>
            </a:r>
            <a:r>
              <a:rPr lang="en-US" sz="3200" b="1" dirty="0" smtClean="0">
                <a:solidFill>
                  <a:srgbClr val="000099"/>
                </a:solidFill>
                <a:latin typeface="+mj-lt"/>
              </a:rPr>
              <a:t>: </a:t>
            </a:r>
            <a:r>
              <a:rPr lang="ru-RU" sz="3200" b="1" dirty="0" smtClean="0">
                <a:solidFill>
                  <a:srgbClr val="000099"/>
                </a:solidFill>
                <a:latin typeface="+mj-lt"/>
              </a:rPr>
              <a:t>Академик Соколов И. А.</a:t>
            </a:r>
            <a:endParaRPr lang="en-US" sz="3200" b="1" dirty="0" smtClean="0">
              <a:solidFill>
                <a:srgbClr val="000099"/>
              </a:solidFill>
              <a:latin typeface="+mj-lt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Телефон</a:t>
            </a:r>
            <a:r>
              <a:rPr lang="en-US" b="1" dirty="0" smtClean="0">
                <a:solidFill>
                  <a:srgbClr val="000099"/>
                </a:solidFill>
                <a:latin typeface="+mj-lt"/>
              </a:rPr>
              <a:t>: </a:t>
            </a:r>
            <a:r>
              <a:rPr lang="ru-RU" b="1" dirty="0" smtClean="0">
                <a:solidFill>
                  <a:srgbClr val="000099"/>
                </a:solidFill>
                <a:latin typeface="+mj-lt"/>
              </a:rPr>
              <a:t>+</a:t>
            </a:r>
            <a:r>
              <a:rPr lang="en-US" b="1" dirty="0" smtClean="0">
                <a:solidFill>
                  <a:srgbClr val="000099"/>
                </a:solidFill>
                <a:latin typeface="+mj-lt"/>
              </a:rPr>
              <a:t>7 (495) 137 34 94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000099"/>
                </a:solidFill>
                <a:latin typeface="+mj-lt"/>
              </a:rPr>
              <a:t>Fax: </a:t>
            </a:r>
            <a:r>
              <a:rPr lang="ru-RU" b="1" dirty="0" smtClean="0">
                <a:solidFill>
                  <a:srgbClr val="000099"/>
                </a:solidFill>
                <a:latin typeface="+mj-lt"/>
              </a:rPr>
              <a:t>+</a:t>
            </a:r>
            <a:r>
              <a:rPr lang="en-US" b="1" dirty="0" smtClean="0">
                <a:solidFill>
                  <a:srgbClr val="000099"/>
                </a:solidFill>
                <a:latin typeface="+mj-lt"/>
              </a:rPr>
              <a:t>7 (495) 930 45 05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en-US" b="1" dirty="0" smtClean="0">
                <a:solidFill>
                  <a:srgbClr val="000099"/>
                </a:solidFill>
                <a:latin typeface="+mj-lt"/>
              </a:rPr>
              <a:t>E-mail: </a:t>
            </a:r>
            <a:r>
              <a:rPr lang="en-US" b="1" dirty="0" smtClean="0">
                <a:solidFill>
                  <a:srgbClr val="000099"/>
                </a:solidFill>
                <a:latin typeface="+mj-lt"/>
                <a:hlinkClick r:id="rId2"/>
              </a:rPr>
              <a:t>ISokolov@ipiran.ru</a:t>
            </a:r>
            <a:endParaRPr lang="en-US" b="1" dirty="0" smtClean="0">
              <a:solidFill>
                <a:srgbClr val="000099"/>
              </a:solidFill>
              <a:latin typeface="+mj-lt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Докладчик</a:t>
            </a:r>
            <a:r>
              <a:rPr lang="en-US" b="1" dirty="0" smtClean="0">
                <a:solidFill>
                  <a:srgbClr val="000099"/>
                </a:solidFill>
                <a:latin typeface="+mj-lt"/>
              </a:rPr>
              <a:t>:  </a:t>
            </a:r>
            <a:r>
              <a:rPr lang="ru-RU" b="1" dirty="0" smtClean="0">
                <a:solidFill>
                  <a:srgbClr val="000099"/>
                </a:solidFill>
                <a:latin typeface="+mj-lt"/>
              </a:rPr>
              <a:t>Плеханов Л.П., </a:t>
            </a:r>
            <a:r>
              <a:rPr lang="en-US" b="1" dirty="0" smtClean="0">
                <a:solidFill>
                  <a:srgbClr val="000099"/>
                </a:solidFill>
                <a:latin typeface="+mj-lt"/>
              </a:rPr>
              <a:t>+7</a:t>
            </a:r>
            <a:r>
              <a:rPr lang="ru-RU" b="1" dirty="0" smtClean="0">
                <a:solidFill>
                  <a:srgbClr val="000099"/>
                </a:solidFill>
                <a:latin typeface="+mj-lt"/>
              </a:rPr>
              <a:t>(916)277-48-34, </a:t>
            </a:r>
            <a:r>
              <a:rPr lang="en-US" b="1" dirty="0" smtClean="0">
                <a:solidFill>
                  <a:srgbClr val="000099"/>
                </a:solidFill>
                <a:latin typeface="+mj-lt"/>
              </a:rPr>
              <a:t>				</a:t>
            </a:r>
            <a:r>
              <a:rPr lang="en-US" b="1" dirty="0" smtClean="0">
                <a:solidFill>
                  <a:srgbClr val="000099"/>
                </a:solidFill>
                <a:latin typeface="+mj-lt"/>
                <a:hlinkClick r:id="rId3"/>
              </a:rPr>
              <a:t>lplekhanov@inbox.ru</a:t>
            </a:r>
            <a:endParaRPr lang="en-US" b="1" dirty="0" smtClean="0">
              <a:solidFill>
                <a:srgbClr val="000099"/>
              </a:solidFill>
              <a:latin typeface="+mj-lt"/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Поддержка: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sz="2800" dirty="0" smtClean="0">
                <a:solidFill>
                  <a:srgbClr val="000099"/>
                </a:solidFill>
                <a:latin typeface="+mj-lt"/>
              </a:rPr>
              <a:t>      Исследование </a:t>
            </a:r>
            <a:r>
              <a:rPr lang="ru-RU" sz="2800" dirty="0" smtClean="0">
                <a:solidFill>
                  <a:srgbClr val="000099"/>
                </a:solidFill>
                <a:latin typeface="+mj-lt"/>
              </a:rPr>
              <a:t>выполнено в рамках государственного задания № 0063-2019-0010</a:t>
            </a:r>
            <a:endParaRPr lang="en-US" sz="2800" b="1" dirty="0" smtClean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0" y="6143644"/>
            <a:ext cx="9144000" cy="71435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ФИЦ 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ИУ 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РАН, НПК «ТЦ» 	       Микроэлектроника</a:t>
            </a:r>
            <a:r>
              <a:rPr lang="en-US" sz="8000" dirty="0" smtClean="0">
                <a:solidFill>
                  <a:srgbClr val="000099"/>
                </a:solidFill>
                <a:latin typeface="+mn-lt"/>
              </a:rPr>
              <a:t>-20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21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	 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           24</a:t>
            </a:r>
            <a:r>
              <a:rPr lang="en-US" sz="8000" dirty="0" smtClean="0">
                <a:solidFill>
                  <a:srgbClr val="000099"/>
                </a:solidFill>
                <a:latin typeface="+mn-lt"/>
                <a:cs typeface="+mn-cs"/>
              </a:rPr>
              <a:t> </a:t>
            </a:r>
            <a:r>
              <a:rPr lang="ru-RU" sz="8000" dirty="0">
                <a:solidFill>
                  <a:srgbClr val="000099"/>
                </a:solidFill>
                <a:latin typeface="+mn-lt"/>
                <a:cs typeface="+mn-cs"/>
              </a:rPr>
              <a:t>из</a:t>
            </a:r>
            <a:r>
              <a:rPr lang="en-US" sz="8000" dirty="0">
                <a:solidFill>
                  <a:srgbClr val="000099"/>
                </a:solidFill>
                <a:latin typeface="+mn-lt"/>
                <a:cs typeface="+mn-cs"/>
              </a:rPr>
              <a:t> 24</a:t>
            </a:r>
            <a:endParaRPr lang="ru-RU" sz="8000" dirty="0">
              <a:solidFill>
                <a:srgbClr val="000099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0033CC"/>
                </a:solidFill>
              </a:rPr>
              <a:t>Классификация схем</a:t>
            </a:r>
          </a:p>
        </p:txBody>
      </p:sp>
      <p:graphicFrame>
        <p:nvGraphicFramePr>
          <p:cNvPr id="54" name="Схема 53"/>
          <p:cNvGraphicFramePr/>
          <p:nvPr/>
        </p:nvGraphicFramePr>
        <p:xfrm>
          <a:off x="214282" y="1142984"/>
          <a:ext cx="8643998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7"/>
          <p:cNvSpPr txBox="1">
            <a:spLocks noChangeArrowheads="1"/>
          </p:cNvSpPr>
          <p:nvPr/>
        </p:nvSpPr>
        <p:spPr>
          <a:xfrm>
            <a:off x="0" y="6143644"/>
            <a:ext cx="9144000" cy="71435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ФИЦ 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ИУ 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РАН, НПК «ТЦ» 	       Микроэлектроника</a:t>
            </a:r>
            <a:r>
              <a:rPr lang="en-US" sz="8000" dirty="0" smtClean="0">
                <a:solidFill>
                  <a:srgbClr val="000099"/>
                </a:solidFill>
                <a:latin typeface="+mn-lt"/>
              </a:rPr>
              <a:t>-20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21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	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	</a:t>
            </a:r>
            <a:r>
              <a:rPr lang="ru-RU" sz="8000" dirty="0" smtClean="0">
                <a:solidFill>
                  <a:srgbClr val="000099"/>
                </a:solidFill>
                <a:latin typeface="+mn-lt"/>
                <a:cs typeface="+mn-cs"/>
              </a:rPr>
              <a:t>3</a:t>
            </a:r>
            <a:r>
              <a:rPr lang="en-US" sz="8000" dirty="0" smtClean="0">
                <a:solidFill>
                  <a:srgbClr val="000099"/>
                </a:solidFill>
                <a:latin typeface="+mn-lt"/>
                <a:cs typeface="+mn-cs"/>
              </a:rPr>
              <a:t> </a:t>
            </a:r>
            <a:r>
              <a:rPr lang="ru-RU" sz="8000" dirty="0">
                <a:solidFill>
                  <a:srgbClr val="000099"/>
                </a:solidFill>
                <a:latin typeface="+mn-lt"/>
                <a:cs typeface="+mn-cs"/>
              </a:rPr>
              <a:t>из</a:t>
            </a:r>
            <a:r>
              <a:rPr lang="en-US" sz="8000" dirty="0">
                <a:solidFill>
                  <a:srgbClr val="000099"/>
                </a:solidFill>
                <a:latin typeface="+mn-lt"/>
                <a:cs typeface="+mn-cs"/>
              </a:rPr>
              <a:t> 24</a:t>
            </a:r>
            <a:endParaRPr lang="ru-RU" sz="8000" dirty="0">
              <a:solidFill>
                <a:srgbClr val="000099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0033CC"/>
                </a:solidFill>
              </a:rPr>
              <a:t>Преимущества СС-схем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625" y="1500188"/>
            <a:ext cx="8358188" cy="374871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548640" indent="-411480" fontAlgn="auto"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  <a:buClr>
                <a:schemeClr val="tx1">
                  <a:shade val="95000"/>
                </a:schemeClr>
              </a:buClr>
              <a:buSzPct val="70000"/>
              <a:buFont typeface="Wingdings 2"/>
              <a:buChar char=""/>
              <a:defRPr/>
            </a:pPr>
            <a:r>
              <a:rPr lang="ru-RU" sz="3600" b="1" dirty="0" smtClean="0">
                <a:solidFill>
                  <a:srgbClr val="0033CC"/>
                </a:solidFill>
                <a:latin typeface="+mj-lt"/>
                <a:cs typeface="+mn-cs"/>
              </a:rPr>
              <a:t>Отсутствие «гонок» при любых задержках элементов и в </a:t>
            </a:r>
            <a:r>
              <a:rPr lang="ru-RU" sz="3600" b="1" dirty="0">
                <a:solidFill>
                  <a:srgbClr val="0033CC"/>
                </a:solidFill>
                <a:latin typeface="+mj-lt"/>
                <a:cs typeface="+mn-cs"/>
              </a:rPr>
              <a:t>проводах</a:t>
            </a:r>
            <a:endParaRPr lang="en-US" sz="3600" b="1" dirty="0">
              <a:solidFill>
                <a:srgbClr val="0033CC"/>
              </a:solidFill>
              <a:latin typeface="+mj-lt"/>
              <a:cs typeface="+mn-cs"/>
            </a:endParaRPr>
          </a:p>
          <a:p>
            <a:pPr marL="548640" indent="-411480" fontAlgn="auto"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  <a:buClr>
                <a:schemeClr val="tx1">
                  <a:shade val="95000"/>
                </a:schemeClr>
              </a:buClr>
              <a:buSzPct val="70000"/>
              <a:buFont typeface="Wingdings 2"/>
              <a:buChar char=""/>
              <a:defRPr/>
            </a:pPr>
            <a:r>
              <a:rPr lang="ru-RU" sz="3600" b="1" dirty="0" smtClean="0">
                <a:solidFill>
                  <a:srgbClr val="0033CC"/>
                </a:solidFill>
                <a:latin typeface="+mj-lt"/>
                <a:cs typeface="+mn-cs"/>
              </a:rPr>
              <a:t>Предельно </a:t>
            </a:r>
            <a:r>
              <a:rPr lang="ru-RU" sz="3600" b="1" dirty="0">
                <a:solidFill>
                  <a:srgbClr val="0033CC"/>
                </a:solidFill>
                <a:latin typeface="+mj-lt"/>
                <a:cs typeface="+mn-cs"/>
              </a:rPr>
              <a:t>широкий диапазон </a:t>
            </a:r>
            <a:r>
              <a:rPr lang="ru-RU" sz="3600" b="1" dirty="0" smtClean="0">
                <a:solidFill>
                  <a:srgbClr val="0033CC"/>
                </a:solidFill>
                <a:latin typeface="+mj-lt"/>
                <a:cs typeface="+mn-cs"/>
              </a:rPr>
              <a:t>работоспособности по </a:t>
            </a:r>
            <a:r>
              <a:rPr lang="ru-RU" sz="3600" b="1" dirty="0">
                <a:solidFill>
                  <a:srgbClr val="0033CC"/>
                </a:solidFill>
                <a:latin typeface="+mj-lt"/>
                <a:cs typeface="+mn-cs"/>
              </a:rPr>
              <a:t>напряжению питания и </a:t>
            </a:r>
            <a:r>
              <a:rPr lang="ru-RU" sz="3600" b="1" dirty="0" smtClean="0">
                <a:solidFill>
                  <a:srgbClr val="0033CC"/>
                </a:solidFill>
                <a:latin typeface="+mj-lt"/>
                <a:cs typeface="+mn-cs"/>
              </a:rPr>
              <a:t>температуре</a:t>
            </a:r>
            <a:endParaRPr lang="en-US" sz="3600" b="1" dirty="0">
              <a:solidFill>
                <a:srgbClr val="0033CC"/>
              </a:solidFill>
              <a:latin typeface="+mj-lt"/>
              <a:cs typeface="+mn-cs"/>
            </a:endParaRPr>
          </a:p>
          <a:p>
            <a:pPr marL="548640" indent="-411480" fontAlgn="auto">
              <a:lnSpc>
                <a:spcPct val="80000"/>
              </a:lnSpc>
              <a:spcBef>
                <a:spcPct val="40000"/>
              </a:spcBef>
              <a:spcAft>
                <a:spcPct val="10000"/>
              </a:spcAft>
              <a:buClr>
                <a:schemeClr val="tx1">
                  <a:shade val="95000"/>
                </a:schemeClr>
              </a:buClr>
              <a:buSzPct val="70000"/>
              <a:buFont typeface="Wingdings 2"/>
              <a:buChar char=""/>
              <a:defRPr/>
            </a:pPr>
            <a:r>
              <a:rPr lang="ru-RU" sz="3600" b="1" dirty="0" smtClean="0">
                <a:solidFill>
                  <a:srgbClr val="0033CC"/>
                </a:solidFill>
                <a:latin typeface="+mj-lt"/>
                <a:cs typeface="+mn-cs"/>
              </a:rPr>
              <a:t>Полная остановка при появлении константных </a:t>
            </a:r>
            <a:r>
              <a:rPr lang="ru-RU" sz="3600" b="1" dirty="0">
                <a:solidFill>
                  <a:srgbClr val="0033CC"/>
                </a:solidFill>
                <a:latin typeface="+mj-lt"/>
                <a:cs typeface="+mn-cs"/>
              </a:rPr>
              <a:t>неисправностей</a:t>
            </a:r>
            <a:endParaRPr lang="en-US" sz="3600" b="1" dirty="0">
              <a:solidFill>
                <a:srgbClr val="0033CC"/>
              </a:solidFill>
              <a:latin typeface="+mj-lt"/>
              <a:cs typeface="+mn-cs"/>
            </a:endParaRPr>
          </a:p>
        </p:txBody>
      </p:sp>
      <p:sp>
        <p:nvSpPr>
          <p:cNvPr id="8" name="Rectangle 7"/>
          <p:cNvSpPr txBox="1">
            <a:spLocks noChangeArrowheads="1"/>
          </p:cNvSpPr>
          <p:nvPr/>
        </p:nvSpPr>
        <p:spPr>
          <a:xfrm>
            <a:off x="0" y="6143644"/>
            <a:ext cx="9144000" cy="71435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ФИЦ 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ИУ 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РАН, НПК «ТЦ» 	       Микроэлектроника</a:t>
            </a:r>
            <a:r>
              <a:rPr lang="en-US" sz="8000" dirty="0" smtClean="0">
                <a:solidFill>
                  <a:srgbClr val="000099"/>
                </a:solidFill>
                <a:latin typeface="+mn-lt"/>
              </a:rPr>
              <a:t>-20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21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	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	</a:t>
            </a:r>
            <a:r>
              <a:rPr lang="ru-RU" sz="8000" dirty="0" smtClean="0">
                <a:solidFill>
                  <a:srgbClr val="000099"/>
                </a:solidFill>
                <a:latin typeface="+mn-lt"/>
                <a:cs typeface="+mn-cs"/>
              </a:rPr>
              <a:t>4 из</a:t>
            </a:r>
            <a:r>
              <a:rPr lang="en-US" sz="8000" dirty="0" smtClean="0">
                <a:solidFill>
                  <a:srgbClr val="000099"/>
                </a:solidFill>
                <a:latin typeface="+mn-lt"/>
                <a:cs typeface="+mn-cs"/>
              </a:rPr>
              <a:t> </a:t>
            </a:r>
            <a:r>
              <a:rPr lang="en-US" sz="8000" dirty="0">
                <a:solidFill>
                  <a:srgbClr val="000099"/>
                </a:solidFill>
                <a:latin typeface="+mn-lt"/>
                <a:cs typeface="+mn-cs"/>
              </a:rPr>
              <a:t>24</a:t>
            </a:r>
            <a:endParaRPr lang="ru-RU" sz="8000" dirty="0">
              <a:solidFill>
                <a:srgbClr val="000099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</a:rPr>
              <a:t>Принципы работы СС-схем</a:t>
            </a:r>
          </a:p>
        </p:txBody>
      </p:sp>
      <p:sp>
        <p:nvSpPr>
          <p:cNvPr id="6" name="Rectangle 8"/>
          <p:cNvSpPr txBox="1">
            <a:spLocks noChangeArrowheads="1"/>
          </p:cNvSpPr>
          <p:nvPr/>
        </p:nvSpPr>
        <p:spPr bwMode="auto">
          <a:xfrm>
            <a:off x="642938" y="1357313"/>
            <a:ext cx="8143875" cy="478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548640" indent="-411480" fontAlgn="auto">
              <a:spcBef>
                <a:spcPct val="40000"/>
              </a:spcBef>
              <a:spcAft>
                <a:spcPct val="10000"/>
              </a:spcAft>
              <a:buClr>
                <a:schemeClr val="tx1">
                  <a:shade val="95000"/>
                </a:schemeClr>
              </a:buClr>
              <a:buSzPct val="70000"/>
              <a:buFont typeface="Wingdings 2"/>
              <a:buChar char=""/>
              <a:defRPr/>
            </a:pPr>
            <a:r>
              <a:rPr lang="ru-RU" sz="3600" b="1" dirty="0">
                <a:solidFill>
                  <a:srgbClr val="0033CC"/>
                </a:solidFill>
                <a:latin typeface="+mj-lt"/>
                <a:cs typeface="+mn-cs"/>
              </a:rPr>
              <a:t>Двухфазная дисциплина</a:t>
            </a:r>
            <a:r>
              <a:rPr lang="en-US" sz="3600" b="1" dirty="0">
                <a:solidFill>
                  <a:srgbClr val="0033CC"/>
                </a:solidFill>
                <a:latin typeface="+mj-lt"/>
                <a:cs typeface="+mn-cs"/>
              </a:rPr>
              <a:t>: </a:t>
            </a:r>
          </a:p>
          <a:p>
            <a:pPr marL="948690" lvl="1" indent="-411480" fontAlgn="auto">
              <a:spcBef>
                <a:spcPts val="600"/>
              </a:spcBef>
              <a:spcAft>
                <a:spcPct val="10000"/>
              </a:spcAft>
              <a:buClr>
                <a:schemeClr val="tx1">
                  <a:shade val="95000"/>
                </a:schemeClr>
              </a:buClr>
              <a:buSzPct val="70000"/>
              <a:buFont typeface="Wingdings" pitchFamily="2" charset="2"/>
              <a:buChar char="v"/>
              <a:defRPr/>
            </a:pPr>
            <a:r>
              <a:rPr lang="ru-RU" sz="3200" b="1" dirty="0">
                <a:solidFill>
                  <a:srgbClr val="0033CC"/>
                </a:solidFill>
                <a:latin typeface="+mj-lt"/>
                <a:cs typeface="+mn-cs"/>
              </a:rPr>
              <a:t>Рабочая фаза </a:t>
            </a:r>
            <a:r>
              <a:rPr lang="en-US" sz="3200" b="1" dirty="0">
                <a:solidFill>
                  <a:srgbClr val="0033CC"/>
                </a:solidFill>
                <a:latin typeface="+mj-lt"/>
                <a:cs typeface="+mn-cs"/>
              </a:rPr>
              <a:t>(</a:t>
            </a:r>
            <a:r>
              <a:rPr lang="ru-RU" sz="3200" b="1" dirty="0">
                <a:solidFill>
                  <a:srgbClr val="0033CC"/>
                </a:solidFill>
                <a:latin typeface="+mj-lt"/>
                <a:cs typeface="+mn-cs"/>
              </a:rPr>
              <a:t>обработка данных</a:t>
            </a:r>
            <a:r>
              <a:rPr lang="en-US" sz="3200" b="1" dirty="0">
                <a:solidFill>
                  <a:srgbClr val="0033CC"/>
                </a:solidFill>
                <a:latin typeface="+mj-lt"/>
                <a:cs typeface="+mn-cs"/>
              </a:rPr>
              <a:t>)</a:t>
            </a:r>
          </a:p>
          <a:p>
            <a:pPr marL="948690" lvl="1" indent="-411480" fontAlgn="auto">
              <a:spcBef>
                <a:spcPts val="600"/>
              </a:spcBef>
              <a:spcAft>
                <a:spcPct val="10000"/>
              </a:spcAft>
              <a:buClr>
                <a:schemeClr val="tx1">
                  <a:shade val="95000"/>
                </a:schemeClr>
              </a:buClr>
              <a:buSzPct val="70000"/>
              <a:buFont typeface="Wingdings" pitchFamily="2" charset="2"/>
              <a:buChar char="v"/>
              <a:defRPr/>
            </a:pPr>
            <a:r>
              <a:rPr lang="ru-RU" sz="3200" b="1" dirty="0">
                <a:solidFill>
                  <a:srgbClr val="0033CC"/>
                </a:solidFill>
                <a:latin typeface="+mj-lt"/>
                <a:cs typeface="+mn-cs"/>
              </a:rPr>
              <a:t>Спейсер </a:t>
            </a:r>
            <a:r>
              <a:rPr lang="en-US" sz="3200" b="1" dirty="0" smtClean="0">
                <a:solidFill>
                  <a:srgbClr val="0033CC"/>
                </a:solidFill>
                <a:latin typeface="+mj-lt"/>
                <a:cs typeface="+mn-cs"/>
              </a:rPr>
              <a:t>(</a:t>
            </a:r>
            <a:r>
              <a:rPr lang="ru-RU" sz="3200" b="1" dirty="0" smtClean="0">
                <a:solidFill>
                  <a:srgbClr val="0033CC"/>
                </a:solidFill>
                <a:latin typeface="+mj-lt"/>
                <a:cs typeface="+mn-cs"/>
              </a:rPr>
              <a:t>разделение рабочих фаз</a:t>
            </a:r>
            <a:r>
              <a:rPr lang="en-US" sz="3200" b="1" dirty="0" smtClean="0">
                <a:solidFill>
                  <a:srgbClr val="0033CC"/>
                </a:solidFill>
                <a:latin typeface="+mj-lt"/>
                <a:cs typeface="+mn-cs"/>
              </a:rPr>
              <a:t>)</a:t>
            </a:r>
            <a:endParaRPr lang="en-US" sz="3200" b="1" dirty="0">
              <a:solidFill>
                <a:srgbClr val="0033CC"/>
              </a:solidFill>
              <a:latin typeface="+mj-lt"/>
              <a:cs typeface="+mn-cs"/>
            </a:endParaRPr>
          </a:p>
          <a:p>
            <a:pPr marL="548640" indent="-411480" fontAlgn="auto">
              <a:spcBef>
                <a:spcPct val="40000"/>
              </a:spcBef>
              <a:spcAft>
                <a:spcPct val="10000"/>
              </a:spcAft>
              <a:buClr>
                <a:schemeClr val="tx1">
                  <a:shade val="95000"/>
                </a:schemeClr>
              </a:buClr>
              <a:buSzPct val="70000"/>
              <a:buFont typeface="Wingdings 2"/>
              <a:buChar char=""/>
              <a:defRPr/>
            </a:pPr>
            <a:r>
              <a:rPr lang="ru-RU" sz="3600" b="1" dirty="0">
                <a:solidFill>
                  <a:srgbClr val="0033CC"/>
                </a:solidFill>
                <a:latin typeface="+mj-lt"/>
                <a:cs typeface="+mn-cs"/>
              </a:rPr>
              <a:t>СС</a:t>
            </a:r>
            <a:r>
              <a:rPr lang="en-US" sz="3600" b="1" dirty="0">
                <a:solidFill>
                  <a:srgbClr val="0033CC"/>
                </a:solidFill>
                <a:latin typeface="+mj-lt"/>
                <a:cs typeface="+mn-cs"/>
              </a:rPr>
              <a:t> </a:t>
            </a:r>
            <a:r>
              <a:rPr lang="ru-RU" sz="3600" b="1" dirty="0">
                <a:solidFill>
                  <a:srgbClr val="0033CC"/>
                </a:solidFill>
                <a:latin typeface="+mj-lt"/>
                <a:cs typeface="+mn-cs"/>
              </a:rPr>
              <a:t>кодирование </a:t>
            </a:r>
            <a:r>
              <a:rPr lang="ru-RU" sz="3600" b="1" dirty="0" smtClean="0">
                <a:solidFill>
                  <a:srgbClr val="0033CC"/>
                </a:solidFill>
                <a:latin typeface="+mj-lt"/>
                <a:cs typeface="+mn-cs"/>
              </a:rPr>
              <a:t>сигналов (парафазное)</a:t>
            </a:r>
            <a:endParaRPr lang="en-US" sz="3600" b="1" dirty="0">
              <a:solidFill>
                <a:srgbClr val="0033CC"/>
              </a:solidFill>
              <a:latin typeface="+mj-lt"/>
              <a:cs typeface="+mn-cs"/>
            </a:endParaRPr>
          </a:p>
          <a:p>
            <a:pPr marL="548640" indent="-411480" fontAlgn="auto">
              <a:spcBef>
                <a:spcPct val="40000"/>
              </a:spcBef>
              <a:spcAft>
                <a:spcPct val="10000"/>
              </a:spcAft>
              <a:buClr>
                <a:schemeClr val="tx1">
                  <a:shade val="95000"/>
                </a:schemeClr>
              </a:buClr>
              <a:buSzPct val="70000"/>
              <a:buFont typeface="Wingdings 2"/>
              <a:buChar char=""/>
              <a:defRPr/>
            </a:pPr>
            <a:r>
              <a:rPr lang="ru-RU" sz="3600" b="1" dirty="0">
                <a:solidFill>
                  <a:srgbClr val="0033CC"/>
                </a:solidFill>
                <a:latin typeface="+mj-lt"/>
                <a:cs typeface="+mn-cs"/>
              </a:rPr>
              <a:t>Полная индикация выходов всех элементов схемы в каждой фазе</a:t>
            </a:r>
            <a:endParaRPr lang="en-US" sz="3600" b="1" dirty="0">
              <a:solidFill>
                <a:srgbClr val="0033CC"/>
              </a:solidFill>
              <a:latin typeface="+mj-lt"/>
              <a:cs typeface="+mn-cs"/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0" y="6143644"/>
            <a:ext cx="9144000" cy="71435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ФИЦ 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ИУ 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РАН, НПК «ТЦ» 	       Микроэлектроника</a:t>
            </a:r>
            <a:r>
              <a:rPr lang="en-US" sz="8000" dirty="0" smtClean="0">
                <a:solidFill>
                  <a:srgbClr val="000099"/>
                </a:solidFill>
                <a:latin typeface="+mn-lt"/>
              </a:rPr>
              <a:t>-20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21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	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	</a:t>
            </a:r>
            <a:r>
              <a:rPr lang="ru-RU" sz="8000" dirty="0" smtClean="0">
                <a:solidFill>
                  <a:srgbClr val="000099"/>
                </a:solidFill>
                <a:latin typeface="+mn-lt"/>
                <a:cs typeface="+mn-cs"/>
              </a:rPr>
              <a:t>5</a:t>
            </a:r>
            <a:r>
              <a:rPr lang="en-US" sz="8000" dirty="0" smtClean="0">
                <a:solidFill>
                  <a:srgbClr val="000099"/>
                </a:solidFill>
                <a:latin typeface="+mn-lt"/>
                <a:cs typeface="+mn-cs"/>
              </a:rPr>
              <a:t> </a:t>
            </a:r>
            <a:r>
              <a:rPr lang="ru-RU" sz="8000" dirty="0">
                <a:solidFill>
                  <a:srgbClr val="000099"/>
                </a:solidFill>
                <a:latin typeface="+mn-lt"/>
                <a:cs typeface="+mn-cs"/>
              </a:rPr>
              <a:t>из</a:t>
            </a:r>
            <a:r>
              <a:rPr lang="en-US" sz="8000" dirty="0">
                <a:solidFill>
                  <a:srgbClr val="000099"/>
                </a:solidFill>
                <a:latin typeface="+mn-lt"/>
                <a:cs typeface="+mn-cs"/>
              </a:rPr>
              <a:t> 24</a:t>
            </a:r>
            <a:endParaRPr lang="ru-RU" sz="8000" dirty="0">
              <a:solidFill>
                <a:srgbClr val="000099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</a:rPr>
              <a:t>Обобщенная процедура синтеза </a:t>
            </a:r>
            <a:br>
              <a:rPr lang="ru-RU" sz="4000" b="1" dirty="0" smtClean="0">
                <a:solidFill>
                  <a:srgbClr val="0033CC"/>
                </a:solidFill>
              </a:rPr>
            </a:br>
            <a:r>
              <a:rPr lang="ru-RU" sz="4000" b="1" dirty="0" smtClean="0">
                <a:solidFill>
                  <a:srgbClr val="0033CC"/>
                </a:solidFill>
              </a:rPr>
              <a:t>СС-схем (1)</a:t>
            </a:r>
          </a:p>
        </p:txBody>
      </p:sp>
      <p:sp>
        <p:nvSpPr>
          <p:cNvPr id="14" name="Rectangle 7"/>
          <p:cNvSpPr txBox="1">
            <a:spLocks noChangeArrowheads="1"/>
          </p:cNvSpPr>
          <p:nvPr/>
        </p:nvSpPr>
        <p:spPr>
          <a:xfrm>
            <a:off x="0" y="6143644"/>
            <a:ext cx="9144000" cy="71435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ФИЦ 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ИУ 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РАН, НПК «ТЦ» 	       Микроэлектроника</a:t>
            </a:r>
            <a:r>
              <a:rPr lang="en-US" sz="8000" dirty="0" smtClean="0">
                <a:solidFill>
                  <a:srgbClr val="000099"/>
                </a:solidFill>
                <a:latin typeface="+mn-lt"/>
              </a:rPr>
              <a:t>-20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21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	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	</a:t>
            </a:r>
            <a:r>
              <a:rPr lang="ru-RU" sz="8000" dirty="0" smtClean="0">
                <a:solidFill>
                  <a:srgbClr val="000099"/>
                </a:solidFill>
                <a:latin typeface="+mn-lt"/>
                <a:cs typeface="+mn-cs"/>
              </a:rPr>
              <a:t>6</a:t>
            </a:r>
            <a:r>
              <a:rPr lang="en-US" sz="8000" dirty="0" smtClean="0">
                <a:solidFill>
                  <a:srgbClr val="000099"/>
                </a:solidFill>
                <a:latin typeface="+mn-lt"/>
                <a:cs typeface="+mn-cs"/>
              </a:rPr>
              <a:t> </a:t>
            </a:r>
            <a:r>
              <a:rPr lang="ru-RU" sz="8000" dirty="0">
                <a:solidFill>
                  <a:srgbClr val="000099"/>
                </a:solidFill>
                <a:latin typeface="+mn-lt"/>
                <a:cs typeface="+mn-cs"/>
              </a:rPr>
              <a:t>из</a:t>
            </a:r>
            <a:r>
              <a:rPr lang="en-US" sz="8000" dirty="0">
                <a:solidFill>
                  <a:srgbClr val="000099"/>
                </a:solidFill>
                <a:latin typeface="+mn-lt"/>
                <a:cs typeface="+mn-cs"/>
              </a:rPr>
              <a:t> 24</a:t>
            </a:r>
            <a:endParaRPr lang="ru-RU" sz="8000" dirty="0">
              <a:solidFill>
                <a:srgbClr val="000099"/>
              </a:solidFill>
              <a:latin typeface="+mn-lt"/>
              <a:cs typeface="+mn-cs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857224" y="1285860"/>
            <a:ext cx="8001040" cy="4857784"/>
            <a:chOff x="857224" y="1285860"/>
            <a:chExt cx="8001040" cy="4857784"/>
          </a:xfrm>
        </p:grpSpPr>
        <p:sp>
          <p:nvSpPr>
            <p:cNvPr id="20" name="Блок-схема: типовой процесс 19"/>
            <p:cNvSpPr/>
            <p:nvPr/>
          </p:nvSpPr>
          <p:spPr>
            <a:xfrm>
              <a:off x="857224" y="2786058"/>
              <a:ext cx="6286544" cy="3357586"/>
            </a:xfrm>
            <a:prstGeom prst="flowChartPredefinedProcess">
              <a:avLst/>
            </a:prstGeom>
            <a:solidFill>
              <a:srgbClr val="FFC000">
                <a:alpha val="31000"/>
              </a:srgbClr>
            </a:solidFill>
            <a:ln w="57150">
              <a:solidFill>
                <a:srgbClr val="FF6600"/>
              </a:solidFill>
            </a:ln>
            <a:scene3d>
              <a:camera prst="orthographicFront"/>
              <a:lightRig rig="threePt" dir="t"/>
            </a:scene3d>
            <a:sp3d>
              <a:bevelT w="152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Цилиндр 7"/>
            <p:cNvSpPr/>
            <p:nvPr/>
          </p:nvSpPr>
          <p:spPr>
            <a:xfrm>
              <a:off x="7572396" y="4572008"/>
              <a:ext cx="1285868" cy="1571636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18438" name="Рисунок 8" descr="Kovcheg.ti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643834" y="5000635"/>
              <a:ext cx="1181792" cy="1000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TextBox 12"/>
            <p:cNvSpPr txBox="1"/>
            <p:nvPr/>
          </p:nvSpPr>
          <p:spPr>
            <a:xfrm>
              <a:off x="1285852" y="1285860"/>
              <a:ext cx="6500858" cy="523220"/>
            </a:xfrm>
            <a:prstGeom prst="rect">
              <a:avLst/>
            </a:prstGeom>
            <a:blipFill dpi="0" rotWithShape="1">
              <a:blip r:embed="rId4">
                <a:alphaModFix amt="62000"/>
              </a:blip>
              <a:srcRect/>
              <a:tile tx="0" ty="0" sx="100000" sy="100000" flip="none" algn="tl"/>
            </a:blipFill>
            <a:ln>
              <a:solidFill>
                <a:srgbClr val="0033CC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2800" b="1" dirty="0" smtClean="0">
                  <a:solidFill>
                    <a:srgbClr val="000099"/>
                  </a:solidFill>
                  <a:latin typeface="+mj-lt"/>
                </a:rPr>
                <a:t>Исходное описание схемы (</a:t>
              </a:r>
              <a:r>
                <a:rPr lang="en-US" sz="2800" b="1" dirty="0" smtClean="0">
                  <a:solidFill>
                    <a:srgbClr val="000099"/>
                  </a:solidFill>
                  <a:latin typeface="+mj-lt"/>
                </a:rPr>
                <a:t>Verilog</a:t>
              </a:r>
              <a:r>
                <a:rPr lang="ru-RU" sz="2800" b="1" dirty="0" smtClean="0">
                  <a:solidFill>
                    <a:srgbClr val="000099"/>
                  </a:solidFill>
                  <a:latin typeface="+mj-lt"/>
                </a:rPr>
                <a:t>)</a:t>
              </a:r>
              <a:endParaRPr lang="ru-RU" sz="2800" b="1" dirty="0">
                <a:solidFill>
                  <a:srgbClr val="000099"/>
                </a:solidFill>
                <a:latin typeface="+mj-lt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71670" y="2071678"/>
              <a:ext cx="4929222" cy="584775"/>
            </a:xfrm>
            <a:prstGeom prst="rect">
              <a:avLst/>
            </a:prstGeom>
            <a:blipFill dpi="0" rotWithShape="1">
              <a:blip r:embed="rId5"/>
              <a:srcRect/>
              <a:tile tx="0" ty="0" sx="100000" sy="100000" flip="none" algn="tl"/>
            </a:blipFill>
            <a:ln>
              <a:solidFill>
                <a:srgbClr val="0033CC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2800" b="1" dirty="0" smtClean="0">
                  <a:solidFill>
                    <a:srgbClr val="000099"/>
                  </a:solidFill>
                  <a:latin typeface="+mj-lt"/>
                </a:rPr>
                <a:t>Логический синтез (</a:t>
              </a:r>
              <a:r>
                <a:rPr lang="en-US" sz="3200" b="1" dirty="0" smtClean="0">
                  <a:solidFill>
                    <a:srgbClr val="000099"/>
                  </a:solidFill>
                  <a:cs typeface="Times New Roman" pitchFamily="18" charset="0"/>
                </a:rPr>
                <a:t>YOSYS</a:t>
              </a:r>
              <a:r>
                <a:rPr lang="en-US" sz="2800" b="1" dirty="0" smtClean="0">
                  <a:solidFill>
                    <a:srgbClr val="000099"/>
                  </a:solidFill>
                  <a:latin typeface="+mj-lt"/>
                </a:rPr>
                <a:t>)</a:t>
              </a:r>
              <a:endParaRPr lang="ru-RU" sz="2800" b="1" dirty="0">
                <a:solidFill>
                  <a:srgbClr val="000099"/>
                </a:solidFill>
                <a:latin typeface="+mj-lt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071670" y="2857496"/>
              <a:ext cx="4929222" cy="523220"/>
            </a:xfrm>
            <a:prstGeom prst="rect">
              <a:avLst/>
            </a:prstGeom>
            <a:blipFill dpi="0" rotWithShape="1">
              <a:blip r:embed="rId6"/>
              <a:srcRect/>
              <a:tile tx="0" ty="0" sx="100000" sy="100000" flip="none" algn="tl"/>
            </a:blipFill>
            <a:ln>
              <a:solidFill>
                <a:srgbClr val="0033CC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ru-RU" sz="2800" b="1" dirty="0" smtClean="0">
                  <a:solidFill>
                    <a:srgbClr val="000099"/>
                  </a:solidFill>
                  <a:latin typeface="+mj-lt"/>
                </a:rPr>
                <a:t>Парафазное преобразование</a:t>
              </a:r>
              <a:endParaRPr lang="ru-RU" sz="2800" b="1" dirty="0">
                <a:solidFill>
                  <a:srgbClr val="000099"/>
                </a:solidFill>
                <a:latin typeface="+mj-lt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071670" y="3643315"/>
              <a:ext cx="4929222" cy="810478"/>
            </a:xfrm>
            <a:prstGeom prst="rect">
              <a:avLst/>
            </a:prstGeom>
            <a:blipFill dpi="0" rotWithShape="1">
              <a:blip r:embed="rId6"/>
              <a:srcRect/>
              <a:tile tx="0" ty="0" sx="100000" sy="100000" flip="none" algn="tl"/>
            </a:blipFill>
            <a:ln>
              <a:solidFill>
                <a:srgbClr val="0033CC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pPr algn="ctr">
                <a:lnSpc>
                  <a:spcPts val="2800"/>
                </a:lnSpc>
                <a:defRPr/>
              </a:pPr>
              <a:r>
                <a:rPr lang="ru-RU" sz="2800" b="1" dirty="0" smtClean="0">
                  <a:solidFill>
                    <a:srgbClr val="000099"/>
                  </a:solidFill>
                  <a:latin typeface="+mj-lt"/>
                </a:rPr>
                <a:t>Генерация последовательностных схем</a:t>
              </a:r>
              <a:endParaRPr lang="ru-RU" sz="2800" b="1" dirty="0">
                <a:solidFill>
                  <a:srgbClr val="000099"/>
                </a:solidFill>
                <a:latin typeface="+mj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071670" y="4714884"/>
              <a:ext cx="4929222" cy="451406"/>
            </a:xfrm>
            <a:prstGeom prst="rect">
              <a:avLst/>
            </a:prstGeom>
            <a:blipFill dpi="0" rotWithShape="1">
              <a:blip r:embed="rId6"/>
              <a:srcRect/>
              <a:tile tx="0" ty="0" sx="100000" sy="100000" flip="none" algn="tl"/>
            </a:blipFill>
            <a:ln>
              <a:solidFill>
                <a:srgbClr val="0033CC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pPr algn="ctr">
                <a:lnSpc>
                  <a:spcPts val="2800"/>
                </a:lnSpc>
                <a:defRPr/>
              </a:pPr>
              <a:r>
                <a:rPr lang="ru-RU" sz="2800" b="1" dirty="0" smtClean="0">
                  <a:solidFill>
                    <a:srgbClr val="000099"/>
                  </a:solidFill>
                  <a:latin typeface="+mj-lt"/>
                </a:rPr>
                <a:t>Подбор библиотечных ячеек</a:t>
              </a:r>
              <a:endParaRPr lang="ru-RU" sz="2800" b="1" dirty="0">
                <a:solidFill>
                  <a:srgbClr val="000099"/>
                </a:solidFill>
                <a:latin typeface="+mj-lt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071670" y="5429264"/>
              <a:ext cx="4929222" cy="451406"/>
            </a:xfrm>
            <a:prstGeom prst="rect">
              <a:avLst/>
            </a:prstGeom>
            <a:blipFill dpi="0" rotWithShape="1">
              <a:blip r:embed="rId6"/>
              <a:srcRect/>
              <a:tile tx="0" ty="0" sx="100000" sy="100000" flip="none" algn="tl"/>
            </a:blipFill>
            <a:ln>
              <a:solidFill>
                <a:srgbClr val="0033CC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>
              <a:spAutoFit/>
            </a:bodyPr>
            <a:lstStyle/>
            <a:p>
              <a:pPr algn="ctr">
                <a:lnSpc>
                  <a:spcPts val="2800"/>
                </a:lnSpc>
                <a:defRPr/>
              </a:pPr>
              <a:r>
                <a:rPr lang="ru-RU" sz="2800" b="1" dirty="0" smtClean="0">
                  <a:solidFill>
                    <a:srgbClr val="000099"/>
                  </a:solidFill>
                  <a:latin typeface="+mj-lt"/>
                </a:rPr>
                <a:t>Синтез индикаторной схемы</a:t>
              </a:r>
              <a:endParaRPr lang="ru-RU" sz="2800" b="1" dirty="0">
                <a:solidFill>
                  <a:srgbClr val="000099"/>
                </a:solidFill>
                <a:latin typeface="+mj-lt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 rot="16200000">
              <a:off x="134939" y="3703460"/>
              <a:ext cx="22337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 smtClean="0">
                  <a:solidFill>
                    <a:srgbClr val="000099"/>
                  </a:solidFill>
                </a:rPr>
                <a:t>RONIS</a:t>
              </a:r>
              <a:endParaRPr lang="ru-RU" sz="3600" b="1" dirty="0">
                <a:solidFill>
                  <a:srgbClr val="000099"/>
                </a:solidFill>
              </a:endParaRPr>
            </a:p>
          </p:txBody>
        </p:sp>
        <p:sp>
          <p:nvSpPr>
            <p:cNvPr id="23" name="Стрелка вниз 22"/>
            <p:cNvSpPr/>
            <p:nvPr/>
          </p:nvSpPr>
          <p:spPr>
            <a:xfrm>
              <a:off x="4357686" y="1816608"/>
              <a:ext cx="357190" cy="255070"/>
            </a:xfrm>
            <a:prstGeom prst="downArrow">
              <a:avLst/>
            </a:prstGeom>
            <a:solidFill>
              <a:srgbClr val="FF660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Стрелка вниз 23"/>
            <p:cNvSpPr/>
            <p:nvPr/>
          </p:nvSpPr>
          <p:spPr>
            <a:xfrm>
              <a:off x="4357686" y="2643182"/>
              <a:ext cx="357190" cy="214314"/>
            </a:xfrm>
            <a:prstGeom prst="downArrow">
              <a:avLst/>
            </a:prstGeom>
            <a:solidFill>
              <a:srgbClr val="FF660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Стрелка вниз 28"/>
            <p:cNvSpPr/>
            <p:nvPr/>
          </p:nvSpPr>
          <p:spPr>
            <a:xfrm>
              <a:off x="4357686" y="3357562"/>
              <a:ext cx="357190" cy="255070"/>
            </a:xfrm>
            <a:prstGeom prst="downArrow">
              <a:avLst/>
            </a:prstGeom>
            <a:solidFill>
              <a:srgbClr val="FF660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Стрелка вниз 29"/>
            <p:cNvSpPr/>
            <p:nvPr/>
          </p:nvSpPr>
          <p:spPr>
            <a:xfrm>
              <a:off x="4357686" y="4429132"/>
              <a:ext cx="357190" cy="255070"/>
            </a:xfrm>
            <a:prstGeom prst="downArrow">
              <a:avLst/>
            </a:prstGeom>
            <a:solidFill>
              <a:srgbClr val="FF660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Стрелка вниз 30"/>
            <p:cNvSpPr/>
            <p:nvPr/>
          </p:nvSpPr>
          <p:spPr>
            <a:xfrm>
              <a:off x="4357686" y="5143512"/>
              <a:ext cx="357190" cy="255070"/>
            </a:xfrm>
            <a:prstGeom prst="downArrow">
              <a:avLst/>
            </a:prstGeom>
            <a:solidFill>
              <a:srgbClr val="FF660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Стрелка вниз 31"/>
            <p:cNvSpPr/>
            <p:nvPr/>
          </p:nvSpPr>
          <p:spPr>
            <a:xfrm rot="16200000">
              <a:off x="7205017" y="5082263"/>
              <a:ext cx="357190" cy="377568"/>
            </a:xfrm>
            <a:prstGeom prst="downArrow">
              <a:avLst/>
            </a:prstGeom>
            <a:solidFill>
              <a:srgbClr val="FF6600"/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Выноска со стрелкой вниз 19"/>
          <p:cNvSpPr/>
          <p:nvPr/>
        </p:nvSpPr>
        <p:spPr>
          <a:xfrm>
            <a:off x="3929058" y="2000240"/>
            <a:ext cx="2786082" cy="2286016"/>
          </a:xfrm>
          <a:prstGeom prst="downArrowCallout">
            <a:avLst>
              <a:gd name="adj1" fmla="val 25000"/>
              <a:gd name="adj2" fmla="val 23842"/>
              <a:gd name="adj3" fmla="val 25000"/>
              <a:gd name="adj4" fmla="val 69384"/>
            </a:avLst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14348" y="1857364"/>
            <a:ext cx="3000396" cy="4071966"/>
          </a:xfrm>
          <a:prstGeom prst="roundRect">
            <a:avLst/>
          </a:prstGeo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карточка 12"/>
          <p:cNvSpPr/>
          <p:nvPr/>
        </p:nvSpPr>
        <p:spPr>
          <a:xfrm>
            <a:off x="1071538" y="3214686"/>
            <a:ext cx="2071702" cy="928694"/>
          </a:xfrm>
          <a:prstGeom prst="flowChartPunchedCard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</a:rPr>
              <a:t>Обобщенная процедура синтеза </a:t>
            </a:r>
            <a:br>
              <a:rPr lang="ru-RU" sz="4000" b="1" dirty="0" smtClean="0">
                <a:solidFill>
                  <a:srgbClr val="0033CC"/>
                </a:solidFill>
              </a:rPr>
            </a:br>
            <a:r>
              <a:rPr lang="ru-RU" sz="4000" b="1" dirty="0" smtClean="0">
                <a:solidFill>
                  <a:srgbClr val="0033CC"/>
                </a:solidFill>
              </a:rPr>
              <a:t>СС-схем (2)</a:t>
            </a:r>
          </a:p>
        </p:txBody>
      </p:sp>
      <p:sp>
        <p:nvSpPr>
          <p:cNvPr id="6" name="Rectangle 7"/>
          <p:cNvSpPr txBox="1">
            <a:spLocks noChangeArrowheads="1"/>
          </p:cNvSpPr>
          <p:nvPr/>
        </p:nvSpPr>
        <p:spPr>
          <a:xfrm>
            <a:off x="0" y="6143644"/>
            <a:ext cx="9144000" cy="71435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ФИЦ 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ИУ 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РАН, НПК «ТЦ» 	       Микроэлектроника</a:t>
            </a:r>
            <a:r>
              <a:rPr lang="en-US" sz="8000" dirty="0" smtClean="0">
                <a:solidFill>
                  <a:srgbClr val="000099"/>
                </a:solidFill>
                <a:latin typeface="+mn-lt"/>
              </a:rPr>
              <a:t>-20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21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	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	</a:t>
            </a:r>
            <a:r>
              <a:rPr lang="ru-RU" sz="8000" dirty="0" smtClean="0">
                <a:solidFill>
                  <a:srgbClr val="000099"/>
                </a:solidFill>
                <a:latin typeface="+mn-lt"/>
                <a:cs typeface="+mn-cs"/>
              </a:rPr>
              <a:t>7</a:t>
            </a:r>
            <a:r>
              <a:rPr lang="en-US" sz="8000" dirty="0" smtClean="0">
                <a:solidFill>
                  <a:srgbClr val="000099"/>
                </a:solidFill>
                <a:latin typeface="+mn-lt"/>
                <a:cs typeface="+mn-cs"/>
              </a:rPr>
              <a:t> </a:t>
            </a:r>
            <a:r>
              <a:rPr lang="ru-RU" sz="8000" dirty="0">
                <a:solidFill>
                  <a:srgbClr val="000099"/>
                </a:solidFill>
                <a:latin typeface="+mn-lt"/>
                <a:cs typeface="+mn-cs"/>
              </a:rPr>
              <a:t>из</a:t>
            </a:r>
            <a:r>
              <a:rPr lang="en-US" sz="8000" dirty="0">
                <a:solidFill>
                  <a:srgbClr val="000099"/>
                </a:solidFill>
                <a:latin typeface="+mn-lt"/>
                <a:cs typeface="+mn-cs"/>
              </a:rPr>
              <a:t> 24</a:t>
            </a:r>
            <a:endParaRPr lang="ru-RU" sz="8000" dirty="0">
              <a:solidFill>
                <a:srgbClr val="000099"/>
              </a:solidFill>
              <a:latin typeface="+mn-lt"/>
              <a:cs typeface="+mn-cs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660391"/>
          </a:xfrm>
          <a:noFill/>
          <a:scene3d>
            <a:camera prst="orthographicFront"/>
            <a:lightRig rig="threePt" dir="t"/>
          </a:scene3d>
          <a:sp3d>
            <a:bevelT w="152400"/>
          </a:sp3d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   Исходные данные</a:t>
            </a:r>
            <a:r>
              <a:rPr lang="en-US" b="1" dirty="0" smtClean="0">
                <a:solidFill>
                  <a:srgbClr val="000099"/>
                </a:solidFill>
                <a:latin typeface="+mj-lt"/>
              </a:rPr>
              <a:t>        </a:t>
            </a:r>
            <a:r>
              <a:rPr lang="ru-RU" b="1" dirty="0" smtClean="0">
                <a:solidFill>
                  <a:srgbClr val="000099"/>
                </a:solidFill>
                <a:latin typeface="+mj-lt"/>
              </a:rPr>
              <a:t>Критерии         Результат</a:t>
            </a:r>
            <a:endParaRPr lang="ru-RU" b="1" dirty="0">
              <a:solidFill>
                <a:srgbClr val="000099"/>
              </a:solidFill>
              <a:latin typeface="+mj-lt"/>
            </a:endParaRPr>
          </a:p>
        </p:txBody>
      </p:sp>
      <p:sp>
        <p:nvSpPr>
          <p:cNvPr id="9" name="Содержимое 7"/>
          <p:cNvSpPr txBox="1">
            <a:spLocks/>
          </p:cNvSpPr>
          <p:nvPr/>
        </p:nvSpPr>
        <p:spPr bwMode="auto">
          <a:xfrm>
            <a:off x="3929058" y="2000240"/>
            <a:ext cx="278608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Минимальная сложность,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99"/>
              </a:buClr>
              <a:buSzPct val="70000"/>
              <a:buFont typeface="Wingdings" pitchFamily="2" charset="2"/>
              <a:buChar char="v"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Учет нагрузок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0" name="Блок-схема: данные 9"/>
          <p:cNvSpPr/>
          <p:nvPr/>
        </p:nvSpPr>
        <p:spPr>
          <a:xfrm>
            <a:off x="1000100" y="2000240"/>
            <a:ext cx="2286016" cy="857256"/>
          </a:xfrm>
          <a:prstGeom prst="flowChartInputOutpu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285852" y="2000240"/>
            <a:ext cx="1714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0099"/>
                </a:solidFill>
                <a:latin typeface="+mj-lt"/>
              </a:rPr>
              <a:t>Verilog-</a:t>
            </a:r>
            <a:r>
              <a:rPr lang="ru-RU" b="1" dirty="0">
                <a:solidFill>
                  <a:srgbClr val="000099"/>
                </a:solidFill>
                <a:latin typeface="+mj-lt"/>
              </a:rPr>
              <a:t>описание</a:t>
            </a:r>
            <a:endParaRPr lang="ru-RU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4414" y="3214686"/>
            <a:ext cx="1785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99"/>
                </a:solidFill>
                <a:latin typeface="+mj-lt"/>
              </a:rPr>
              <a:t>Параметры синтеза</a:t>
            </a:r>
            <a:endParaRPr lang="ru-RU" dirty="0">
              <a:latin typeface="+mj-lt"/>
            </a:endParaRPr>
          </a:p>
        </p:txBody>
      </p:sp>
      <p:sp>
        <p:nvSpPr>
          <p:cNvPr id="14" name="Блок-схема: магнитный диск 13"/>
          <p:cNvSpPr/>
          <p:nvPr/>
        </p:nvSpPr>
        <p:spPr>
          <a:xfrm>
            <a:off x="928662" y="4357694"/>
            <a:ext cx="2571768" cy="1428760"/>
          </a:xfrm>
          <a:prstGeom prst="flowChartMagneticDisk">
            <a:avLst/>
          </a:prstGeom>
          <a:solidFill>
            <a:srgbClr val="65D7FF"/>
          </a:solidFill>
          <a:ln w="4445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1214414" y="4786322"/>
            <a:ext cx="17859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99"/>
                </a:solidFill>
                <a:latin typeface="+mj-lt"/>
              </a:rPr>
              <a:t>Базовая библиотека</a:t>
            </a:r>
            <a:endParaRPr lang="ru-RU" dirty="0">
              <a:latin typeface="+mj-lt"/>
            </a:endParaRPr>
          </a:p>
        </p:txBody>
      </p:sp>
      <p:sp>
        <p:nvSpPr>
          <p:cNvPr id="18" name="Блок-схема: типовой процесс 17"/>
          <p:cNvSpPr/>
          <p:nvPr/>
        </p:nvSpPr>
        <p:spPr>
          <a:xfrm>
            <a:off x="4143372" y="4572008"/>
            <a:ext cx="2214578" cy="714380"/>
          </a:xfrm>
          <a:prstGeom prst="flowChartPredefinedProcess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38100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500562" y="4643446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RONIS</a:t>
            </a:r>
            <a:endParaRPr lang="ru-RU" sz="3200" b="1" dirty="0"/>
          </a:p>
        </p:txBody>
      </p:sp>
      <p:sp>
        <p:nvSpPr>
          <p:cNvPr id="21" name="Стрелка вправо 20"/>
          <p:cNvSpPr/>
          <p:nvPr/>
        </p:nvSpPr>
        <p:spPr>
          <a:xfrm>
            <a:off x="3714744" y="4643446"/>
            <a:ext cx="428628" cy="500066"/>
          </a:xfrm>
          <a:prstGeom prst="rightArrow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право 21"/>
          <p:cNvSpPr/>
          <p:nvPr/>
        </p:nvSpPr>
        <p:spPr>
          <a:xfrm>
            <a:off x="6357950" y="4643446"/>
            <a:ext cx="428628" cy="500066"/>
          </a:xfrm>
          <a:prstGeom prst="rightArrow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Блок-схема: документ 22"/>
          <p:cNvSpPr/>
          <p:nvPr/>
        </p:nvSpPr>
        <p:spPr>
          <a:xfrm>
            <a:off x="6786578" y="4214818"/>
            <a:ext cx="2000264" cy="1857388"/>
          </a:xfrm>
          <a:prstGeom prst="flowChartDocumen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38100">
            <a:solidFill>
              <a:srgbClr val="0033CC"/>
            </a:solidFill>
          </a:ln>
          <a:scene3d>
            <a:camera prst="orthographicFront"/>
            <a:lightRig rig="threePt" dir="t"/>
          </a:scene3d>
          <a:sp3d>
            <a:bevelT w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929454" y="4429132"/>
            <a:ext cx="1714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99"/>
                </a:solidFill>
                <a:latin typeface="+mj-lt"/>
              </a:rPr>
              <a:t>Список цепей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</a:rPr>
              <a:t>Исходное описание схемы</a:t>
            </a: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0" y="6143644"/>
            <a:ext cx="9144000" cy="71435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ФИЦ 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ИУ 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РАН, НПК «ТЦ» 	       Микроэлектроника</a:t>
            </a:r>
            <a:r>
              <a:rPr lang="en-US" sz="8000" dirty="0" smtClean="0">
                <a:solidFill>
                  <a:srgbClr val="000099"/>
                </a:solidFill>
                <a:latin typeface="+mn-lt"/>
              </a:rPr>
              <a:t>-20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21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	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	</a:t>
            </a:r>
            <a:r>
              <a:rPr lang="ru-RU" sz="8000" dirty="0" smtClean="0">
                <a:solidFill>
                  <a:srgbClr val="000099"/>
                </a:solidFill>
                <a:latin typeface="+mn-lt"/>
                <a:cs typeface="+mn-cs"/>
              </a:rPr>
              <a:t>8</a:t>
            </a:r>
            <a:r>
              <a:rPr lang="en-US" sz="8000" dirty="0" smtClean="0">
                <a:solidFill>
                  <a:srgbClr val="000099"/>
                </a:solidFill>
                <a:latin typeface="+mn-lt"/>
                <a:cs typeface="+mn-cs"/>
              </a:rPr>
              <a:t> </a:t>
            </a:r>
            <a:r>
              <a:rPr lang="ru-RU" sz="8000" dirty="0">
                <a:solidFill>
                  <a:srgbClr val="000099"/>
                </a:solidFill>
                <a:latin typeface="+mn-lt"/>
                <a:cs typeface="+mn-cs"/>
              </a:rPr>
              <a:t>из</a:t>
            </a:r>
            <a:r>
              <a:rPr lang="en-US" sz="8000" dirty="0">
                <a:solidFill>
                  <a:srgbClr val="000099"/>
                </a:solidFill>
                <a:latin typeface="+mn-lt"/>
                <a:cs typeface="+mn-cs"/>
              </a:rPr>
              <a:t> 24</a:t>
            </a:r>
            <a:endParaRPr lang="ru-RU" sz="8000" dirty="0">
              <a:solidFill>
                <a:srgbClr val="000099"/>
              </a:solidFill>
              <a:latin typeface="+mn-lt"/>
              <a:cs typeface="+mn-cs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99"/>
              </a:buClr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Произвольный уровень </a:t>
            </a:r>
            <a:r>
              <a:rPr lang="en-US" b="1" dirty="0" smtClean="0">
                <a:solidFill>
                  <a:srgbClr val="000099"/>
                </a:solidFill>
                <a:latin typeface="+mj-lt"/>
              </a:rPr>
              <a:t>(</a:t>
            </a:r>
            <a:r>
              <a:rPr lang="ru-RU" b="1" dirty="0" smtClean="0">
                <a:solidFill>
                  <a:srgbClr val="000099"/>
                </a:solidFill>
                <a:latin typeface="+mj-lt"/>
              </a:rPr>
              <a:t>алгоритмический, функциональный, список цепей) на языке </a:t>
            </a:r>
            <a:r>
              <a:rPr lang="en-US" b="1" dirty="0" smtClean="0">
                <a:solidFill>
                  <a:srgbClr val="000099"/>
                </a:solidFill>
                <a:latin typeface="+mj-lt"/>
              </a:rPr>
              <a:t>Verilog</a:t>
            </a:r>
            <a:endParaRPr lang="ru-RU" b="1" dirty="0" smtClean="0">
              <a:solidFill>
                <a:srgbClr val="000099"/>
              </a:solidFill>
              <a:latin typeface="+mj-lt"/>
            </a:endParaRPr>
          </a:p>
          <a:p>
            <a:pPr>
              <a:buClr>
                <a:srgbClr val="000099"/>
              </a:buClr>
              <a:buNone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			</a:t>
            </a:r>
            <a:r>
              <a:rPr lang="en-US" b="1" dirty="0" smtClean="0">
                <a:solidFill>
                  <a:srgbClr val="000099"/>
                </a:solidFill>
                <a:latin typeface="+mj-lt"/>
              </a:rPr>
              <a:t>	</a:t>
            </a:r>
            <a:r>
              <a:rPr lang="en-US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assign C = A + B</a:t>
            </a:r>
            <a:endParaRPr lang="ru-RU" b="1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Иерархия с использованием сложных функциональных блоков </a:t>
            </a:r>
            <a:endParaRPr lang="en-US" b="1" dirty="0" smtClean="0">
              <a:solidFill>
                <a:srgbClr val="000099"/>
              </a:solidFill>
              <a:latin typeface="+mj-lt"/>
            </a:endParaRPr>
          </a:p>
          <a:p>
            <a:pPr>
              <a:buClr>
                <a:srgbClr val="000099"/>
              </a:buClr>
              <a:buNone/>
            </a:pPr>
            <a:r>
              <a:rPr lang="en-US" b="1" dirty="0" smtClean="0">
                <a:solidFill>
                  <a:srgbClr val="000099"/>
                </a:solidFill>
                <a:latin typeface="+mj-lt"/>
              </a:rPr>
              <a:t>		</a:t>
            </a:r>
            <a:r>
              <a:rPr lang="en-US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	ADD32 </a:t>
            </a:r>
            <a:r>
              <a:rPr lang="en-US" b="1" dirty="0" err="1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ADD_inst</a:t>
            </a:r>
            <a:r>
              <a:rPr lang="en-US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(A, B, C);</a:t>
            </a:r>
            <a:endParaRPr lang="ru-RU" b="1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rgbClr val="0033CC"/>
                </a:solidFill>
              </a:rPr>
              <a:t>Параметры синтеза</a:t>
            </a:r>
            <a:r>
              <a:rPr lang="en-US" sz="4000" b="1" dirty="0" smtClean="0">
                <a:solidFill>
                  <a:srgbClr val="0033CC"/>
                </a:solidFill>
              </a:rPr>
              <a:t> (1)</a:t>
            </a:r>
            <a:endParaRPr lang="ru-RU" sz="4000" b="1" dirty="0" smtClean="0">
              <a:solidFill>
                <a:srgbClr val="0033CC"/>
              </a:solidFill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0" y="6143644"/>
            <a:ext cx="9144000" cy="714356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endParaRPr lang="ru-RU" sz="5600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ФИЦ 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ИУ 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РАН, НПК «ТЦ» 	       Микроэлектроника</a:t>
            </a:r>
            <a:r>
              <a:rPr lang="en-US" sz="8000" dirty="0" smtClean="0">
                <a:solidFill>
                  <a:srgbClr val="000099"/>
                </a:solidFill>
                <a:latin typeface="+mn-lt"/>
              </a:rPr>
              <a:t>-20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21</a:t>
            </a:r>
            <a:r>
              <a:rPr lang="ru-RU" sz="8000" dirty="0">
                <a:solidFill>
                  <a:srgbClr val="000099"/>
                </a:solidFill>
                <a:latin typeface="+mn-lt"/>
              </a:rPr>
              <a:t>	</a:t>
            </a:r>
            <a:r>
              <a:rPr lang="ru-RU" sz="8000" dirty="0" smtClean="0">
                <a:solidFill>
                  <a:srgbClr val="000099"/>
                </a:solidFill>
                <a:latin typeface="+mn-lt"/>
              </a:rPr>
              <a:t>	</a:t>
            </a:r>
            <a:r>
              <a:rPr lang="ru-RU" sz="8000" dirty="0" smtClean="0">
                <a:solidFill>
                  <a:srgbClr val="000099"/>
                </a:solidFill>
                <a:latin typeface="+mn-lt"/>
                <a:cs typeface="+mn-cs"/>
              </a:rPr>
              <a:t>9</a:t>
            </a:r>
            <a:r>
              <a:rPr lang="en-US" sz="8000" dirty="0" smtClean="0">
                <a:solidFill>
                  <a:srgbClr val="000099"/>
                </a:solidFill>
                <a:latin typeface="+mn-lt"/>
                <a:cs typeface="+mn-cs"/>
              </a:rPr>
              <a:t> </a:t>
            </a:r>
            <a:r>
              <a:rPr lang="ru-RU" sz="8000" dirty="0">
                <a:solidFill>
                  <a:srgbClr val="000099"/>
                </a:solidFill>
                <a:latin typeface="+mn-lt"/>
                <a:cs typeface="+mn-cs"/>
              </a:rPr>
              <a:t>из</a:t>
            </a:r>
            <a:r>
              <a:rPr lang="en-US" sz="8000" dirty="0">
                <a:solidFill>
                  <a:srgbClr val="000099"/>
                </a:solidFill>
                <a:latin typeface="+mn-lt"/>
                <a:cs typeface="+mn-cs"/>
              </a:rPr>
              <a:t> 24</a:t>
            </a:r>
            <a:endParaRPr lang="ru-RU" sz="8000" dirty="0">
              <a:solidFill>
                <a:srgbClr val="000099"/>
              </a:solidFill>
              <a:latin typeface="+mn-lt"/>
              <a:cs typeface="+mn-cs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/>
          <a:lstStyle/>
          <a:p>
            <a:pPr>
              <a:buClr>
                <a:srgbClr val="000099"/>
              </a:buClr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Спейсеры всех входов,</a:t>
            </a:r>
          </a:p>
          <a:p>
            <a:pPr>
              <a:buClr>
                <a:srgbClr val="000099"/>
              </a:buClr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Спейсеры выходов,</a:t>
            </a:r>
          </a:p>
          <a:p>
            <a:pPr>
              <a:buClr>
                <a:srgbClr val="000099"/>
              </a:buClr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Индицируемые входы,</a:t>
            </a:r>
          </a:p>
          <a:p>
            <a:pPr>
              <a:buClr>
                <a:srgbClr val="000099"/>
              </a:buClr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Параметр усиления («усиливать всё, что необходимо»; «ничего не усиливать»; «</a:t>
            </a:r>
            <a:r>
              <a:rPr lang="ru-RU" b="1" dirty="0" err="1" smtClean="0">
                <a:solidFill>
                  <a:srgbClr val="000099"/>
                </a:solidFill>
                <a:latin typeface="+mj-lt"/>
              </a:rPr>
              <a:t>усиливать</a:t>
            </a:r>
            <a:r>
              <a:rPr lang="ru-RU" b="1" dirty="0" smtClean="0">
                <a:solidFill>
                  <a:srgbClr val="000099"/>
                </a:solidFill>
                <a:latin typeface="+mj-lt"/>
              </a:rPr>
              <a:t> указанные сигналы»),</a:t>
            </a:r>
          </a:p>
          <a:p>
            <a:pPr>
              <a:buClr>
                <a:srgbClr val="000099"/>
              </a:buClr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0099"/>
                </a:solidFill>
                <a:latin typeface="+mj-lt"/>
              </a:rPr>
              <a:t>Язык описания синтезированной схемы </a:t>
            </a:r>
            <a:r>
              <a:rPr lang="en-US" b="1" dirty="0" smtClean="0">
                <a:solidFill>
                  <a:srgbClr val="000099"/>
                </a:solidFill>
                <a:latin typeface="+mj-lt"/>
              </a:rPr>
              <a:t>(Verilog, VHDL)</a:t>
            </a:r>
            <a:endParaRPr lang="ru-RU" b="1" dirty="0" smtClean="0">
              <a:solidFill>
                <a:srgbClr val="000099"/>
              </a:solidFill>
              <a:latin typeface="+mj-lt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q"/>
            </a:pPr>
            <a:endParaRPr lang="ru-RU" sz="2800" b="1" dirty="0" smtClean="0">
              <a:solidFill>
                <a:srgbClr val="000099"/>
              </a:solidFill>
              <a:latin typeface="+mj-lt"/>
            </a:endParaRPr>
          </a:p>
          <a:p>
            <a:pPr>
              <a:buClr>
                <a:srgbClr val="000099"/>
              </a:buClr>
              <a:buFont typeface="Wingdings" pitchFamily="2" charset="2"/>
              <a:buChar char="q"/>
            </a:pPr>
            <a:endParaRPr lang="ru-RU" sz="2800" b="1" dirty="0">
              <a:solidFill>
                <a:srgbClr val="000099"/>
              </a:solidFill>
              <a:latin typeface="+mj-lt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24954</TotalTime>
  <Words>997</Words>
  <Application>Microsoft Office PowerPoint</Application>
  <PresentationFormat>Экран (4:3)</PresentationFormat>
  <Paragraphs>266</Paragraphs>
  <Slides>24</Slides>
  <Notes>20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Трек</vt:lpstr>
      <vt:lpstr>Реализация Синтеза самосинхронных схем в базисе БМК</vt:lpstr>
      <vt:lpstr>Содержание</vt:lpstr>
      <vt:lpstr>Классификация схем</vt:lpstr>
      <vt:lpstr>Преимущества СС-схем</vt:lpstr>
      <vt:lpstr>Принципы работы СС-схем</vt:lpstr>
      <vt:lpstr>Обобщенная процедура синтеза  СС-схем (1)</vt:lpstr>
      <vt:lpstr>Обобщенная процедура синтеза  СС-схем (2)</vt:lpstr>
      <vt:lpstr>Исходное описание схемы</vt:lpstr>
      <vt:lpstr>Параметры синтеза (1)</vt:lpstr>
      <vt:lpstr>Параметры синтеза (2)</vt:lpstr>
      <vt:lpstr>Процедура синтеза</vt:lpstr>
      <vt:lpstr>синтез логики СС-схем (1)</vt:lpstr>
      <vt:lpstr>синтез СС-регистров сдвига (1)</vt:lpstr>
      <vt:lpstr>синтез СС-регистров сдвига (2)</vt:lpstr>
      <vt:lpstr>синтез СС-регистров хранения (1)</vt:lpstr>
      <vt:lpstr>синтез СС-регистров хранения (2)</vt:lpstr>
      <vt:lpstr>синтез комбинационной части</vt:lpstr>
      <vt:lpstr>синтез индикаторной подсхемы (1)</vt:lpstr>
      <vt:lpstr>синтез индикаторной подсхемы (2)</vt:lpstr>
      <vt:lpstr>Опциональное усиление</vt:lpstr>
      <vt:lpstr>Результат синтеза СС-схемы</vt:lpstr>
      <vt:lpstr>Требования к библиотеке</vt:lpstr>
      <vt:lpstr>Заключение</vt:lpstr>
      <vt:lpstr>Контакты</vt:lpstr>
    </vt:vector>
  </TitlesOfParts>
  <Company>IPPM RAS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subject>MES2006</dc:subject>
  <dc:creator>Alma Mater</dc:creator>
  <cp:lastModifiedBy>Дьяченко</cp:lastModifiedBy>
  <cp:revision>551</cp:revision>
  <dcterms:created xsi:type="dcterms:W3CDTF">2000-11-06T16:35:25Z</dcterms:created>
  <dcterms:modified xsi:type="dcterms:W3CDTF">2021-08-30T04:08:33Z</dcterms:modified>
</cp:coreProperties>
</file>