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43" r:id="rId1"/>
  </p:sldMasterIdLst>
  <p:notesMasterIdLst>
    <p:notesMasterId r:id="rId25"/>
  </p:notesMasterIdLst>
  <p:sldIdLst>
    <p:sldId id="267" r:id="rId2"/>
    <p:sldId id="258" r:id="rId3"/>
    <p:sldId id="368" r:id="rId4"/>
    <p:sldId id="369" r:id="rId5"/>
    <p:sldId id="366" r:id="rId6"/>
    <p:sldId id="367" r:id="rId7"/>
    <p:sldId id="331" r:id="rId8"/>
    <p:sldId id="370" r:id="rId9"/>
    <p:sldId id="332" r:id="rId10"/>
    <p:sldId id="372" r:id="rId11"/>
    <p:sldId id="371" r:id="rId12"/>
    <p:sldId id="373" r:id="rId13"/>
    <p:sldId id="375" r:id="rId14"/>
    <p:sldId id="376" r:id="rId15"/>
    <p:sldId id="377" r:id="rId16"/>
    <p:sldId id="378" r:id="rId17"/>
    <p:sldId id="379" r:id="rId18"/>
    <p:sldId id="380" r:id="rId19"/>
    <p:sldId id="381" r:id="rId20"/>
    <p:sldId id="382" r:id="rId21"/>
    <p:sldId id="383" r:id="rId22"/>
    <p:sldId id="355" r:id="rId23"/>
    <p:sldId id="365" r:id="rId24"/>
  </p:sldIdLst>
  <p:sldSz cx="9144000" cy="6858000" type="screen4x3"/>
  <p:notesSz cx="6856413" cy="97504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1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CC33"/>
    <a:srgbClr val="0033CC"/>
    <a:srgbClr val="90E294"/>
    <a:srgbClr val="57D3FF"/>
    <a:srgbClr val="007E39"/>
    <a:srgbClr val="009900"/>
    <a:srgbClr val="F98007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24" autoAdjust="0"/>
    <p:restoredTop sz="98757" autoAdjust="0"/>
  </p:normalViewPr>
  <p:slideViewPr>
    <p:cSldViewPr>
      <p:cViewPr varScale="1">
        <p:scale>
          <a:sx n="77" d="100"/>
          <a:sy n="77" d="100"/>
        </p:scale>
        <p:origin x="72" y="53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39" y="-91"/>
      </p:cViewPr>
      <p:guideLst>
        <p:guide orient="horz" pos="3071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081871345029239E-2"/>
          <c:y val="4.6535825268319328E-2"/>
          <c:w val="0.98391812550149693"/>
          <c:h val="0.8512282638697212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F08D-4FEB-A858-927E19AE8BA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6DD-4780-AD38-5F0FA57526F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6DD-4780-AD38-5F0FA57526F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6DD-4780-AD38-5F0FA57526F9}"/>
              </c:ext>
            </c:extLst>
          </c:dPt>
          <c:cat>
            <c:strRef>
              <c:f>Лист1!$A$2:$A$5</c:f>
              <c:strCache>
                <c:ptCount val="2"/>
                <c:pt idx="0">
                  <c:v>Логический сбой</c:v>
                </c:pt>
                <c:pt idx="1">
                  <c:v>Отказ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99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8D-4FEB-A858-927E19AE8B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898349-1A2E-496C-BC2A-B67EF1AAB8C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38AB2E-D283-44B9-BE92-342C2E4B34BF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3200" b="1" dirty="0" smtClean="0">
              <a:solidFill>
                <a:srgbClr val="000099"/>
              </a:solidFill>
              <a:latin typeface="+mj-lt"/>
            </a:rPr>
            <a:t>Неисправность</a:t>
          </a:r>
          <a:endParaRPr lang="ru-RU" sz="3200" b="1" dirty="0">
            <a:solidFill>
              <a:srgbClr val="000099"/>
            </a:solidFill>
            <a:latin typeface="+mj-lt"/>
          </a:endParaRPr>
        </a:p>
      </dgm:t>
    </dgm:pt>
    <dgm:pt modelId="{A5151615-12DF-4B70-9DC8-243A60C89070}" type="parTrans" cxnId="{A81DA237-58FF-42C1-BFB9-1CED81AB44B5}">
      <dgm:prSet/>
      <dgm:spPr/>
      <dgm:t>
        <a:bodyPr/>
        <a:lstStyle/>
        <a:p>
          <a:endParaRPr lang="ru-RU"/>
        </a:p>
      </dgm:t>
    </dgm:pt>
    <dgm:pt modelId="{ED841D5A-C633-4D94-8E04-DF70368D7E69}" type="sibTrans" cxnId="{A81DA237-58FF-42C1-BFB9-1CED81AB44B5}">
      <dgm:prSet/>
      <dgm:spPr/>
      <dgm:t>
        <a:bodyPr/>
        <a:lstStyle/>
        <a:p>
          <a:endParaRPr lang="ru-RU"/>
        </a:p>
      </dgm:t>
    </dgm:pt>
    <dgm:pt modelId="{0E190791-B4C7-4DF1-B840-9AF343A209A4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800" b="1" dirty="0" smtClean="0">
              <a:solidFill>
                <a:srgbClr val="000099"/>
              </a:solidFill>
              <a:latin typeface="+mj-lt"/>
            </a:rPr>
            <a:t>Логический сбой</a:t>
          </a:r>
          <a:endParaRPr lang="ru-RU" sz="2800" b="1" dirty="0">
            <a:solidFill>
              <a:srgbClr val="000099"/>
            </a:solidFill>
            <a:latin typeface="+mj-lt"/>
          </a:endParaRPr>
        </a:p>
      </dgm:t>
    </dgm:pt>
    <dgm:pt modelId="{B4B5B00C-337F-4D0A-A67F-3040E05450F8}" type="parTrans" cxnId="{9539D5BA-0CB9-467E-8F07-DF28011ED388}">
      <dgm:prSet/>
      <dgm:spPr>
        <a:ln w="50800">
          <a:solidFill>
            <a:srgbClr val="C00000"/>
          </a:solidFill>
        </a:ln>
      </dgm:spPr>
      <dgm:t>
        <a:bodyPr/>
        <a:lstStyle/>
        <a:p>
          <a:endParaRPr lang="ru-RU"/>
        </a:p>
      </dgm:t>
    </dgm:pt>
    <dgm:pt modelId="{C679592D-F074-4F96-BEBF-20BB801634C2}" type="sibTrans" cxnId="{9539D5BA-0CB9-467E-8F07-DF28011ED388}">
      <dgm:prSet/>
      <dgm:spPr/>
      <dgm:t>
        <a:bodyPr/>
        <a:lstStyle/>
        <a:p>
          <a:endParaRPr lang="ru-RU"/>
        </a:p>
      </dgm:t>
    </dgm:pt>
    <dgm:pt modelId="{21DFC10B-E714-400A-B5F7-49CD9B8A12E4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solidFill>
                <a:srgbClr val="000099"/>
              </a:solidFill>
              <a:latin typeface="+mj-lt"/>
            </a:rPr>
            <a:t>Кратковременный</a:t>
          </a:r>
          <a:endParaRPr lang="ru-RU" b="1" dirty="0">
            <a:solidFill>
              <a:srgbClr val="000099"/>
            </a:solidFill>
            <a:latin typeface="+mj-lt"/>
          </a:endParaRPr>
        </a:p>
      </dgm:t>
    </dgm:pt>
    <dgm:pt modelId="{480ABE72-D1C5-4733-86FF-2442C4589FD6}" type="parTrans" cxnId="{771F04EB-DA89-4757-BEB1-B4206F8FD93E}">
      <dgm:prSet/>
      <dgm:spPr>
        <a:ln w="50800">
          <a:solidFill>
            <a:srgbClr val="C00000"/>
          </a:solidFill>
        </a:ln>
      </dgm:spPr>
      <dgm:t>
        <a:bodyPr/>
        <a:lstStyle/>
        <a:p>
          <a:endParaRPr lang="ru-RU"/>
        </a:p>
      </dgm:t>
    </dgm:pt>
    <dgm:pt modelId="{6F846579-6E1B-419E-96E8-D58A10499D8E}" type="sibTrans" cxnId="{771F04EB-DA89-4757-BEB1-B4206F8FD93E}">
      <dgm:prSet/>
      <dgm:spPr/>
      <dgm:t>
        <a:bodyPr/>
        <a:lstStyle/>
        <a:p>
          <a:endParaRPr lang="ru-RU"/>
        </a:p>
      </dgm:t>
    </dgm:pt>
    <dgm:pt modelId="{D0485280-8B85-4DFB-AA89-BCF3013B7A5C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solidFill>
                <a:srgbClr val="000099"/>
              </a:solidFill>
              <a:latin typeface="+mj-lt"/>
            </a:rPr>
            <a:t>Постоянный</a:t>
          </a:r>
          <a:endParaRPr lang="ru-RU" b="1" dirty="0">
            <a:solidFill>
              <a:srgbClr val="000099"/>
            </a:solidFill>
            <a:latin typeface="+mj-lt"/>
          </a:endParaRPr>
        </a:p>
      </dgm:t>
    </dgm:pt>
    <dgm:pt modelId="{0680FE18-6E6B-4B7A-A8C4-CB975943862A}" type="parTrans" cxnId="{6C552B3E-4D42-4931-AB6A-D7F4114B4F77}">
      <dgm:prSet/>
      <dgm:spPr>
        <a:ln w="50800">
          <a:solidFill>
            <a:srgbClr val="C00000"/>
          </a:solidFill>
        </a:ln>
      </dgm:spPr>
      <dgm:t>
        <a:bodyPr/>
        <a:lstStyle/>
        <a:p>
          <a:endParaRPr lang="ru-RU"/>
        </a:p>
      </dgm:t>
    </dgm:pt>
    <dgm:pt modelId="{6CE7270F-C625-4FC4-A411-AD2A93A3CBC4}" type="sibTrans" cxnId="{6C552B3E-4D42-4931-AB6A-D7F4114B4F77}">
      <dgm:prSet/>
      <dgm:spPr/>
      <dgm:t>
        <a:bodyPr/>
        <a:lstStyle/>
        <a:p>
          <a:endParaRPr lang="ru-RU"/>
        </a:p>
      </dgm:t>
    </dgm:pt>
    <dgm:pt modelId="{AB2C7A64-D266-49BD-A171-AADE78B631AC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solidFill>
                <a:srgbClr val="000099"/>
              </a:solidFill>
              <a:latin typeface="+mj-lt"/>
            </a:rPr>
            <a:t>Аппаратный отказ</a:t>
          </a:r>
          <a:endParaRPr lang="ru-RU" b="1" dirty="0">
            <a:solidFill>
              <a:srgbClr val="000099"/>
            </a:solidFill>
            <a:latin typeface="+mj-lt"/>
          </a:endParaRPr>
        </a:p>
      </dgm:t>
    </dgm:pt>
    <dgm:pt modelId="{3FB9AB2D-8D80-482B-B10E-E7378588C54A}" type="parTrans" cxnId="{C6AD91DE-4097-4863-9202-6FB68C502292}">
      <dgm:prSet/>
      <dgm:spPr>
        <a:ln w="50800">
          <a:solidFill>
            <a:srgbClr val="C00000"/>
          </a:solidFill>
        </a:ln>
      </dgm:spPr>
      <dgm:t>
        <a:bodyPr/>
        <a:lstStyle/>
        <a:p>
          <a:endParaRPr lang="ru-RU"/>
        </a:p>
      </dgm:t>
    </dgm:pt>
    <dgm:pt modelId="{D2D75668-E212-4766-8F94-610AC1332B26}" type="sibTrans" cxnId="{C6AD91DE-4097-4863-9202-6FB68C502292}">
      <dgm:prSet/>
      <dgm:spPr/>
      <dgm:t>
        <a:bodyPr/>
        <a:lstStyle/>
        <a:p>
          <a:endParaRPr lang="ru-RU"/>
        </a:p>
      </dgm:t>
    </dgm:pt>
    <dgm:pt modelId="{F9446391-18E7-42C2-8932-6A7E1F068E70}" type="pres">
      <dgm:prSet presAssocID="{2D898349-1A2E-496C-BC2A-B67EF1AAB8C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305CCD4-A932-4574-A932-DD26E7AC345D}" type="pres">
      <dgm:prSet presAssocID="{6F38AB2E-D283-44B9-BE92-342C2E4B34BF}" presName="hierRoot1" presStyleCnt="0"/>
      <dgm:spPr/>
    </dgm:pt>
    <dgm:pt modelId="{1DB2B8C7-07E0-4055-ABEA-BAA535414D80}" type="pres">
      <dgm:prSet presAssocID="{6F38AB2E-D283-44B9-BE92-342C2E4B34BF}" presName="composite" presStyleCnt="0"/>
      <dgm:spPr/>
    </dgm:pt>
    <dgm:pt modelId="{C5AA9BA0-F13C-43A3-82E4-C529C42BF96F}" type="pres">
      <dgm:prSet presAssocID="{6F38AB2E-D283-44B9-BE92-342C2E4B34BF}" presName="background" presStyleLbl="node0" presStyleIdx="0" presStyleCnt="1"/>
      <dgm:spPr/>
    </dgm:pt>
    <dgm:pt modelId="{C5AEFB54-132E-42FF-BD52-D83AD03CD879}" type="pres">
      <dgm:prSet presAssocID="{6F38AB2E-D283-44B9-BE92-342C2E4B34BF}" presName="text" presStyleLbl="fgAcc0" presStyleIdx="0" presStyleCnt="1" custScaleX="196529" custLinFactNeighborX="-587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9DE91A-9BBB-4A64-B161-536E7C8BDFFB}" type="pres">
      <dgm:prSet presAssocID="{6F38AB2E-D283-44B9-BE92-342C2E4B34BF}" presName="hierChild2" presStyleCnt="0"/>
      <dgm:spPr/>
    </dgm:pt>
    <dgm:pt modelId="{900838E4-6A74-4F07-A868-C355E2DE412E}" type="pres">
      <dgm:prSet presAssocID="{B4B5B00C-337F-4D0A-A67F-3040E05450F8}" presName="Name10" presStyleLbl="parChTrans1D2" presStyleIdx="0" presStyleCnt="2"/>
      <dgm:spPr/>
      <dgm:t>
        <a:bodyPr/>
        <a:lstStyle/>
        <a:p>
          <a:endParaRPr lang="ru-RU"/>
        </a:p>
      </dgm:t>
    </dgm:pt>
    <dgm:pt modelId="{AABBB0A9-8F5F-4C7A-A0D7-C3E76A8E9FB5}" type="pres">
      <dgm:prSet presAssocID="{0E190791-B4C7-4DF1-B840-9AF343A209A4}" presName="hierRoot2" presStyleCnt="0"/>
      <dgm:spPr/>
    </dgm:pt>
    <dgm:pt modelId="{61234E2D-5D8A-408E-BBD1-A0A14F37DE00}" type="pres">
      <dgm:prSet presAssocID="{0E190791-B4C7-4DF1-B840-9AF343A209A4}" presName="composite2" presStyleCnt="0"/>
      <dgm:spPr/>
    </dgm:pt>
    <dgm:pt modelId="{63EE28B0-237A-485E-BA34-6003105E65C7}" type="pres">
      <dgm:prSet presAssocID="{0E190791-B4C7-4DF1-B840-9AF343A209A4}" presName="background2" presStyleLbl="node2" presStyleIdx="0" presStyleCnt="2"/>
      <dgm:spPr/>
    </dgm:pt>
    <dgm:pt modelId="{0DAE63CB-161A-40E7-A0D0-4347C7821F9D}" type="pres">
      <dgm:prSet presAssocID="{0E190791-B4C7-4DF1-B840-9AF343A209A4}" presName="text2" presStyleLbl="fgAcc2" presStyleIdx="0" presStyleCnt="2" custScaleX="137022" custLinFactNeighborX="-700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D8F836-FB65-4301-9E9A-4C73EB2C63C9}" type="pres">
      <dgm:prSet presAssocID="{0E190791-B4C7-4DF1-B840-9AF343A209A4}" presName="hierChild3" presStyleCnt="0"/>
      <dgm:spPr/>
    </dgm:pt>
    <dgm:pt modelId="{CE38CCCB-4A16-4CFC-A4CA-E818BBBBF7B6}" type="pres">
      <dgm:prSet presAssocID="{480ABE72-D1C5-4733-86FF-2442C4589FD6}" presName="Name17" presStyleLbl="parChTrans1D3" presStyleIdx="0" presStyleCnt="2"/>
      <dgm:spPr/>
      <dgm:t>
        <a:bodyPr/>
        <a:lstStyle/>
        <a:p>
          <a:endParaRPr lang="ru-RU"/>
        </a:p>
      </dgm:t>
    </dgm:pt>
    <dgm:pt modelId="{0E99D288-9E26-4579-8E41-4C7F19F67F41}" type="pres">
      <dgm:prSet presAssocID="{21DFC10B-E714-400A-B5F7-49CD9B8A12E4}" presName="hierRoot3" presStyleCnt="0"/>
      <dgm:spPr/>
    </dgm:pt>
    <dgm:pt modelId="{AC94631F-CCBC-4639-B465-DDF759831202}" type="pres">
      <dgm:prSet presAssocID="{21DFC10B-E714-400A-B5F7-49CD9B8A12E4}" presName="composite3" presStyleCnt="0"/>
      <dgm:spPr/>
    </dgm:pt>
    <dgm:pt modelId="{67AB7126-02B1-4E3D-B64E-27872566669A}" type="pres">
      <dgm:prSet presAssocID="{21DFC10B-E714-400A-B5F7-49CD9B8A12E4}" presName="background3" presStyleLbl="node3" presStyleIdx="0" presStyleCnt="2"/>
      <dgm:spPr/>
    </dgm:pt>
    <dgm:pt modelId="{03B3EBA6-5531-4A47-9479-A24E78342F33}" type="pres">
      <dgm:prSet presAssocID="{21DFC10B-E714-400A-B5F7-49CD9B8A12E4}" presName="text3" presStyleLbl="fgAcc3" presStyleIdx="0" presStyleCnt="2" custScaleX="2531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B4A6C0-521C-4CEB-9053-AF2CF003B579}" type="pres">
      <dgm:prSet presAssocID="{21DFC10B-E714-400A-B5F7-49CD9B8A12E4}" presName="hierChild4" presStyleCnt="0"/>
      <dgm:spPr/>
    </dgm:pt>
    <dgm:pt modelId="{81473E36-8FD7-4237-8D5C-88B58CF3F94F}" type="pres">
      <dgm:prSet presAssocID="{0680FE18-6E6B-4B7A-A8C4-CB975943862A}" presName="Name17" presStyleLbl="parChTrans1D3" presStyleIdx="1" presStyleCnt="2"/>
      <dgm:spPr/>
      <dgm:t>
        <a:bodyPr/>
        <a:lstStyle/>
        <a:p>
          <a:endParaRPr lang="ru-RU"/>
        </a:p>
      </dgm:t>
    </dgm:pt>
    <dgm:pt modelId="{562553CF-A4B9-412B-BC0C-0628F1033744}" type="pres">
      <dgm:prSet presAssocID="{D0485280-8B85-4DFB-AA89-BCF3013B7A5C}" presName="hierRoot3" presStyleCnt="0"/>
      <dgm:spPr/>
    </dgm:pt>
    <dgm:pt modelId="{15679E24-9C5E-4145-96EF-079B0BF73DBC}" type="pres">
      <dgm:prSet presAssocID="{D0485280-8B85-4DFB-AA89-BCF3013B7A5C}" presName="composite3" presStyleCnt="0"/>
      <dgm:spPr/>
    </dgm:pt>
    <dgm:pt modelId="{AC98FBAA-0BD3-4D17-A9B8-F74AA0EB4DD4}" type="pres">
      <dgm:prSet presAssocID="{D0485280-8B85-4DFB-AA89-BCF3013B7A5C}" presName="background3" presStyleLbl="node3" presStyleIdx="1" presStyleCnt="2"/>
      <dgm:spPr/>
    </dgm:pt>
    <dgm:pt modelId="{F84F9C73-8F07-4610-A8EA-34997AE79CB5}" type="pres">
      <dgm:prSet presAssocID="{D0485280-8B85-4DFB-AA89-BCF3013B7A5C}" presName="text3" presStyleLbl="fgAcc3" presStyleIdx="1" presStyleCnt="2" custScaleX="1527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98138C-20BB-40E6-9623-8B99B106A15B}" type="pres">
      <dgm:prSet presAssocID="{D0485280-8B85-4DFB-AA89-BCF3013B7A5C}" presName="hierChild4" presStyleCnt="0"/>
      <dgm:spPr/>
    </dgm:pt>
    <dgm:pt modelId="{15294BB2-E92B-4082-9B91-2ECEAC6B0B5A}" type="pres">
      <dgm:prSet presAssocID="{3FB9AB2D-8D80-482B-B10E-E7378588C54A}" presName="Name10" presStyleLbl="parChTrans1D2" presStyleIdx="1" presStyleCnt="2"/>
      <dgm:spPr/>
      <dgm:t>
        <a:bodyPr/>
        <a:lstStyle/>
        <a:p>
          <a:endParaRPr lang="ru-RU"/>
        </a:p>
      </dgm:t>
    </dgm:pt>
    <dgm:pt modelId="{34E6923D-0D53-4834-8203-C197DBE32381}" type="pres">
      <dgm:prSet presAssocID="{AB2C7A64-D266-49BD-A171-AADE78B631AC}" presName="hierRoot2" presStyleCnt="0"/>
      <dgm:spPr/>
    </dgm:pt>
    <dgm:pt modelId="{3B0E45BB-28FD-4120-9286-10C08EB29587}" type="pres">
      <dgm:prSet presAssocID="{AB2C7A64-D266-49BD-A171-AADE78B631AC}" presName="composite2" presStyleCnt="0"/>
      <dgm:spPr/>
    </dgm:pt>
    <dgm:pt modelId="{4D38DCEF-84B9-40D1-BEB6-1D2112AD62D9}" type="pres">
      <dgm:prSet presAssocID="{AB2C7A64-D266-49BD-A171-AADE78B631AC}" presName="background2" presStyleLbl="node2" presStyleIdx="1" presStyleCnt="2"/>
      <dgm:spPr/>
    </dgm:pt>
    <dgm:pt modelId="{7700C82F-4E83-4720-AFF5-B3340D7734C0}" type="pres">
      <dgm:prSet presAssocID="{AB2C7A64-D266-49BD-A171-AADE78B631AC}" presName="text2" presStyleLbl="fgAcc2" presStyleIdx="1" presStyleCnt="2" custScaleX="140465" custLinFactNeighborX="-343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DFECB1-3D7E-454C-8C23-C159384988A3}" type="pres">
      <dgm:prSet presAssocID="{AB2C7A64-D266-49BD-A171-AADE78B631AC}" presName="hierChild3" presStyleCnt="0"/>
      <dgm:spPr/>
    </dgm:pt>
  </dgm:ptLst>
  <dgm:cxnLst>
    <dgm:cxn modelId="{C6AD91DE-4097-4863-9202-6FB68C502292}" srcId="{6F38AB2E-D283-44B9-BE92-342C2E4B34BF}" destId="{AB2C7A64-D266-49BD-A171-AADE78B631AC}" srcOrd="1" destOrd="0" parTransId="{3FB9AB2D-8D80-482B-B10E-E7378588C54A}" sibTransId="{D2D75668-E212-4766-8F94-610AC1332B26}"/>
    <dgm:cxn modelId="{02359CC8-0B60-4A4B-B1E2-C3F8DC71BEC4}" type="presOf" srcId="{D0485280-8B85-4DFB-AA89-BCF3013B7A5C}" destId="{F84F9C73-8F07-4610-A8EA-34997AE79CB5}" srcOrd="0" destOrd="0" presId="urn:microsoft.com/office/officeart/2005/8/layout/hierarchy1"/>
    <dgm:cxn modelId="{771F04EB-DA89-4757-BEB1-B4206F8FD93E}" srcId="{0E190791-B4C7-4DF1-B840-9AF343A209A4}" destId="{21DFC10B-E714-400A-B5F7-49CD9B8A12E4}" srcOrd="0" destOrd="0" parTransId="{480ABE72-D1C5-4733-86FF-2442C4589FD6}" sibTransId="{6F846579-6E1B-419E-96E8-D58A10499D8E}"/>
    <dgm:cxn modelId="{3D77FE73-1C05-4B5F-84A5-6C6AA54D9A7F}" type="presOf" srcId="{21DFC10B-E714-400A-B5F7-49CD9B8A12E4}" destId="{03B3EBA6-5531-4A47-9479-A24E78342F33}" srcOrd="0" destOrd="0" presId="urn:microsoft.com/office/officeart/2005/8/layout/hierarchy1"/>
    <dgm:cxn modelId="{A81DA237-58FF-42C1-BFB9-1CED81AB44B5}" srcId="{2D898349-1A2E-496C-BC2A-B67EF1AAB8C6}" destId="{6F38AB2E-D283-44B9-BE92-342C2E4B34BF}" srcOrd="0" destOrd="0" parTransId="{A5151615-12DF-4B70-9DC8-243A60C89070}" sibTransId="{ED841D5A-C633-4D94-8E04-DF70368D7E69}"/>
    <dgm:cxn modelId="{A1D7AA82-4784-4721-8E7A-2661B0CD80F3}" type="presOf" srcId="{6F38AB2E-D283-44B9-BE92-342C2E4B34BF}" destId="{C5AEFB54-132E-42FF-BD52-D83AD03CD879}" srcOrd="0" destOrd="0" presId="urn:microsoft.com/office/officeart/2005/8/layout/hierarchy1"/>
    <dgm:cxn modelId="{F52F9590-6911-4CCD-A0CB-652A6039EED7}" type="presOf" srcId="{B4B5B00C-337F-4D0A-A67F-3040E05450F8}" destId="{900838E4-6A74-4F07-A868-C355E2DE412E}" srcOrd="0" destOrd="0" presId="urn:microsoft.com/office/officeart/2005/8/layout/hierarchy1"/>
    <dgm:cxn modelId="{D10435F4-BF2F-40FB-9A80-5017D1B4B420}" type="presOf" srcId="{480ABE72-D1C5-4733-86FF-2442C4589FD6}" destId="{CE38CCCB-4A16-4CFC-A4CA-E818BBBBF7B6}" srcOrd="0" destOrd="0" presId="urn:microsoft.com/office/officeart/2005/8/layout/hierarchy1"/>
    <dgm:cxn modelId="{5C73D219-8DAB-4CE6-B430-99F44B523AE0}" type="presOf" srcId="{AB2C7A64-D266-49BD-A171-AADE78B631AC}" destId="{7700C82F-4E83-4720-AFF5-B3340D7734C0}" srcOrd="0" destOrd="0" presId="urn:microsoft.com/office/officeart/2005/8/layout/hierarchy1"/>
    <dgm:cxn modelId="{B693E315-FCDF-43E6-AF08-833E078ED617}" type="presOf" srcId="{0E190791-B4C7-4DF1-B840-9AF343A209A4}" destId="{0DAE63CB-161A-40E7-A0D0-4347C7821F9D}" srcOrd="0" destOrd="0" presId="urn:microsoft.com/office/officeart/2005/8/layout/hierarchy1"/>
    <dgm:cxn modelId="{6C552B3E-4D42-4931-AB6A-D7F4114B4F77}" srcId="{0E190791-B4C7-4DF1-B840-9AF343A209A4}" destId="{D0485280-8B85-4DFB-AA89-BCF3013B7A5C}" srcOrd="1" destOrd="0" parTransId="{0680FE18-6E6B-4B7A-A8C4-CB975943862A}" sibTransId="{6CE7270F-C625-4FC4-A411-AD2A93A3CBC4}"/>
    <dgm:cxn modelId="{9539D5BA-0CB9-467E-8F07-DF28011ED388}" srcId="{6F38AB2E-D283-44B9-BE92-342C2E4B34BF}" destId="{0E190791-B4C7-4DF1-B840-9AF343A209A4}" srcOrd="0" destOrd="0" parTransId="{B4B5B00C-337F-4D0A-A67F-3040E05450F8}" sibTransId="{C679592D-F074-4F96-BEBF-20BB801634C2}"/>
    <dgm:cxn modelId="{DB720476-79F3-4EC4-9DEB-A0FE992687CE}" type="presOf" srcId="{2D898349-1A2E-496C-BC2A-B67EF1AAB8C6}" destId="{F9446391-18E7-42C2-8932-6A7E1F068E70}" srcOrd="0" destOrd="0" presId="urn:microsoft.com/office/officeart/2005/8/layout/hierarchy1"/>
    <dgm:cxn modelId="{8EB2D98E-60D4-43E0-881C-5B48EC0E368C}" type="presOf" srcId="{0680FE18-6E6B-4B7A-A8C4-CB975943862A}" destId="{81473E36-8FD7-4237-8D5C-88B58CF3F94F}" srcOrd="0" destOrd="0" presId="urn:microsoft.com/office/officeart/2005/8/layout/hierarchy1"/>
    <dgm:cxn modelId="{F2866403-F11B-4246-B55F-C6097BB3E9B1}" type="presOf" srcId="{3FB9AB2D-8D80-482B-B10E-E7378588C54A}" destId="{15294BB2-E92B-4082-9B91-2ECEAC6B0B5A}" srcOrd="0" destOrd="0" presId="urn:microsoft.com/office/officeart/2005/8/layout/hierarchy1"/>
    <dgm:cxn modelId="{82F3694F-E0DE-429A-85E6-FA3A06B4B2E6}" type="presParOf" srcId="{F9446391-18E7-42C2-8932-6A7E1F068E70}" destId="{A305CCD4-A932-4574-A932-DD26E7AC345D}" srcOrd="0" destOrd="0" presId="urn:microsoft.com/office/officeart/2005/8/layout/hierarchy1"/>
    <dgm:cxn modelId="{BA468EAE-4335-4916-90E0-EC781AE96222}" type="presParOf" srcId="{A305CCD4-A932-4574-A932-DD26E7AC345D}" destId="{1DB2B8C7-07E0-4055-ABEA-BAA535414D80}" srcOrd="0" destOrd="0" presId="urn:microsoft.com/office/officeart/2005/8/layout/hierarchy1"/>
    <dgm:cxn modelId="{271EDFFE-7BFE-4257-89FE-142641242935}" type="presParOf" srcId="{1DB2B8C7-07E0-4055-ABEA-BAA535414D80}" destId="{C5AA9BA0-F13C-43A3-82E4-C529C42BF96F}" srcOrd="0" destOrd="0" presId="urn:microsoft.com/office/officeart/2005/8/layout/hierarchy1"/>
    <dgm:cxn modelId="{B79EBFBF-617E-47E2-83F6-66B87A146DDD}" type="presParOf" srcId="{1DB2B8C7-07E0-4055-ABEA-BAA535414D80}" destId="{C5AEFB54-132E-42FF-BD52-D83AD03CD879}" srcOrd="1" destOrd="0" presId="urn:microsoft.com/office/officeart/2005/8/layout/hierarchy1"/>
    <dgm:cxn modelId="{785C7AD4-54DC-45EE-9585-B6ABCFCB867F}" type="presParOf" srcId="{A305CCD4-A932-4574-A932-DD26E7AC345D}" destId="{429DE91A-9BBB-4A64-B161-536E7C8BDFFB}" srcOrd="1" destOrd="0" presId="urn:microsoft.com/office/officeart/2005/8/layout/hierarchy1"/>
    <dgm:cxn modelId="{AF88F136-4CAD-42BA-8A25-C1800B2649F3}" type="presParOf" srcId="{429DE91A-9BBB-4A64-B161-536E7C8BDFFB}" destId="{900838E4-6A74-4F07-A868-C355E2DE412E}" srcOrd="0" destOrd="0" presId="urn:microsoft.com/office/officeart/2005/8/layout/hierarchy1"/>
    <dgm:cxn modelId="{D7E5DAD8-66D5-4DAB-B2A4-450FF24AE35D}" type="presParOf" srcId="{429DE91A-9BBB-4A64-B161-536E7C8BDFFB}" destId="{AABBB0A9-8F5F-4C7A-A0D7-C3E76A8E9FB5}" srcOrd="1" destOrd="0" presId="urn:microsoft.com/office/officeart/2005/8/layout/hierarchy1"/>
    <dgm:cxn modelId="{F2BA0000-5F41-4A93-8371-F023E822C5B0}" type="presParOf" srcId="{AABBB0A9-8F5F-4C7A-A0D7-C3E76A8E9FB5}" destId="{61234E2D-5D8A-408E-BBD1-A0A14F37DE00}" srcOrd="0" destOrd="0" presId="urn:microsoft.com/office/officeart/2005/8/layout/hierarchy1"/>
    <dgm:cxn modelId="{B35DE462-7DC5-4178-B55E-27CD2AFFB269}" type="presParOf" srcId="{61234E2D-5D8A-408E-BBD1-A0A14F37DE00}" destId="{63EE28B0-237A-485E-BA34-6003105E65C7}" srcOrd="0" destOrd="0" presId="urn:microsoft.com/office/officeart/2005/8/layout/hierarchy1"/>
    <dgm:cxn modelId="{E4A827F4-4500-4135-9F85-C9E498A8FFCF}" type="presParOf" srcId="{61234E2D-5D8A-408E-BBD1-A0A14F37DE00}" destId="{0DAE63CB-161A-40E7-A0D0-4347C7821F9D}" srcOrd="1" destOrd="0" presId="urn:microsoft.com/office/officeart/2005/8/layout/hierarchy1"/>
    <dgm:cxn modelId="{F4B3FE2E-BED2-43A6-AE49-BF782395A9E7}" type="presParOf" srcId="{AABBB0A9-8F5F-4C7A-A0D7-C3E76A8E9FB5}" destId="{FBD8F836-FB65-4301-9E9A-4C73EB2C63C9}" srcOrd="1" destOrd="0" presId="urn:microsoft.com/office/officeart/2005/8/layout/hierarchy1"/>
    <dgm:cxn modelId="{ECF1CC12-9393-462E-A2B6-1DE51C0DF773}" type="presParOf" srcId="{FBD8F836-FB65-4301-9E9A-4C73EB2C63C9}" destId="{CE38CCCB-4A16-4CFC-A4CA-E818BBBBF7B6}" srcOrd="0" destOrd="0" presId="urn:microsoft.com/office/officeart/2005/8/layout/hierarchy1"/>
    <dgm:cxn modelId="{53E4309A-2777-4EE6-A387-AB63BE4FEBD9}" type="presParOf" srcId="{FBD8F836-FB65-4301-9E9A-4C73EB2C63C9}" destId="{0E99D288-9E26-4579-8E41-4C7F19F67F41}" srcOrd="1" destOrd="0" presId="urn:microsoft.com/office/officeart/2005/8/layout/hierarchy1"/>
    <dgm:cxn modelId="{FE847E8E-087B-4247-B503-6A927D36C0AE}" type="presParOf" srcId="{0E99D288-9E26-4579-8E41-4C7F19F67F41}" destId="{AC94631F-CCBC-4639-B465-DDF759831202}" srcOrd="0" destOrd="0" presId="urn:microsoft.com/office/officeart/2005/8/layout/hierarchy1"/>
    <dgm:cxn modelId="{0341C229-F0A2-4FA8-8CCF-1A2802AFE4B9}" type="presParOf" srcId="{AC94631F-CCBC-4639-B465-DDF759831202}" destId="{67AB7126-02B1-4E3D-B64E-27872566669A}" srcOrd="0" destOrd="0" presId="urn:microsoft.com/office/officeart/2005/8/layout/hierarchy1"/>
    <dgm:cxn modelId="{7027909D-55F3-4CF0-A268-94802CD5AC62}" type="presParOf" srcId="{AC94631F-CCBC-4639-B465-DDF759831202}" destId="{03B3EBA6-5531-4A47-9479-A24E78342F33}" srcOrd="1" destOrd="0" presId="urn:microsoft.com/office/officeart/2005/8/layout/hierarchy1"/>
    <dgm:cxn modelId="{FEE27792-3FEF-402C-A49C-6197C8F9C354}" type="presParOf" srcId="{0E99D288-9E26-4579-8E41-4C7F19F67F41}" destId="{3AB4A6C0-521C-4CEB-9053-AF2CF003B579}" srcOrd="1" destOrd="0" presId="urn:microsoft.com/office/officeart/2005/8/layout/hierarchy1"/>
    <dgm:cxn modelId="{8129F791-28DC-4F41-A027-C55BE3FF0DFE}" type="presParOf" srcId="{FBD8F836-FB65-4301-9E9A-4C73EB2C63C9}" destId="{81473E36-8FD7-4237-8D5C-88B58CF3F94F}" srcOrd="2" destOrd="0" presId="urn:microsoft.com/office/officeart/2005/8/layout/hierarchy1"/>
    <dgm:cxn modelId="{D1DA22AB-ADF3-4BFE-A53F-E900AA1C18A0}" type="presParOf" srcId="{FBD8F836-FB65-4301-9E9A-4C73EB2C63C9}" destId="{562553CF-A4B9-412B-BC0C-0628F1033744}" srcOrd="3" destOrd="0" presId="urn:microsoft.com/office/officeart/2005/8/layout/hierarchy1"/>
    <dgm:cxn modelId="{2B250BBE-2713-4877-AF2E-60166F9DD8ED}" type="presParOf" srcId="{562553CF-A4B9-412B-BC0C-0628F1033744}" destId="{15679E24-9C5E-4145-96EF-079B0BF73DBC}" srcOrd="0" destOrd="0" presId="urn:microsoft.com/office/officeart/2005/8/layout/hierarchy1"/>
    <dgm:cxn modelId="{1E5AA897-8EF2-4111-BD25-94320B81B14C}" type="presParOf" srcId="{15679E24-9C5E-4145-96EF-079B0BF73DBC}" destId="{AC98FBAA-0BD3-4D17-A9B8-F74AA0EB4DD4}" srcOrd="0" destOrd="0" presId="urn:microsoft.com/office/officeart/2005/8/layout/hierarchy1"/>
    <dgm:cxn modelId="{6847F71B-6AD0-4F17-B8AA-B5B68D52618E}" type="presParOf" srcId="{15679E24-9C5E-4145-96EF-079B0BF73DBC}" destId="{F84F9C73-8F07-4610-A8EA-34997AE79CB5}" srcOrd="1" destOrd="0" presId="urn:microsoft.com/office/officeart/2005/8/layout/hierarchy1"/>
    <dgm:cxn modelId="{22B66E50-1277-4852-A4A7-31C93C795C84}" type="presParOf" srcId="{562553CF-A4B9-412B-BC0C-0628F1033744}" destId="{2E98138C-20BB-40E6-9623-8B99B106A15B}" srcOrd="1" destOrd="0" presId="urn:microsoft.com/office/officeart/2005/8/layout/hierarchy1"/>
    <dgm:cxn modelId="{82FCB015-7942-4F42-836F-695F358695DB}" type="presParOf" srcId="{429DE91A-9BBB-4A64-B161-536E7C8BDFFB}" destId="{15294BB2-E92B-4082-9B91-2ECEAC6B0B5A}" srcOrd="2" destOrd="0" presId="urn:microsoft.com/office/officeart/2005/8/layout/hierarchy1"/>
    <dgm:cxn modelId="{2F1A47FD-9EFD-4DA4-970D-4A419F0A7BA7}" type="presParOf" srcId="{429DE91A-9BBB-4A64-B161-536E7C8BDFFB}" destId="{34E6923D-0D53-4834-8203-C197DBE32381}" srcOrd="3" destOrd="0" presId="urn:microsoft.com/office/officeart/2005/8/layout/hierarchy1"/>
    <dgm:cxn modelId="{F30F1DB6-6CF8-4C17-8F7B-E4779B52A789}" type="presParOf" srcId="{34E6923D-0D53-4834-8203-C197DBE32381}" destId="{3B0E45BB-28FD-4120-9286-10C08EB29587}" srcOrd="0" destOrd="0" presId="urn:microsoft.com/office/officeart/2005/8/layout/hierarchy1"/>
    <dgm:cxn modelId="{720F7C8C-AB95-4B57-8D09-808741C46A36}" type="presParOf" srcId="{3B0E45BB-28FD-4120-9286-10C08EB29587}" destId="{4D38DCEF-84B9-40D1-BEB6-1D2112AD62D9}" srcOrd="0" destOrd="0" presId="urn:microsoft.com/office/officeart/2005/8/layout/hierarchy1"/>
    <dgm:cxn modelId="{37F22412-F816-4256-B092-5C72F326BFFF}" type="presParOf" srcId="{3B0E45BB-28FD-4120-9286-10C08EB29587}" destId="{7700C82F-4E83-4720-AFF5-B3340D7734C0}" srcOrd="1" destOrd="0" presId="urn:microsoft.com/office/officeart/2005/8/layout/hierarchy1"/>
    <dgm:cxn modelId="{2AF626F2-6CB5-4EBA-8DCC-47C1D7066023}" type="presParOf" srcId="{34E6923D-0D53-4834-8203-C197DBE32381}" destId="{84DFECB1-3D7E-454C-8C23-C159384988A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294BB2-E92B-4082-9B91-2ECEAC6B0B5A}">
      <dsp:nvSpPr>
        <dsp:cNvPr id="0" name=""/>
        <dsp:cNvSpPr/>
      </dsp:nvSpPr>
      <dsp:spPr>
        <a:xfrm>
          <a:off x="4491509" y="1109625"/>
          <a:ext cx="1815210" cy="5073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764"/>
              </a:lnTo>
              <a:lnTo>
                <a:pt x="1815210" y="345764"/>
              </a:lnTo>
              <a:lnTo>
                <a:pt x="1815210" y="507379"/>
              </a:lnTo>
            </a:path>
          </a:pathLst>
        </a:custGeom>
        <a:noFill/>
        <a:ln w="508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473E36-8FD7-4237-8D5C-88B58CF3F94F}">
      <dsp:nvSpPr>
        <dsp:cNvPr id="0" name=""/>
        <dsp:cNvSpPr/>
      </dsp:nvSpPr>
      <dsp:spPr>
        <a:xfrm>
          <a:off x="2875538" y="2724807"/>
          <a:ext cx="3623658" cy="5073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764"/>
              </a:lnTo>
              <a:lnTo>
                <a:pt x="3623658" y="345764"/>
              </a:lnTo>
              <a:lnTo>
                <a:pt x="3623658" y="507379"/>
              </a:lnTo>
            </a:path>
          </a:pathLst>
        </a:custGeom>
        <a:noFill/>
        <a:ln w="508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38CCCB-4A16-4CFC-A4CA-E818BBBBF7B6}">
      <dsp:nvSpPr>
        <dsp:cNvPr id="0" name=""/>
        <dsp:cNvSpPr/>
      </dsp:nvSpPr>
      <dsp:spPr>
        <a:xfrm>
          <a:off x="2570515" y="2724807"/>
          <a:ext cx="305022" cy="507379"/>
        </a:xfrm>
        <a:custGeom>
          <a:avLst/>
          <a:gdLst/>
          <a:ahLst/>
          <a:cxnLst/>
          <a:rect l="0" t="0" r="0" b="0"/>
          <a:pathLst>
            <a:path>
              <a:moveTo>
                <a:pt x="305022" y="0"/>
              </a:moveTo>
              <a:lnTo>
                <a:pt x="305022" y="345764"/>
              </a:lnTo>
              <a:lnTo>
                <a:pt x="0" y="345764"/>
              </a:lnTo>
              <a:lnTo>
                <a:pt x="0" y="507379"/>
              </a:lnTo>
            </a:path>
          </a:pathLst>
        </a:custGeom>
        <a:noFill/>
        <a:ln w="508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0838E4-6A74-4F07-A868-C355E2DE412E}">
      <dsp:nvSpPr>
        <dsp:cNvPr id="0" name=""/>
        <dsp:cNvSpPr/>
      </dsp:nvSpPr>
      <dsp:spPr>
        <a:xfrm>
          <a:off x="2875538" y="1109625"/>
          <a:ext cx="1615971" cy="507379"/>
        </a:xfrm>
        <a:custGeom>
          <a:avLst/>
          <a:gdLst/>
          <a:ahLst/>
          <a:cxnLst/>
          <a:rect l="0" t="0" r="0" b="0"/>
          <a:pathLst>
            <a:path>
              <a:moveTo>
                <a:pt x="1615971" y="0"/>
              </a:moveTo>
              <a:lnTo>
                <a:pt x="1615971" y="345764"/>
              </a:lnTo>
              <a:lnTo>
                <a:pt x="0" y="345764"/>
              </a:lnTo>
              <a:lnTo>
                <a:pt x="0" y="507379"/>
              </a:lnTo>
            </a:path>
          </a:pathLst>
        </a:custGeom>
        <a:noFill/>
        <a:ln w="508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AA9BA0-F13C-43A3-82E4-C529C42BF96F}">
      <dsp:nvSpPr>
        <dsp:cNvPr id="0" name=""/>
        <dsp:cNvSpPr/>
      </dsp:nvSpPr>
      <dsp:spPr>
        <a:xfrm>
          <a:off x="2777215" y="1823"/>
          <a:ext cx="3428587" cy="1107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AEFB54-132E-42FF-BD52-D83AD03CD879}">
      <dsp:nvSpPr>
        <dsp:cNvPr id="0" name=""/>
        <dsp:cNvSpPr/>
      </dsp:nvSpPr>
      <dsp:spPr>
        <a:xfrm>
          <a:off x="2971057" y="185972"/>
          <a:ext cx="3428587" cy="11078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0099"/>
              </a:solidFill>
              <a:latin typeface="+mj-lt"/>
            </a:rPr>
            <a:t>Неисправность</a:t>
          </a:r>
          <a:endParaRPr lang="ru-RU" sz="3200" b="1" kern="1200" dirty="0">
            <a:solidFill>
              <a:srgbClr val="000099"/>
            </a:solidFill>
            <a:latin typeface="+mj-lt"/>
          </a:endParaRPr>
        </a:p>
      </dsp:txBody>
      <dsp:txXfrm>
        <a:off x="3003503" y="218418"/>
        <a:ext cx="3363695" cy="1042910"/>
      </dsp:txXfrm>
    </dsp:sp>
    <dsp:sp modelId="{63EE28B0-237A-485E-BA34-6003105E65C7}">
      <dsp:nvSpPr>
        <dsp:cNvPr id="0" name=""/>
        <dsp:cNvSpPr/>
      </dsp:nvSpPr>
      <dsp:spPr>
        <a:xfrm>
          <a:off x="1680315" y="1617005"/>
          <a:ext cx="2390445" cy="1107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AE63CB-161A-40E7-A0D0-4347C7821F9D}">
      <dsp:nvSpPr>
        <dsp:cNvPr id="0" name=""/>
        <dsp:cNvSpPr/>
      </dsp:nvSpPr>
      <dsp:spPr>
        <a:xfrm>
          <a:off x="1874156" y="1801154"/>
          <a:ext cx="2390445" cy="11078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0099"/>
              </a:solidFill>
              <a:latin typeface="+mj-lt"/>
            </a:rPr>
            <a:t>Логический сбой</a:t>
          </a:r>
          <a:endParaRPr lang="ru-RU" sz="2800" b="1" kern="1200" dirty="0">
            <a:solidFill>
              <a:srgbClr val="000099"/>
            </a:solidFill>
            <a:latin typeface="+mj-lt"/>
          </a:endParaRPr>
        </a:p>
      </dsp:txBody>
      <dsp:txXfrm>
        <a:off x="1906602" y="1833600"/>
        <a:ext cx="2325553" cy="1042910"/>
      </dsp:txXfrm>
    </dsp:sp>
    <dsp:sp modelId="{67AB7126-02B1-4E3D-B64E-27872566669A}">
      <dsp:nvSpPr>
        <dsp:cNvPr id="0" name=""/>
        <dsp:cNvSpPr/>
      </dsp:nvSpPr>
      <dsp:spPr>
        <a:xfrm>
          <a:off x="362351" y="3232186"/>
          <a:ext cx="4416328" cy="1107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B3EBA6-5531-4A47-9479-A24E78342F33}">
      <dsp:nvSpPr>
        <dsp:cNvPr id="0" name=""/>
        <dsp:cNvSpPr/>
      </dsp:nvSpPr>
      <dsp:spPr>
        <a:xfrm>
          <a:off x="556192" y="3416336"/>
          <a:ext cx="4416328" cy="11078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rgbClr val="000099"/>
              </a:solidFill>
              <a:latin typeface="+mj-lt"/>
            </a:rPr>
            <a:t>Кратковременный</a:t>
          </a:r>
          <a:endParaRPr lang="ru-RU" sz="3000" b="1" kern="1200" dirty="0">
            <a:solidFill>
              <a:srgbClr val="000099"/>
            </a:solidFill>
            <a:latin typeface="+mj-lt"/>
          </a:endParaRPr>
        </a:p>
      </dsp:txBody>
      <dsp:txXfrm>
        <a:off x="588638" y="3448782"/>
        <a:ext cx="4351436" cy="1042910"/>
      </dsp:txXfrm>
    </dsp:sp>
    <dsp:sp modelId="{AC98FBAA-0BD3-4D17-A9B8-F74AA0EB4DD4}">
      <dsp:nvSpPr>
        <dsp:cNvPr id="0" name=""/>
        <dsp:cNvSpPr/>
      </dsp:nvSpPr>
      <dsp:spPr>
        <a:xfrm>
          <a:off x="5166361" y="3232186"/>
          <a:ext cx="2665669" cy="1107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4F9C73-8F07-4610-A8EA-34997AE79CB5}">
      <dsp:nvSpPr>
        <dsp:cNvPr id="0" name=""/>
        <dsp:cNvSpPr/>
      </dsp:nvSpPr>
      <dsp:spPr>
        <a:xfrm>
          <a:off x="5360203" y="3416336"/>
          <a:ext cx="2665669" cy="11078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rgbClr val="000099"/>
              </a:solidFill>
              <a:latin typeface="+mj-lt"/>
            </a:rPr>
            <a:t>Постоянный</a:t>
          </a:r>
          <a:endParaRPr lang="ru-RU" sz="3000" b="1" kern="1200" dirty="0">
            <a:solidFill>
              <a:srgbClr val="000099"/>
            </a:solidFill>
            <a:latin typeface="+mj-lt"/>
          </a:endParaRPr>
        </a:p>
      </dsp:txBody>
      <dsp:txXfrm>
        <a:off x="5392649" y="3448782"/>
        <a:ext cx="2600777" cy="1042910"/>
      </dsp:txXfrm>
    </dsp:sp>
    <dsp:sp modelId="{4D38DCEF-84B9-40D1-BEB6-1D2112AD62D9}">
      <dsp:nvSpPr>
        <dsp:cNvPr id="0" name=""/>
        <dsp:cNvSpPr/>
      </dsp:nvSpPr>
      <dsp:spPr>
        <a:xfrm>
          <a:off x="5081464" y="1617005"/>
          <a:ext cx="2450511" cy="1107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00C82F-4E83-4720-AFF5-B3340D7734C0}">
      <dsp:nvSpPr>
        <dsp:cNvPr id="0" name=""/>
        <dsp:cNvSpPr/>
      </dsp:nvSpPr>
      <dsp:spPr>
        <a:xfrm>
          <a:off x="5275305" y="1801154"/>
          <a:ext cx="2450511" cy="11078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rgbClr val="000099"/>
              </a:solidFill>
              <a:latin typeface="+mj-lt"/>
            </a:rPr>
            <a:t>Аппаратный отказ</a:t>
          </a:r>
          <a:endParaRPr lang="ru-RU" sz="3000" b="1" kern="1200" dirty="0">
            <a:solidFill>
              <a:srgbClr val="000099"/>
            </a:solidFill>
            <a:latin typeface="+mj-lt"/>
          </a:endParaRPr>
        </a:p>
      </dsp:txBody>
      <dsp:txXfrm>
        <a:off x="5307751" y="1833600"/>
        <a:ext cx="2385619" cy="1042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31838"/>
            <a:ext cx="4875213" cy="3656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30738"/>
            <a:ext cx="5027613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Klicken Sie, um die Textformatierung des Masters zu bearbeiten.</a:t>
            </a:r>
          </a:p>
          <a:p>
            <a:pPr lvl="1"/>
            <a:r>
              <a:rPr lang="en-GB" noProof="0" smtClean="0"/>
              <a:t>Zweite Ebene</a:t>
            </a:r>
          </a:p>
          <a:p>
            <a:pPr lvl="2"/>
            <a:r>
              <a:rPr lang="en-GB" noProof="0" smtClean="0"/>
              <a:t>Dritte Ebene</a:t>
            </a:r>
          </a:p>
          <a:p>
            <a:pPr lvl="3"/>
            <a:r>
              <a:rPr lang="en-GB" noProof="0" smtClean="0"/>
              <a:t>Vierte Ebene</a:t>
            </a:r>
          </a:p>
          <a:p>
            <a:pPr lvl="4"/>
            <a:r>
              <a:rPr lang="en-GB" noProof="0" smtClean="0"/>
              <a:t>Fünfte Ebene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30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630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E9903CE7-55D1-4AED-BF6D-F5FFA9EF94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35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ln/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2C4819-CD0A-40C2-9A77-AFCE611D15AC}" type="slidenum">
              <a:rPr lang="en-GB" smtClean="0"/>
              <a:pPr>
                <a:defRPr/>
              </a:pPr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8D132-B345-41D8-BDA2-48EBEF922241}" type="slidenum">
              <a:rPr lang="en-GB" smtClean="0"/>
              <a:pPr>
                <a:defRPr/>
              </a:pPr>
              <a:t>11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4364623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8D132-B345-41D8-BDA2-48EBEF922241}" type="slidenum">
              <a:rPr lang="en-GB" smtClean="0"/>
              <a:pPr>
                <a:defRPr/>
              </a:pPr>
              <a:t>12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6393602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8D132-B345-41D8-BDA2-48EBEF922241}" type="slidenum">
              <a:rPr lang="en-GB" smtClean="0"/>
              <a:pPr>
                <a:defRPr/>
              </a:pPr>
              <a:t>13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4797895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8D132-B345-41D8-BDA2-48EBEF922241}" type="slidenum">
              <a:rPr lang="en-GB" smtClean="0"/>
              <a:pPr>
                <a:defRPr/>
              </a:pPr>
              <a:t>14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1852126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8D132-B345-41D8-BDA2-48EBEF922241}" type="slidenum">
              <a:rPr lang="en-GB" smtClean="0"/>
              <a:pPr>
                <a:defRPr/>
              </a:pPr>
              <a:t>15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9125979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8D132-B345-41D8-BDA2-48EBEF922241}" type="slidenum">
              <a:rPr lang="en-GB" smtClean="0"/>
              <a:pPr>
                <a:defRPr/>
              </a:pPr>
              <a:t>16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6480011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8D132-B345-41D8-BDA2-48EBEF922241}" type="slidenum">
              <a:rPr lang="en-GB" smtClean="0"/>
              <a:pPr>
                <a:defRPr/>
              </a:pPr>
              <a:t>17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19727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8D132-B345-41D8-BDA2-48EBEF922241}" type="slidenum">
              <a:rPr lang="en-GB" smtClean="0"/>
              <a:pPr>
                <a:defRPr/>
              </a:pPr>
              <a:t>18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052153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8D132-B345-41D8-BDA2-48EBEF922241}" type="slidenum">
              <a:rPr lang="en-GB" smtClean="0"/>
              <a:pPr>
                <a:defRPr/>
              </a:pPr>
              <a:t>19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3738179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8D132-B345-41D8-BDA2-48EBEF922241}" type="slidenum">
              <a:rPr lang="en-GB" smtClean="0"/>
              <a:pPr>
                <a:defRPr/>
              </a:pPr>
              <a:t>20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367888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ln/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2C4819-CD0A-40C2-9A77-AFCE611D15AC}" type="slidenum">
              <a:rPr lang="en-GB" smtClean="0"/>
              <a:pPr>
                <a:defRPr/>
              </a:pPr>
              <a:t>3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28938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8D132-B345-41D8-BDA2-48EBEF922241}" type="slidenum">
              <a:rPr lang="en-GB" smtClean="0"/>
              <a:pPr>
                <a:defRPr/>
              </a:pPr>
              <a:t>21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10496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ln/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2C4819-CD0A-40C2-9A77-AFCE611D15AC}" type="slidenum">
              <a:rPr lang="en-GB" smtClean="0"/>
              <a:pPr>
                <a:defRPr/>
              </a:pPr>
              <a:t>4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146186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8BE481-2BB7-49C5-ACF7-E4BBCA450453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78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8BE481-2BB7-49C5-ACF7-E4BBCA450453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963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8D132-B345-41D8-BDA2-48EBEF922241}" type="slidenum">
              <a:rPr lang="en-GB" smtClean="0"/>
              <a:pPr>
                <a:defRPr/>
              </a:pPr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ln/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77385F-2747-4D66-9B2A-F8630558FBA0}" type="slidenum">
              <a:rPr lang="en-GB" smtClean="0"/>
              <a:pPr>
                <a:defRPr/>
              </a:pPr>
              <a:t>8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8947935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8D132-B345-41D8-BDA2-48EBEF922241}" type="slidenum">
              <a:rPr lang="en-GB" smtClean="0"/>
              <a:pPr>
                <a:defRPr/>
              </a:pPr>
              <a:t>9</a:t>
            </a:fld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8D132-B345-41D8-BDA2-48EBEF922241}" type="slidenum">
              <a:rPr lang="en-GB" smtClean="0"/>
              <a:pPr>
                <a:defRPr/>
              </a:pPr>
              <a:t>10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775741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ИПИ РАН</a:t>
            </a:r>
            <a:endParaRPr lang="en-US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           ИПИ ФИЦ ИУ РАН           МЭС-2020                                              из 26</a:t>
            </a: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72A59-8755-4E22-B5E1-0E257FA61D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ИПИ РАН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           ИПИ ФИЦ ИУ РАН           МЭС-2020                                              из 26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E6EFD-FEA4-44BA-808A-0282223A3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ИПИ РАН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           ИПИ ФИЦ ИУ РАН           МЭС-2020                                              из 26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98C60-9998-4F35-A6AA-57DDBD08A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ИПИ РАН</a:t>
            </a:r>
            <a:endParaRPr lang="en-US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           ИПИ ФИЦ ИУ РАН           МЭС-2020                                              из 26</a:t>
            </a:r>
            <a:endParaRPr lang="en-US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FCB38-5580-48B8-B03B-3D49D8C6A8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ИПИ РАН</a:t>
            </a:r>
            <a:endParaRPr lang="en-US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           ИПИ ФИЦ ИУ РАН           МЭС-2020                                              из 26</a:t>
            </a:r>
            <a:endParaRPr lang="en-US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2962C-6A81-409A-AA30-64E23E8EF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ИПИ РАН</a:t>
            </a:r>
            <a:endParaRPr 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           ИПИ ФИЦ ИУ РАН           МЭС-2020                                              из 26</a:t>
            </a:r>
            <a:endParaRPr lang="en-US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576EF-E3D7-4C8F-808C-D7DD0DFAE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ИПИ РАН</a:t>
            </a:r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           ИПИ ФИЦ ИУ РАН           МЭС-2020                                              из 26</a:t>
            </a: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C6135-B03E-4B93-A58D-2D80B2861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ИПИ РАН</a:t>
            </a:r>
            <a:endParaRPr lang="en-US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           ИПИ ФИЦ ИУ РАН           МЭС-2020                                              из 26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FFD5E-5EA1-410E-8B98-9F4E7A7C40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ИПИ РАН</a:t>
            </a:r>
            <a:endParaRPr lang="en-US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           ИПИ ФИЦ ИУ РАН           МЭС-2020                                              из 26</a:t>
            </a:r>
            <a:endParaRPr lang="en-US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660A6-5E65-43D8-B23F-A88AF2459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ИПИ РАН</a:t>
            </a:r>
            <a:endParaRPr lang="en-US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           ИПИ ФИЦ ИУ РАН           МЭС-2020                                              из 26</a:t>
            </a:r>
            <a:endParaRPr lang="en-US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D0B87-1DD0-480C-8E88-F35C231D2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ИПИ РАН</a:t>
            </a: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           ИПИ ФИЦ ИУ РАН           МЭС-2020                                              из 26</a:t>
            </a:r>
            <a:endParaRPr lang="en-US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AF2B9-61BE-4470-95B9-B3C219CE8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smtClean="0"/>
              <a:t>ИПИ РАН</a:t>
            </a:r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smtClean="0"/>
              <a:t>           ИПИ ФИЦ ИУ РАН           МЭС-2020                                              из 26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97086FA-9061-4733-87E8-A745E0F43D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0" r:id="rId1"/>
    <p:sldLayoutId id="2147484451" r:id="rId2"/>
    <p:sldLayoutId id="2147484452" r:id="rId3"/>
    <p:sldLayoutId id="2147484453" r:id="rId4"/>
    <p:sldLayoutId id="2147484454" r:id="rId5"/>
    <p:sldLayoutId id="2147484449" r:id="rId6"/>
    <p:sldLayoutId id="2147484455" r:id="rId7"/>
    <p:sldLayoutId id="2147484456" r:id="rId8"/>
    <p:sldLayoutId id="2147484457" r:id="rId9"/>
    <p:sldLayoutId id="2147484458" r:id="rId10"/>
    <p:sldLayoutId id="2147484459" r:id="rId11"/>
    <p:sldLayoutId id="2147484460" r:id="rId12"/>
  </p:sldLayoutIdLst>
  <p:transition>
    <p:zoom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42910" y="1340768"/>
            <a:ext cx="8215370" cy="2731174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effectLst/>
              </a:rPr>
              <a:t>Сравнение сбоеустойчивых синхронных </a:t>
            </a:r>
            <a:br>
              <a:rPr lang="ru-RU" b="1" dirty="0">
                <a:effectLst/>
              </a:rPr>
            </a:br>
            <a:r>
              <a:rPr lang="ru-RU" b="1" dirty="0">
                <a:effectLst/>
              </a:rPr>
              <a:t>и самосинхронных </a:t>
            </a:r>
            <a:r>
              <a:rPr lang="ru-RU" b="1" dirty="0" smtClean="0">
                <a:effectLst/>
              </a:rPr>
              <a:t>схем</a:t>
            </a:r>
            <a:endParaRPr lang="en-GB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928662" y="3786190"/>
            <a:ext cx="7929618" cy="1571636"/>
          </a:xfrm>
        </p:spPr>
        <p:txBody>
          <a:bodyPr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000" dirty="0" smtClean="0"/>
          </a:p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ru-RU" sz="51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Зацаринный А.А.,</a:t>
            </a:r>
            <a:r>
              <a:rPr lang="en-US" sz="51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1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Степченков Ю.А.</a:t>
            </a:r>
            <a:r>
              <a:rPr lang="en-US" sz="51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51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ru-RU" sz="5100" b="1" u="sng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Дьяченко Ю.Г.</a:t>
            </a:r>
            <a:r>
              <a:rPr lang="en-US" sz="51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51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Рождественский Ю.В.</a:t>
            </a:r>
            <a:r>
              <a:rPr lang="ru-RU" sz="5100" dirty="0" smtClean="0">
                <a:solidFill>
                  <a:srgbClr val="000099"/>
                </a:solidFill>
                <a:latin typeface="+mj-lt"/>
              </a:rPr>
              <a:t/>
            </a:r>
            <a:br>
              <a:rPr lang="ru-RU" sz="5100" dirty="0" smtClean="0">
                <a:solidFill>
                  <a:srgbClr val="000099"/>
                </a:solidFill>
                <a:latin typeface="+mj-lt"/>
              </a:rPr>
            </a:br>
            <a:r>
              <a:rPr lang="ru-RU" dirty="0" smtClean="0">
                <a:solidFill>
                  <a:srgbClr val="7030A0"/>
                </a:solidFill>
                <a:latin typeface="+mj-lt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+mj-lt"/>
              </a:rPr>
            </a:br>
            <a:endParaRPr lang="ru-RU" dirty="0" smtClean="0">
              <a:solidFill>
                <a:srgbClr val="7030A0"/>
              </a:solidFill>
              <a:latin typeface="+mj-lt"/>
            </a:endParaRPr>
          </a:p>
        </p:txBody>
      </p:sp>
      <p:grpSp>
        <p:nvGrpSpPr>
          <p:cNvPr id="13316" name="Group 6"/>
          <p:cNvGrpSpPr>
            <a:grpSpLocks/>
          </p:cNvGrpSpPr>
          <p:nvPr/>
        </p:nvGrpSpPr>
        <p:grpSpPr bwMode="auto">
          <a:xfrm>
            <a:off x="611188" y="5429250"/>
            <a:ext cx="889000" cy="881063"/>
            <a:chOff x="12" y="12"/>
            <a:chExt cx="331" cy="330"/>
          </a:xfrm>
        </p:grpSpPr>
        <p:sp>
          <p:nvSpPr>
            <p:cNvPr id="13318" name="Freeform 7"/>
            <p:cNvSpPr>
              <a:spLocks/>
            </p:cNvSpPr>
            <p:nvPr/>
          </p:nvSpPr>
          <p:spPr bwMode="auto">
            <a:xfrm>
              <a:off x="12" y="42"/>
              <a:ext cx="331" cy="199"/>
            </a:xfrm>
            <a:custGeom>
              <a:avLst/>
              <a:gdLst>
                <a:gd name="T0" fmla="*/ 1 w 475"/>
                <a:gd name="T1" fmla="*/ 1 h 313"/>
                <a:gd name="T2" fmla="*/ 1 w 475"/>
                <a:gd name="T3" fmla="*/ 1 h 313"/>
                <a:gd name="T4" fmla="*/ 1 w 475"/>
                <a:gd name="T5" fmla="*/ 1 h 313"/>
                <a:gd name="T6" fmla="*/ 1 w 475"/>
                <a:gd name="T7" fmla="*/ 0 h 313"/>
                <a:gd name="T8" fmla="*/ 1 w 475"/>
                <a:gd name="T9" fmla="*/ 0 h 313"/>
                <a:gd name="T10" fmla="*/ 1 w 475"/>
                <a:gd name="T11" fmla="*/ 0 h 313"/>
                <a:gd name="T12" fmla="*/ 1 w 475"/>
                <a:gd name="T13" fmla="*/ 1 h 313"/>
                <a:gd name="T14" fmla="*/ 1 w 475"/>
                <a:gd name="T15" fmla="*/ 1 h 313"/>
                <a:gd name="T16" fmla="*/ 1 w 475"/>
                <a:gd name="T17" fmla="*/ 1 h 313"/>
                <a:gd name="T18" fmla="*/ 1 w 475"/>
                <a:gd name="T19" fmla="*/ 1 h 313"/>
                <a:gd name="T20" fmla="*/ 1 w 475"/>
                <a:gd name="T21" fmla="*/ 1 h 313"/>
                <a:gd name="T22" fmla="*/ 0 w 475"/>
                <a:gd name="T23" fmla="*/ 1 h 313"/>
                <a:gd name="T24" fmla="*/ 1 w 475"/>
                <a:gd name="T25" fmla="*/ 1 h 3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75"/>
                <a:gd name="T40" fmla="*/ 0 h 313"/>
                <a:gd name="T41" fmla="*/ 475 w 475"/>
                <a:gd name="T42" fmla="*/ 313 h 31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75" h="313">
                  <a:moveTo>
                    <a:pt x="83" y="145"/>
                  </a:moveTo>
                  <a:lnTo>
                    <a:pt x="83" y="169"/>
                  </a:lnTo>
                  <a:lnTo>
                    <a:pt x="240" y="168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41"/>
                  </a:lnTo>
                  <a:lnTo>
                    <a:pt x="339" y="140"/>
                  </a:lnTo>
                  <a:lnTo>
                    <a:pt x="240" y="294"/>
                  </a:lnTo>
                  <a:lnTo>
                    <a:pt x="84" y="294"/>
                  </a:lnTo>
                  <a:lnTo>
                    <a:pt x="84" y="312"/>
                  </a:lnTo>
                  <a:lnTo>
                    <a:pt x="0" y="228"/>
                  </a:lnTo>
                  <a:lnTo>
                    <a:pt x="83" y="145"/>
                  </a:lnTo>
                </a:path>
              </a:pathLst>
            </a:custGeom>
            <a:solidFill>
              <a:srgbClr val="3366FF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3319" name="Rectangle 8"/>
            <p:cNvSpPr>
              <a:spLocks noChangeArrowheads="1"/>
            </p:cNvSpPr>
            <p:nvPr/>
          </p:nvSpPr>
          <p:spPr bwMode="auto">
            <a:xfrm>
              <a:off x="56" y="12"/>
              <a:ext cx="122" cy="122"/>
            </a:xfrm>
            <a:prstGeom prst="rect">
              <a:avLst/>
            </a:prstGeom>
            <a:solidFill>
              <a:srgbClr val="3366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13320" name="Freeform 9"/>
            <p:cNvSpPr>
              <a:spLocks/>
            </p:cNvSpPr>
            <p:nvPr/>
          </p:nvSpPr>
          <p:spPr bwMode="auto">
            <a:xfrm>
              <a:off x="74" y="158"/>
              <a:ext cx="268" cy="184"/>
            </a:xfrm>
            <a:custGeom>
              <a:avLst/>
              <a:gdLst>
                <a:gd name="T0" fmla="*/ 0 w 374"/>
                <a:gd name="T1" fmla="*/ 1 h 297"/>
                <a:gd name="T2" fmla="*/ 1 w 374"/>
                <a:gd name="T3" fmla="*/ 1 h 297"/>
                <a:gd name="T4" fmla="*/ 1 w 374"/>
                <a:gd name="T5" fmla="*/ 1 h 297"/>
                <a:gd name="T6" fmla="*/ 1 w 374"/>
                <a:gd name="T7" fmla="*/ 1 h 297"/>
                <a:gd name="T8" fmla="*/ 1 w 374"/>
                <a:gd name="T9" fmla="*/ 1 h 297"/>
                <a:gd name="T10" fmla="*/ 1 w 374"/>
                <a:gd name="T11" fmla="*/ 0 h 297"/>
                <a:gd name="T12" fmla="*/ 1 w 374"/>
                <a:gd name="T13" fmla="*/ 1 h 297"/>
                <a:gd name="T14" fmla="*/ 1 w 374"/>
                <a:gd name="T15" fmla="*/ 1 h 297"/>
                <a:gd name="T16" fmla="*/ 1 w 374"/>
                <a:gd name="T17" fmla="*/ 1 h 297"/>
                <a:gd name="T18" fmla="*/ 1 w 374"/>
                <a:gd name="T19" fmla="*/ 1 h 297"/>
                <a:gd name="T20" fmla="*/ 0 w 374"/>
                <a:gd name="T21" fmla="*/ 1 h 297"/>
                <a:gd name="T22" fmla="*/ 0 w 374"/>
                <a:gd name="T23" fmla="*/ 1 h 297"/>
                <a:gd name="T24" fmla="*/ 0 w 374"/>
                <a:gd name="T25" fmla="*/ 1 h 29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74"/>
                <a:gd name="T40" fmla="*/ 0 h 297"/>
                <a:gd name="T41" fmla="*/ 374 w 374"/>
                <a:gd name="T42" fmla="*/ 297 h 29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74" h="297">
                  <a:moveTo>
                    <a:pt x="0" y="156"/>
                  </a:moveTo>
                  <a:lnTo>
                    <a:pt x="20" y="156"/>
                  </a:lnTo>
                  <a:lnTo>
                    <a:pt x="141" y="156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32"/>
                  </a:lnTo>
                  <a:lnTo>
                    <a:pt x="249" y="131"/>
                  </a:lnTo>
                  <a:lnTo>
                    <a:pt x="139" y="296"/>
                  </a:lnTo>
                  <a:lnTo>
                    <a:pt x="21" y="296"/>
                  </a:lnTo>
                  <a:lnTo>
                    <a:pt x="0" y="296"/>
                  </a:lnTo>
                  <a:lnTo>
                    <a:pt x="0" y="231"/>
                  </a:lnTo>
                  <a:lnTo>
                    <a:pt x="0" y="156"/>
                  </a:lnTo>
                </a:path>
              </a:pathLst>
            </a:custGeom>
            <a:solidFill>
              <a:srgbClr val="3366FF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</p:grpSp>
      <p:sp>
        <p:nvSpPr>
          <p:cNvPr id="8" name="Rectangle 7"/>
          <p:cNvSpPr txBox="1">
            <a:spLocks noChangeArrowheads="1"/>
          </p:cNvSpPr>
          <p:nvPr/>
        </p:nvSpPr>
        <p:spPr bwMode="auto">
          <a:xfrm>
            <a:off x="1643063" y="5429264"/>
            <a:ext cx="6643687" cy="1273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025" tIns="36512" rIns="73025" bIns="36512"/>
          <a:lstStyle/>
          <a:p>
            <a:pPr algn="ctr" defTabSz="479425" eaLnBrk="0" hangingPunct="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100000"/>
              <a:defRPr/>
            </a:pPr>
            <a:r>
              <a:rPr lang="ru-RU" b="1" kern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Федеральный Исследовательский Центр «Информатика и Управление» </a:t>
            </a:r>
            <a:br>
              <a:rPr lang="ru-RU" b="1" kern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</a:br>
            <a:r>
              <a:rPr lang="ru-RU" b="1" kern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Российской Академии Наук</a:t>
            </a:r>
            <a:endParaRPr lang="ru-RU" b="1" kern="0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11776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11036" objId="2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7"/>
          <p:cNvSpPr>
            <a:spLocks noGrp="1" noChangeArrowheads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  <a:cs typeface="Arial" pitchFamily="34" charset="0"/>
              </a:rPr>
              <a:t>Диаграмма работы СС-конвейера</a:t>
            </a:r>
            <a:endParaRPr lang="en-GB" sz="4000" b="1" dirty="0" smtClean="0">
              <a:solidFill>
                <a:srgbClr val="0033CC"/>
              </a:solidFill>
              <a:cs typeface="Arial" pitchFamily="34" charset="0"/>
            </a:endParaRPr>
          </a:p>
        </p:txBody>
      </p:sp>
      <p:sp>
        <p:nvSpPr>
          <p:cNvPr id="13315" name="Rectangle 8"/>
          <p:cNvSpPr>
            <a:spLocks noGrp="1" noChangeArrowheads="1"/>
          </p:cNvSpPr>
          <p:nvPr>
            <p:ph idx="1"/>
          </p:nvPr>
        </p:nvSpPr>
        <p:spPr>
          <a:xfrm>
            <a:off x="0" y="3336573"/>
            <a:ext cx="9144000" cy="1053545"/>
          </a:xfrm>
        </p:spPr>
        <p:txBody>
          <a:bodyPr>
            <a:normAutofit fontScale="92500" lnSpcReduction="10000"/>
          </a:bodyPr>
          <a:lstStyle/>
          <a:p>
            <a:pPr marL="90720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РФ – рабочая фаза ступени конвейера,</a:t>
            </a:r>
          </a:p>
          <a:p>
            <a:pPr marL="90720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СФ – спейсерная</a:t>
            </a:r>
            <a:r>
              <a:rPr lang="ru-RU" b="1" dirty="0">
                <a:solidFill>
                  <a:srgbClr val="000099"/>
                </a:solidFill>
                <a:latin typeface="+mj-lt"/>
              </a:rPr>
              <a:t> фаза ступени </a:t>
            </a:r>
            <a:r>
              <a:rPr lang="ru-RU" b="1" dirty="0" smtClean="0">
                <a:solidFill>
                  <a:srgbClr val="000099"/>
                </a:solidFill>
                <a:latin typeface="+mj-lt"/>
              </a:rPr>
              <a:t>конвейера</a:t>
            </a: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МММЭК-2021                              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10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95535" y="1371600"/>
            <a:ext cx="8424937" cy="4965700"/>
            <a:chOff x="395535" y="1371600"/>
            <a:chExt cx="8424937" cy="4965700"/>
          </a:xfrm>
        </p:grpSpPr>
        <p:sp>
          <p:nvSpPr>
            <p:cNvPr id="15362" name="Rectangle 2"/>
            <p:cNvSpPr>
              <a:spLocks noChangeArrowheads="1"/>
            </p:cNvSpPr>
            <p:nvPr/>
          </p:nvSpPr>
          <p:spPr bwMode="auto">
            <a:xfrm>
              <a:off x="4056063" y="1371600"/>
              <a:ext cx="3825875" cy="4965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488" tIns="44450" rIns="90488" bIns="44450"/>
            <a:lstStyle/>
            <a:p>
              <a:pPr marL="385763" indent="-385763">
                <a:lnSpc>
                  <a:spcPct val="87000"/>
                </a:lnSpc>
                <a:spcBef>
                  <a:spcPct val="50000"/>
                </a:spcBef>
                <a:buClr>
                  <a:schemeClr val="accent1"/>
                </a:buClr>
                <a:buFont typeface="Wingdings" pitchFamily="2" charset="2"/>
                <a:buChar char="l"/>
              </a:pPr>
              <a:endParaRPr lang="de-DE">
                <a:latin typeface="Arial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95536" y="1484784"/>
              <a:ext cx="1440160" cy="523220"/>
            </a:xfrm>
            <a:prstGeom prst="rect">
              <a:avLst/>
            </a:prstGeom>
            <a:solidFill>
              <a:srgbClr val="57D3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latin typeface="+mj-lt"/>
                </a:rPr>
                <a:t>РФ1</a:t>
              </a:r>
              <a:endParaRPr lang="ru-RU" sz="2800" b="1" dirty="0">
                <a:latin typeface="+mj-lt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835696" y="1484784"/>
              <a:ext cx="1368152" cy="52322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latin typeface="+mj-lt"/>
                </a:rPr>
                <a:t>СФ1</a:t>
              </a:r>
              <a:endParaRPr lang="ru-RU" sz="2800" b="1" dirty="0">
                <a:latin typeface="+mj-lt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203848" y="1484784"/>
              <a:ext cx="1440160" cy="523220"/>
            </a:xfrm>
            <a:prstGeom prst="rect">
              <a:avLst/>
            </a:prstGeom>
            <a:solidFill>
              <a:srgbClr val="57D3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latin typeface="+mj-lt"/>
                </a:rPr>
                <a:t>РФ1</a:t>
              </a:r>
              <a:endParaRPr lang="ru-RU" sz="2800" b="1" dirty="0">
                <a:latin typeface="+mj-lt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644008" y="1484784"/>
              <a:ext cx="1368152" cy="52322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latin typeface="+mj-lt"/>
                </a:rPr>
                <a:t>СФ1</a:t>
              </a:r>
              <a:endParaRPr lang="ru-RU" sz="2800" b="1" dirty="0">
                <a:latin typeface="+mj-lt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012160" y="1484784"/>
              <a:ext cx="1440160" cy="523220"/>
            </a:xfrm>
            <a:prstGeom prst="rect">
              <a:avLst/>
            </a:prstGeom>
            <a:solidFill>
              <a:srgbClr val="57D3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latin typeface="+mj-lt"/>
                </a:rPr>
                <a:t>РФ1</a:t>
              </a:r>
              <a:endParaRPr lang="ru-RU" sz="2800" b="1" dirty="0">
                <a:latin typeface="+mj-lt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452320" y="1484784"/>
              <a:ext cx="1368152" cy="52322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latin typeface="+mj-lt"/>
                </a:rPr>
                <a:t>СФ1</a:t>
              </a:r>
              <a:endParaRPr lang="ru-RU" sz="2800" b="1" dirty="0">
                <a:latin typeface="+mj-lt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95535" y="2096037"/>
              <a:ext cx="958305" cy="52322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latin typeface="+mj-lt"/>
                </a:rPr>
                <a:t>СФ2</a:t>
              </a:r>
              <a:endParaRPr lang="ru-RU" sz="2800" b="1" dirty="0">
                <a:latin typeface="+mj-lt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353841" y="2096037"/>
              <a:ext cx="1440160" cy="523220"/>
            </a:xfrm>
            <a:prstGeom prst="rect">
              <a:avLst/>
            </a:prstGeom>
            <a:solidFill>
              <a:srgbClr val="57D3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latin typeface="+mj-lt"/>
                </a:rPr>
                <a:t>РФ2</a:t>
              </a:r>
              <a:endParaRPr lang="ru-RU" sz="2800" b="1" dirty="0">
                <a:latin typeface="+mj-lt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797413" y="2096037"/>
              <a:ext cx="1368152" cy="52322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latin typeface="+mj-lt"/>
                </a:rPr>
                <a:t>СФ2</a:t>
              </a:r>
              <a:endParaRPr lang="ru-RU" sz="2800" b="1" dirty="0">
                <a:latin typeface="+mj-lt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165565" y="2096037"/>
              <a:ext cx="1440160" cy="523220"/>
            </a:xfrm>
            <a:prstGeom prst="rect">
              <a:avLst/>
            </a:prstGeom>
            <a:solidFill>
              <a:srgbClr val="57D3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latin typeface="+mj-lt"/>
                </a:rPr>
                <a:t>РФ2</a:t>
              </a:r>
              <a:endParaRPr lang="ru-RU" sz="2800" b="1" dirty="0">
                <a:latin typeface="+mj-lt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605725" y="2096037"/>
              <a:ext cx="1368152" cy="52322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latin typeface="+mj-lt"/>
                </a:rPr>
                <a:t>СФ2</a:t>
              </a:r>
              <a:endParaRPr lang="ru-RU" sz="2800" b="1" dirty="0">
                <a:latin typeface="+mj-lt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973877" y="2096037"/>
              <a:ext cx="1440160" cy="523220"/>
            </a:xfrm>
            <a:prstGeom prst="rect">
              <a:avLst/>
            </a:prstGeom>
            <a:solidFill>
              <a:srgbClr val="57D3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latin typeface="+mj-lt"/>
                </a:rPr>
                <a:t>РФ2</a:t>
              </a:r>
              <a:endParaRPr lang="ru-RU" sz="2800" b="1" dirty="0">
                <a:latin typeface="+mj-lt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8414037" y="2096037"/>
              <a:ext cx="406435" cy="52322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endParaRPr lang="ru-RU" sz="2800" b="1" dirty="0">
                <a:latin typeface="+mj-lt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46854" y="2716305"/>
              <a:ext cx="1368152" cy="52322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latin typeface="+mj-lt"/>
                </a:rPr>
                <a:t>СФ3</a:t>
              </a:r>
              <a:endParaRPr lang="ru-RU" sz="2800" b="1" dirty="0">
                <a:latin typeface="+mj-lt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028031" y="2716305"/>
              <a:ext cx="1440160" cy="523220"/>
            </a:xfrm>
            <a:prstGeom prst="rect">
              <a:avLst/>
            </a:prstGeom>
            <a:solidFill>
              <a:srgbClr val="57D3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latin typeface="+mj-lt"/>
                </a:rPr>
                <a:t>РФ3</a:t>
              </a:r>
              <a:endParaRPr lang="ru-RU" sz="2800" b="1" dirty="0">
                <a:latin typeface="+mj-lt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471603" y="2716305"/>
              <a:ext cx="1368152" cy="52322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latin typeface="+mj-lt"/>
                </a:rPr>
                <a:t>СФ3</a:t>
              </a:r>
              <a:endParaRPr lang="ru-RU" sz="2800" b="1" dirty="0">
                <a:latin typeface="+mj-lt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846229" y="2716305"/>
              <a:ext cx="1440160" cy="523220"/>
            </a:xfrm>
            <a:prstGeom prst="rect">
              <a:avLst/>
            </a:prstGeom>
            <a:solidFill>
              <a:srgbClr val="57D3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latin typeface="+mj-lt"/>
                </a:rPr>
                <a:t>РФ3</a:t>
              </a:r>
              <a:endParaRPr lang="ru-RU" sz="2800" b="1" dirty="0">
                <a:latin typeface="+mj-lt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289801" y="2716305"/>
              <a:ext cx="1368152" cy="52322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latin typeface="+mj-lt"/>
                </a:rPr>
                <a:t>СФ3</a:t>
              </a:r>
              <a:endParaRPr lang="ru-RU" sz="2800" b="1" dirty="0">
                <a:latin typeface="+mj-lt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657953" y="2716305"/>
              <a:ext cx="1162519" cy="523220"/>
            </a:xfrm>
            <a:prstGeom prst="rect">
              <a:avLst/>
            </a:prstGeom>
            <a:solidFill>
              <a:srgbClr val="57D3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latin typeface="+mj-lt"/>
                </a:rPr>
                <a:t>РФ3</a:t>
              </a:r>
              <a:endParaRPr lang="ru-RU" sz="2800" b="1" dirty="0">
                <a:latin typeface="+mj-lt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22869" y="2716305"/>
              <a:ext cx="223985" cy="523220"/>
            </a:xfrm>
            <a:prstGeom prst="rect">
              <a:avLst/>
            </a:prstGeom>
            <a:solidFill>
              <a:srgbClr val="57D3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endParaRPr lang="ru-RU" sz="2800" b="1" dirty="0">
                <a:latin typeface="+mj-lt"/>
              </a:endParaRPr>
            </a:p>
          </p:txBody>
        </p:sp>
        <p:sp>
          <p:nvSpPr>
            <p:cNvPr id="74" name="Rectangle 8"/>
            <p:cNvSpPr txBox="1">
              <a:spLocks noChangeArrowheads="1"/>
            </p:cNvSpPr>
            <p:nvPr/>
          </p:nvSpPr>
          <p:spPr bwMode="auto">
            <a:xfrm>
              <a:off x="539552" y="4457538"/>
              <a:ext cx="8064896" cy="1812341"/>
            </a:xfrm>
            <a:prstGeom prst="rect">
              <a:avLst/>
            </a:prstGeom>
            <a:solidFill>
              <a:srgbClr val="57D3FF"/>
            </a:solidFill>
            <a:ln w="28575">
              <a:noFill/>
              <a:miter lim="800000"/>
              <a:headEnd/>
              <a:tailEnd/>
            </a:ln>
            <a:effectLst>
              <a:glow rad="228600">
                <a:schemeClr val="accent6">
                  <a:satMod val="175000"/>
                  <a:alpha val="40000"/>
                </a:schemeClr>
              </a:glow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extrusionH="76200" contourW="76200">
              <a:bevelT w="209550" h="152400"/>
              <a:bevelB w="101600" prst="rible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92500" lnSpcReduction="10000"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"/>
                <a:defRPr sz="3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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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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itchFamily="18" charset="2"/>
                <a:buChar char="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"/>
                <a:defRPr kumimoji="0"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"/>
                <a:defRPr kumimoji="0"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"/>
                <a:defRPr kumimoji="0"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"/>
                <a:defRPr kumimoji="0"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80000" indent="0" eaLnBrk="1" fontAlgn="auto" hangingPunct="1"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None/>
                <a:defRPr/>
              </a:pPr>
              <a:r>
                <a:rPr lang="en-US" b="1" dirty="0" err="1" smtClean="0">
                  <a:solidFill>
                    <a:srgbClr val="000099"/>
                  </a:solidFill>
                  <a:latin typeface="+mj-lt"/>
                </a:rPr>
                <a:t>i</a:t>
              </a:r>
              <a:r>
                <a:rPr lang="ru-RU" b="1" dirty="0" smtClean="0">
                  <a:solidFill>
                    <a:srgbClr val="000099"/>
                  </a:solidFill>
                  <a:latin typeface="+mj-lt"/>
                </a:rPr>
                <a:t>-ой ступени конвейера разрешается переключение в РФ (СФ) только тогда, когда </a:t>
              </a:r>
              <a:r>
                <a:rPr lang="en-US" b="1" dirty="0" smtClean="0">
                  <a:solidFill>
                    <a:srgbClr val="000099"/>
                  </a:solidFill>
                  <a:latin typeface="+mj-lt"/>
                </a:rPr>
                <a:t>(i+1)</a:t>
              </a:r>
              <a:r>
                <a:rPr lang="ru-RU" b="1" dirty="0" smtClean="0">
                  <a:solidFill>
                    <a:srgbClr val="000099"/>
                  </a:solidFill>
                  <a:latin typeface="+mj-lt"/>
                </a:rPr>
                <a:t>-</a:t>
              </a:r>
              <a:r>
                <a:rPr lang="ru-RU" b="1" dirty="0" err="1" smtClean="0">
                  <a:solidFill>
                    <a:srgbClr val="000099"/>
                  </a:solidFill>
                  <a:latin typeface="+mj-lt"/>
                </a:rPr>
                <a:t>ая</a:t>
              </a:r>
              <a:r>
                <a:rPr lang="ru-RU" b="1" dirty="0" smtClean="0">
                  <a:solidFill>
                    <a:srgbClr val="000099"/>
                  </a:solidFill>
                  <a:latin typeface="+mj-lt"/>
                </a:rPr>
                <a:t> ступень завершила переключение в СФ (РФ)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6834016"/>
      </p:ext>
    </p:extLst>
  </p:cSld>
  <p:clrMapOvr>
    <a:masterClrMapping/>
  </p:clrMapOvr>
  <p:transition spd="med" advTm="38868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37718" objId="2"/>
      </p14:showEvtLst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056063" y="1371600"/>
            <a:ext cx="382587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5763" indent="-385763">
              <a:lnSpc>
                <a:spcPct val="87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de-DE">
              <a:latin typeface="Arial" charset="0"/>
            </a:endParaRP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  <a:cs typeface="Arial" pitchFamily="34" charset="0"/>
              </a:rPr>
              <a:t>Свойства СС-схем</a:t>
            </a:r>
            <a:endParaRPr lang="en-GB" sz="4000" b="1" dirty="0" smtClean="0">
              <a:solidFill>
                <a:srgbClr val="0033CC"/>
              </a:solidFill>
              <a:cs typeface="Arial" pitchFamily="34" charset="0"/>
            </a:endParaRPr>
          </a:p>
        </p:txBody>
      </p:sp>
      <p:sp>
        <p:nvSpPr>
          <p:cNvPr id="13315" name="Rectangle 8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9144000" cy="4965700"/>
          </a:xfrm>
        </p:spPr>
        <p:txBody>
          <a:bodyPr>
            <a:noAutofit/>
          </a:bodyPr>
          <a:lstStyle/>
          <a:p>
            <a:pPr marL="548640" indent="-41148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00B050"/>
                </a:solidFill>
                <a:latin typeface="+mj-lt"/>
                <a:cs typeface="Arial" pitchFamily="34" charset="0"/>
              </a:rPr>
              <a:t>Преимущества</a:t>
            </a:r>
            <a:r>
              <a:rPr lang="ru-RU" sz="24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:</a:t>
            </a:r>
          </a:p>
          <a:p>
            <a:pPr marL="948690" lvl="1" indent="-41148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v"/>
              <a:defRPr/>
            </a:pPr>
            <a:r>
              <a:rPr lang="ru-RU" sz="24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Широкий диапазон работоспособности по напряжению питания и температуре</a:t>
            </a:r>
          </a:p>
          <a:p>
            <a:pPr marL="948690" lvl="1" indent="-41148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v"/>
              <a:defRPr/>
            </a:pPr>
            <a:r>
              <a:rPr lang="ru-RU" sz="24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100%-</a:t>
            </a:r>
            <a:r>
              <a:rPr lang="ru-RU" sz="2400" b="1" dirty="0" err="1" smtClean="0">
                <a:solidFill>
                  <a:srgbClr val="000099"/>
                </a:solidFill>
                <a:latin typeface="+mj-lt"/>
                <a:cs typeface="Arial" pitchFamily="34" charset="0"/>
              </a:rPr>
              <a:t>ное</a:t>
            </a:r>
            <a:r>
              <a:rPr lang="ru-RU" sz="24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 обнаружение константных неисправностей</a:t>
            </a:r>
            <a:endParaRPr lang="en-US" sz="2400" b="1" dirty="0" smtClean="0">
              <a:solidFill>
                <a:srgbClr val="000099"/>
              </a:solidFill>
              <a:latin typeface="+mj-lt"/>
              <a:cs typeface="Arial" pitchFamily="34" charset="0"/>
            </a:endParaRPr>
          </a:p>
          <a:p>
            <a:pPr marL="948690" lvl="1" indent="-41148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v"/>
              <a:defRPr/>
            </a:pPr>
            <a:r>
              <a:rPr lang="ru-RU" sz="24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Отсутствие аппаратных и энергетических затрат на реализацию «</a:t>
            </a:r>
            <a:r>
              <a:rPr lang="ru-RU" sz="2400" b="1" dirty="0" err="1" smtClean="0">
                <a:solidFill>
                  <a:srgbClr val="000099"/>
                </a:solidFill>
                <a:latin typeface="+mj-lt"/>
                <a:cs typeface="Arial" pitchFamily="34" charset="0"/>
              </a:rPr>
              <a:t>клокового</a:t>
            </a:r>
            <a:r>
              <a:rPr lang="ru-RU" sz="24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 дерева»</a:t>
            </a:r>
          </a:p>
          <a:p>
            <a:pPr marL="948690" lvl="1" indent="-41148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v"/>
              <a:defRPr/>
            </a:pPr>
            <a:r>
              <a:rPr lang="ru-RU" sz="24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Работа по реальным задержкам</a:t>
            </a:r>
            <a:endParaRPr lang="en-US" sz="2400" b="1" dirty="0" smtClean="0">
              <a:solidFill>
                <a:srgbClr val="000099"/>
              </a:solidFill>
              <a:latin typeface="+mj-lt"/>
              <a:cs typeface="Arial" pitchFamily="34" charset="0"/>
            </a:endParaRPr>
          </a:p>
          <a:p>
            <a:pPr marL="548640" lvl="1" indent="-41148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Недостатки</a:t>
            </a:r>
            <a:r>
              <a:rPr lang="ru-RU" sz="24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:</a:t>
            </a:r>
          </a:p>
          <a:p>
            <a:pPr marL="948690" lvl="1" indent="-41148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v"/>
              <a:defRPr/>
            </a:pPr>
            <a:r>
              <a:rPr lang="ru-RU" sz="24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Аппаратная избыточность (до 2,7 раз в комбинационных схемах и до 1,5 в триггерных)</a:t>
            </a:r>
          </a:p>
          <a:p>
            <a:pPr marL="948690" lvl="1" indent="-41148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v"/>
              <a:defRPr/>
            </a:pPr>
            <a:r>
              <a:rPr lang="ru-RU" sz="24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Дополнительное время на отработку спейсерной фазы</a:t>
            </a: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МММЭК-2021                              11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10924"/>
      </p:ext>
    </p:extLst>
  </p:cSld>
  <p:clrMapOvr>
    <a:masterClrMapping/>
  </p:clrMapOvr>
  <p:transition spd="med" advTm="38868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37718" objId="2"/>
      </p14:showEvtLst>
    </p:ext>
  </p:extLs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056063" y="1371600"/>
            <a:ext cx="382587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5763" indent="-385763">
              <a:lnSpc>
                <a:spcPct val="87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de-DE">
              <a:latin typeface="Arial" charset="0"/>
            </a:endParaRP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  <a:cs typeface="Arial" pitchFamily="34" charset="0"/>
              </a:rPr>
              <a:t>Интенсивность сбоев</a:t>
            </a:r>
            <a:endParaRPr lang="en-GB" sz="4000" b="1" dirty="0" smtClean="0">
              <a:solidFill>
                <a:srgbClr val="0033CC"/>
              </a:solidFill>
              <a:cs typeface="Arial" pitchFamily="34" charset="0"/>
            </a:endParaRPr>
          </a:p>
        </p:txBody>
      </p:sp>
      <p:sp>
        <p:nvSpPr>
          <p:cNvPr id="13315" name="Rectangle 8"/>
          <p:cNvSpPr>
            <a:spLocks noGrp="1" noChangeArrowheads="1"/>
          </p:cNvSpPr>
          <p:nvPr>
            <p:ph idx="1"/>
          </p:nvPr>
        </p:nvSpPr>
        <p:spPr>
          <a:xfrm>
            <a:off x="0" y="1233612"/>
            <a:ext cx="9144000" cy="4965700"/>
          </a:xfrm>
        </p:spPr>
        <p:txBody>
          <a:bodyPr>
            <a:noAutofit/>
          </a:bodyPr>
          <a:lstStyle/>
          <a:p>
            <a:pPr marL="180000" indent="0">
              <a:spcBef>
                <a:spcPts val="600"/>
              </a:spcBef>
              <a:buNone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Интенсивность сбоев </a:t>
            </a:r>
            <a:r>
              <a:rPr lang="ru-RU" b="1" i="1" dirty="0">
                <a:solidFill>
                  <a:srgbClr val="000099"/>
                </a:solidFill>
                <a:latin typeface="+mj-lt"/>
                <a:sym typeface="Symbol" panose="05050102010706020507" pitchFamily="18" charset="2"/>
              </a:rPr>
              <a:t></a:t>
            </a:r>
            <a:r>
              <a:rPr lang="ru-RU" b="1" dirty="0">
                <a:solidFill>
                  <a:srgbClr val="000099"/>
                </a:solidFill>
                <a:latin typeface="+mj-lt"/>
              </a:rPr>
              <a:t> в </a:t>
            </a:r>
            <a:r>
              <a:rPr lang="ru-RU" b="1" dirty="0" smtClean="0">
                <a:solidFill>
                  <a:srgbClr val="000099"/>
                </a:solidFill>
                <a:latin typeface="+mj-lt"/>
              </a:rPr>
              <a:t>нерезервированной схеме:</a:t>
            </a:r>
            <a:endParaRPr lang="ru-RU" b="1" dirty="0">
              <a:solidFill>
                <a:srgbClr val="000099"/>
              </a:solidFill>
              <a:latin typeface="+mj-lt"/>
            </a:endParaRPr>
          </a:p>
          <a:p>
            <a:pPr marL="180000" indent="0">
              <a:spcBef>
                <a:spcPts val="600"/>
              </a:spcBef>
              <a:buNone/>
            </a:pPr>
            <a:endParaRPr lang="ru-RU" sz="3600" b="1" dirty="0">
              <a:solidFill>
                <a:srgbClr val="000099"/>
              </a:solidFill>
              <a:latin typeface="+mj-lt"/>
            </a:endParaRPr>
          </a:p>
          <a:p>
            <a:pPr marL="180000" indent="0">
              <a:spcBef>
                <a:spcPts val="600"/>
              </a:spcBef>
              <a:buNone/>
            </a:pPr>
            <a:r>
              <a:rPr lang="ru-RU" b="1" i="1" dirty="0" smtClean="0">
                <a:solidFill>
                  <a:srgbClr val="000099"/>
                </a:solidFill>
                <a:latin typeface="+mj-lt"/>
              </a:rPr>
              <a:t>N</a:t>
            </a:r>
            <a:r>
              <a:rPr lang="en-US" b="1" i="1" baseline="-25000" dirty="0" smtClean="0">
                <a:solidFill>
                  <a:srgbClr val="000099"/>
                </a:solidFill>
                <a:latin typeface="+mj-lt"/>
              </a:rPr>
              <a:t>K</a:t>
            </a:r>
            <a:r>
              <a:rPr lang="ru-RU" b="1" dirty="0" smtClean="0">
                <a:solidFill>
                  <a:srgbClr val="000099"/>
                </a:solidFill>
                <a:latin typeface="+mj-lt"/>
              </a:rPr>
              <a:t> </a:t>
            </a:r>
            <a:r>
              <a:rPr lang="ru-RU" b="1" dirty="0">
                <a:solidFill>
                  <a:srgbClr val="000099"/>
                </a:solidFill>
                <a:latin typeface="+mj-lt"/>
              </a:rPr>
              <a:t>– число </a:t>
            </a:r>
            <a:r>
              <a:rPr lang="ru-RU" b="1" dirty="0" smtClean="0">
                <a:solidFill>
                  <a:srgbClr val="000099"/>
                </a:solidFill>
                <a:latin typeface="+mj-lt"/>
              </a:rPr>
              <a:t>компонентов </a:t>
            </a:r>
            <a:r>
              <a:rPr lang="ru-RU" b="1" dirty="0">
                <a:solidFill>
                  <a:srgbClr val="000099"/>
                </a:solidFill>
                <a:latin typeface="+mj-lt"/>
              </a:rPr>
              <a:t>в схеме; </a:t>
            </a:r>
            <a:endParaRPr lang="ru-RU" b="1" dirty="0" smtClean="0">
              <a:solidFill>
                <a:srgbClr val="000099"/>
              </a:solidFill>
              <a:latin typeface="+mj-lt"/>
            </a:endParaRPr>
          </a:p>
          <a:p>
            <a:pPr marL="180000" indent="0">
              <a:spcBef>
                <a:spcPts val="600"/>
              </a:spcBef>
              <a:buNone/>
            </a:pPr>
            <a:r>
              <a:rPr lang="ru-RU" b="1" i="1" dirty="0" smtClean="0">
                <a:solidFill>
                  <a:srgbClr val="000099"/>
                </a:solidFill>
                <a:latin typeface="+mj-lt"/>
                <a:sym typeface="Symbol" panose="05050102010706020507" pitchFamily="18" charset="2"/>
              </a:rPr>
              <a:t></a:t>
            </a:r>
            <a:r>
              <a:rPr lang="ru-RU" b="1" i="1" baseline="-25000" dirty="0">
                <a:solidFill>
                  <a:srgbClr val="000099"/>
                </a:solidFill>
                <a:latin typeface="+mj-lt"/>
              </a:rPr>
              <a:t>0</a:t>
            </a:r>
            <a:r>
              <a:rPr lang="ru-RU" b="1" dirty="0">
                <a:solidFill>
                  <a:srgbClr val="000099"/>
                </a:solidFill>
                <a:latin typeface="+mj-lt"/>
              </a:rPr>
              <a:t> – </a:t>
            </a:r>
            <a:r>
              <a:rPr lang="ru-RU" b="1" dirty="0" smtClean="0">
                <a:solidFill>
                  <a:srgbClr val="000099"/>
                </a:solidFill>
                <a:latin typeface="+mj-lt"/>
              </a:rPr>
              <a:t>число воздействий, </a:t>
            </a:r>
            <a:r>
              <a:rPr lang="ru-RU" b="1" dirty="0">
                <a:solidFill>
                  <a:srgbClr val="000099"/>
                </a:solidFill>
                <a:latin typeface="+mj-lt"/>
              </a:rPr>
              <a:t>инициирующих сбой в одном </a:t>
            </a:r>
            <a:r>
              <a:rPr lang="ru-RU" b="1" dirty="0" smtClean="0">
                <a:solidFill>
                  <a:srgbClr val="000099"/>
                </a:solidFill>
                <a:latin typeface="+mj-lt"/>
              </a:rPr>
              <a:t>компоненте, </a:t>
            </a:r>
            <a:r>
              <a:rPr lang="ru-RU" b="1" dirty="0">
                <a:solidFill>
                  <a:srgbClr val="000099"/>
                </a:solidFill>
                <a:latin typeface="+mj-lt"/>
              </a:rPr>
              <a:t>в единицу времени</a:t>
            </a:r>
            <a:r>
              <a:rPr lang="ru-RU" b="1" dirty="0" smtClean="0">
                <a:solidFill>
                  <a:srgbClr val="000099"/>
                </a:solidFill>
                <a:latin typeface="+mj-lt"/>
              </a:rPr>
              <a:t>; </a:t>
            </a:r>
          </a:p>
          <a:p>
            <a:pPr marL="180000" indent="0">
              <a:spcBef>
                <a:spcPts val="600"/>
              </a:spcBef>
              <a:buNone/>
            </a:pPr>
            <a:r>
              <a:rPr lang="ru-RU" b="1" i="1" dirty="0" smtClean="0">
                <a:solidFill>
                  <a:srgbClr val="000099"/>
                </a:solidFill>
                <a:latin typeface="+mj-lt"/>
                <a:sym typeface="Symbol" panose="05050102010706020507" pitchFamily="18" charset="2"/>
              </a:rPr>
              <a:t></a:t>
            </a:r>
            <a:r>
              <a:rPr lang="ru-RU" b="1" dirty="0" smtClean="0">
                <a:solidFill>
                  <a:srgbClr val="000099"/>
                </a:solidFill>
                <a:latin typeface="+mj-lt"/>
              </a:rPr>
              <a:t> </a:t>
            </a:r>
            <a:r>
              <a:rPr lang="ru-RU" b="1" dirty="0">
                <a:solidFill>
                  <a:srgbClr val="000099"/>
                </a:solidFill>
                <a:latin typeface="+mj-lt"/>
              </a:rPr>
              <a:t>– вероятность сбоя при повреждении одного </a:t>
            </a:r>
            <a:r>
              <a:rPr lang="ru-RU" b="1" dirty="0" smtClean="0">
                <a:solidFill>
                  <a:srgbClr val="000099"/>
                </a:solidFill>
                <a:latin typeface="+mj-lt"/>
              </a:rPr>
              <a:t>компонента</a:t>
            </a:r>
            <a:endParaRPr lang="ru-RU" sz="2400" b="1" dirty="0" smtClean="0">
              <a:solidFill>
                <a:srgbClr val="000099"/>
              </a:solidFill>
              <a:latin typeface="+mj-lt"/>
              <a:cs typeface="Arial" pitchFamily="34" charset="0"/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МММЭК-2021                              12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82960" y="2276872"/>
                <a:ext cx="3717231" cy="584775"/>
              </a:xfrm>
              <a:prstGeom prst="rect">
                <a:avLst/>
              </a:prstGeom>
              <a:solidFill>
                <a:srgbClr val="57D3FF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latin typeface="Cambria Math" panose="02040503050406030204" pitchFamily="18" charset="0"/>
                        </a:rPr>
                        <m:t>𝝀</m:t>
                      </m:r>
                      <m:r>
                        <a:rPr lang="ru-RU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𝑲</m:t>
                          </m:r>
                        </m:sub>
                      </m:sSub>
                      <m:r>
                        <a:rPr lang="ru-RU" sz="3200" b="1" i="1">
                          <a:latin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ru-RU" sz="32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3200" b="1" i="1">
                              <a:latin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ru-RU" sz="3200" b="1" i="1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ru-RU" sz="3200" b="1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ru-RU" sz="3200" b="1" i="1">
                          <a:latin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ru-RU" sz="32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2960" y="2276872"/>
                <a:ext cx="3717231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2123728" y="5718367"/>
            <a:ext cx="5040560" cy="584775"/>
          </a:xfrm>
          <a:prstGeom prst="rect">
            <a:avLst/>
          </a:prstGeom>
          <a:solidFill>
            <a:srgbClr val="00B050">
              <a:alpha val="36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+mj-lt"/>
              </a:rPr>
              <a:t>Компонент = транзистор</a:t>
            </a:r>
            <a:endParaRPr lang="ru-RU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12894644"/>
      </p:ext>
    </p:extLst>
  </p:cSld>
  <p:clrMapOvr>
    <a:masterClrMapping/>
  </p:clrMapOvr>
  <p:transition spd="med" advTm="38868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37718" objId="2"/>
      </p14:showEvtLst>
    </p:ext>
  </p:extLs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056063" y="1371600"/>
            <a:ext cx="382587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5763" indent="-385763">
              <a:lnSpc>
                <a:spcPct val="87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de-DE">
              <a:latin typeface="Arial" charset="0"/>
            </a:endParaRP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  <a:cs typeface="Arial" pitchFamily="34" charset="0"/>
              </a:rPr>
              <a:t>Сравнение синхронных и СС-схем (1)</a:t>
            </a:r>
            <a:endParaRPr lang="en-GB" sz="4000" b="1" dirty="0" smtClean="0">
              <a:solidFill>
                <a:srgbClr val="0033CC"/>
              </a:solidFill>
              <a:cs typeface="Arial" pitchFamily="34" charset="0"/>
            </a:endParaRPr>
          </a:p>
        </p:txBody>
      </p:sp>
      <p:sp>
        <p:nvSpPr>
          <p:cNvPr id="13315" name="Rectangle 8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9144000" cy="4965700"/>
          </a:xfrm>
        </p:spPr>
        <p:txBody>
          <a:bodyPr>
            <a:noAutofit/>
          </a:bodyPr>
          <a:lstStyle/>
          <a:p>
            <a:pPr marL="180000" indent="0">
              <a:spcBef>
                <a:spcPts val="600"/>
              </a:spcBef>
              <a:buNone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Отношение интенсивностей сбоев в нерезервированной синхронной и СС-схеме:</a:t>
            </a:r>
            <a:endParaRPr lang="ru-RU" b="1" dirty="0">
              <a:solidFill>
                <a:srgbClr val="000099"/>
              </a:solidFill>
              <a:latin typeface="+mj-lt"/>
            </a:endParaRPr>
          </a:p>
          <a:p>
            <a:pPr marL="180000" indent="0">
              <a:spcBef>
                <a:spcPts val="600"/>
              </a:spcBef>
              <a:buNone/>
            </a:pPr>
            <a:endParaRPr lang="ru-RU" sz="3600" b="1" dirty="0">
              <a:solidFill>
                <a:srgbClr val="000099"/>
              </a:solidFill>
              <a:latin typeface="+mj-lt"/>
            </a:endParaRPr>
          </a:p>
          <a:p>
            <a:pPr marL="180000" indent="0">
              <a:spcBef>
                <a:spcPts val="600"/>
              </a:spcBef>
              <a:buNone/>
            </a:pPr>
            <a:endParaRPr lang="ru-RU" b="1" i="1" dirty="0" smtClean="0">
              <a:solidFill>
                <a:srgbClr val="000099"/>
              </a:solidFill>
              <a:latin typeface="+mj-lt"/>
            </a:endParaRPr>
          </a:p>
          <a:p>
            <a:pPr marL="180000" indent="0">
              <a:spcBef>
                <a:spcPts val="4800"/>
              </a:spcBef>
              <a:buNone/>
            </a:pPr>
            <a:r>
              <a:rPr lang="en-US" b="1" i="1" dirty="0" smtClean="0">
                <a:solidFill>
                  <a:srgbClr val="000099"/>
                </a:solidFill>
                <a:latin typeface="+mj-lt"/>
              </a:rPr>
              <a:t>A</a:t>
            </a:r>
            <a:r>
              <a:rPr lang="en-US" b="1" i="1" baseline="-25000" dirty="0" smtClean="0">
                <a:solidFill>
                  <a:srgbClr val="000099"/>
                </a:solidFill>
                <a:latin typeface="+mj-lt"/>
              </a:rPr>
              <a:t>R</a:t>
            </a:r>
            <a:r>
              <a:rPr lang="ru-RU" b="1" dirty="0" smtClean="0">
                <a:solidFill>
                  <a:srgbClr val="000099"/>
                </a:solidFill>
                <a:latin typeface="+mj-lt"/>
              </a:rPr>
              <a:t> </a:t>
            </a:r>
            <a:r>
              <a:rPr lang="ru-RU" b="1" dirty="0">
                <a:solidFill>
                  <a:srgbClr val="000099"/>
                </a:solidFill>
                <a:latin typeface="+mj-lt"/>
              </a:rPr>
              <a:t>– </a:t>
            </a:r>
            <a:r>
              <a:rPr lang="ru-RU" b="1" dirty="0" smtClean="0">
                <a:solidFill>
                  <a:srgbClr val="000099"/>
                </a:solidFill>
                <a:latin typeface="+mj-lt"/>
              </a:rPr>
              <a:t>коэффициент избыточности СС-схемы по отношению к синхронному аналогу; </a:t>
            </a:r>
          </a:p>
          <a:p>
            <a:pPr marL="180000" indent="0">
              <a:spcBef>
                <a:spcPts val="600"/>
              </a:spcBef>
              <a:buNone/>
            </a:pPr>
            <a:r>
              <a:rPr lang="ru-RU" b="1" i="1" dirty="0" smtClean="0">
                <a:solidFill>
                  <a:srgbClr val="000099"/>
                </a:solidFill>
                <a:latin typeface="+mj-lt"/>
                <a:sym typeface="Symbol" panose="05050102010706020507" pitchFamily="18" charset="2"/>
              </a:rPr>
              <a:t></a:t>
            </a:r>
            <a:r>
              <a:rPr lang="ru-RU" b="1" i="1" baseline="-25000" dirty="0" smtClean="0">
                <a:solidFill>
                  <a:srgbClr val="000099"/>
                </a:solidFill>
                <a:latin typeface="+mj-lt"/>
                <a:sym typeface="Symbol" panose="05050102010706020507" pitchFamily="18" charset="2"/>
              </a:rPr>
              <a:t>С</a:t>
            </a:r>
            <a:r>
              <a:rPr lang="ru-RU" b="1" i="1" dirty="0" smtClean="0">
                <a:solidFill>
                  <a:srgbClr val="000099"/>
                </a:solidFill>
                <a:latin typeface="+mj-lt"/>
                <a:sym typeface="Symbol" panose="05050102010706020507" pitchFamily="18" charset="2"/>
              </a:rPr>
              <a:t>, </a:t>
            </a:r>
            <a:r>
              <a:rPr lang="ru-RU" b="1" i="1" dirty="0" smtClean="0">
                <a:solidFill>
                  <a:srgbClr val="000099"/>
                </a:solidFill>
                <a:sym typeface="Symbol" panose="05050102010706020507" pitchFamily="18" charset="2"/>
              </a:rPr>
              <a:t></a:t>
            </a:r>
            <a:r>
              <a:rPr lang="en-US" b="1" i="1" baseline="-25000" dirty="0" smtClean="0">
                <a:solidFill>
                  <a:srgbClr val="000099"/>
                </a:solidFill>
                <a:latin typeface="+mj-lt"/>
                <a:sym typeface="Symbol" panose="05050102010706020507" pitchFamily="18" charset="2"/>
              </a:rPr>
              <a:t>CC</a:t>
            </a:r>
            <a:r>
              <a:rPr lang="ru-RU" b="1" dirty="0" smtClean="0">
                <a:solidFill>
                  <a:srgbClr val="000099"/>
                </a:solidFill>
                <a:latin typeface="+mj-lt"/>
              </a:rPr>
              <a:t> </a:t>
            </a:r>
            <a:r>
              <a:rPr lang="ru-RU" b="1" dirty="0">
                <a:solidFill>
                  <a:srgbClr val="000099"/>
                </a:solidFill>
                <a:latin typeface="+mj-lt"/>
              </a:rPr>
              <a:t>– вероятность сбоя при повреждении одного </a:t>
            </a:r>
            <a:r>
              <a:rPr lang="ru-RU" b="1" dirty="0" smtClean="0">
                <a:solidFill>
                  <a:srgbClr val="000099"/>
                </a:solidFill>
                <a:latin typeface="+mj-lt"/>
              </a:rPr>
              <a:t>компонента синхронной и СС-схемы</a:t>
            </a:r>
            <a:endParaRPr lang="ru-RU" sz="2400" b="1" dirty="0" smtClean="0">
              <a:solidFill>
                <a:srgbClr val="000099"/>
              </a:solidFill>
              <a:latin typeface="+mj-lt"/>
              <a:cs typeface="Arial" pitchFamily="34" charset="0"/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МММЭК-2021                              13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83569" y="2803320"/>
                <a:ext cx="2736304" cy="1038554"/>
              </a:xfrm>
              <a:prstGeom prst="rect">
                <a:avLst/>
              </a:prstGeom>
              <a:solidFill>
                <a:srgbClr val="57D3FF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𝑰</m:t>
                          </m:r>
                        </m:sub>
                      </m:sSub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𝜶</m:t>
                              </m:r>
                            </m:e>
                            <m:sub>
                              <m:r>
                                <a:rPr lang="ru-RU" sz="3200" b="1" i="1" smtClean="0">
                                  <a:latin typeface="Cambria Math" panose="02040503050406030204" pitchFamily="18" charset="0"/>
                                </a:rPr>
                                <m:t>С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sub>
                          </m:sSub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sz="3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𝜶</m:t>
                              </m:r>
                            </m:e>
                            <m:sub>
                              <m:r>
                                <a:rPr lang="ru-RU" sz="3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СС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2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9" y="2803320"/>
                <a:ext cx="2736304" cy="10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815408" y="2537767"/>
            <a:ext cx="532859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+mj-lt"/>
              </a:rPr>
              <a:t>1,19</a:t>
            </a:r>
            <a:r>
              <a:rPr lang="ru-RU" sz="3200" b="1" dirty="0" smtClean="0">
                <a:latin typeface="+mj-lt"/>
              </a:rPr>
              <a:t> для комбинационных</a:t>
            </a:r>
          </a:p>
          <a:p>
            <a:r>
              <a:rPr lang="ru-RU" sz="3200" b="1" dirty="0">
                <a:latin typeface="+mj-lt"/>
              </a:rPr>
              <a:t> </a:t>
            </a:r>
            <a:r>
              <a:rPr lang="ru-RU" sz="3200" b="1" dirty="0" smtClean="0">
                <a:latin typeface="+mj-lt"/>
              </a:rPr>
              <a:t>        схем,</a:t>
            </a:r>
          </a:p>
          <a:p>
            <a:r>
              <a:rPr lang="ru-RU" sz="3600" b="1" dirty="0" smtClean="0">
                <a:latin typeface="+mj-lt"/>
              </a:rPr>
              <a:t>1,96</a:t>
            </a:r>
            <a:r>
              <a:rPr lang="ru-RU" sz="3200" b="1" dirty="0" smtClean="0">
                <a:latin typeface="+mj-lt"/>
              </a:rPr>
              <a:t> для триггерных схем</a:t>
            </a:r>
            <a:endParaRPr lang="ru-RU" sz="32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74036" y="2968654"/>
            <a:ext cx="610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=</a:t>
            </a:r>
            <a:endParaRPr lang="ru-RU" sz="3600" b="1" dirty="0"/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3707904" y="2537767"/>
            <a:ext cx="276926" cy="156966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722491"/>
      </p:ext>
    </p:extLst>
  </p:cSld>
  <p:clrMapOvr>
    <a:masterClrMapping/>
  </p:clrMapOvr>
  <p:transition spd="med" advTm="38868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37718" objId="2"/>
      </p14:showEvtLst>
    </p:ext>
  </p:extLs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056063" y="1371600"/>
            <a:ext cx="382587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5763" indent="-385763">
              <a:lnSpc>
                <a:spcPct val="87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de-DE">
              <a:latin typeface="Arial" charset="0"/>
            </a:endParaRP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  <a:cs typeface="Arial" pitchFamily="34" charset="0"/>
              </a:rPr>
              <a:t>Повышение сбоеустойчивости (1)</a:t>
            </a:r>
            <a:endParaRPr lang="en-GB" sz="4000" b="1" dirty="0" smtClean="0">
              <a:solidFill>
                <a:srgbClr val="0033CC"/>
              </a:solidFill>
              <a:cs typeface="Arial" pitchFamily="34" charset="0"/>
            </a:endParaRPr>
          </a:p>
        </p:txBody>
      </p:sp>
      <p:sp>
        <p:nvSpPr>
          <p:cNvPr id="13315" name="Rectangle 8"/>
          <p:cNvSpPr>
            <a:spLocks noGrp="1" noChangeArrowheads="1"/>
          </p:cNvSpPr>
          <p:nvPr>
            <p:ph idx="1"/>
          </p:nvPr>
        </p:nvSpPr>
        <p:spPr>
          <a:xfrm>
            <a:off x="-24827" y="1628800"/>
            <a:ext cx="9144000" cy="3785592"/>
          </a:xfrm>
        </p:spPr>
        <p:txBody>
          <a:bodyPr>
            <a:noAutofit/>
          </a:bodyPr>
          <a:lstStyle/>
          <a:p>
            <a:pPr marL="180000" indent="0">
              <a:spcBef>
                <a:spcPts val="600"/>
              </a:spcBef>
              <a:buNone/>
            </a:pPr>
            <a:r>
              <a:rPr lang="ru-RU" sz="3600" b="1" dirty="0" smtClean="0">
                <a:solidFill>
                  <a:srgbClr val="000099"/>
                </a:solidFill>
                <a:latin typeface="+mj-lt"/>
              </a:rPr>
              <a:t>Принципы вотирования</a:t>
            </a:r>
            <a:r>
              <a:rPr lang="en-US" sz="3600" b="1" dirty="0" smtClean="0">
                <a:solidFill>
                  <a:srgbClr val="000099"/>
                </a:solidFill>
                <a:latin typeface="+mj-lt"/>
              </a:rPr>
              <a:t> “</a:t>
            </a:r>
            <a:r>
              <a:rPr lang="en-US" sz="3600" b="1" i="1" dirty="0" smtClean="0">
                <a:solidFill>
                  <a:srgbClr val="0033CC"/>
                </a:solidFill>
                <a:latin typeface="+mj-lt"/>
              </a:rPr>
              <a:t>M </a:t>
            </a:r>
            <a:r>
              <a:rPr lang="ru-RU" sz="3600" b="1" i="1" dirty="0" smtClean="0">
                <a:solidFill>
                  <a:srgbClr val="0033CC"/>
                </a:solidFill>
                <a:latin typeface="+mj-lt"/>
              </a:rPr>
              <a:t>из</a:t>
            </a:r>
            <a:r>
              <a:rPr lang="en-US" sz="3600" b="1" i="1" dirty="0" smtClean="0">
                <a:solidFill>
                  <a:srgbClr val="0033CC"/>
                </a:solidFill>
                <a:latin typeface="+mj-lt"/>
              </a:rPr>
              <a:t> N</a:t>
            </a:r>
            <a:r>
              <a:rPr lang="en-US" sz="3600" b="1" dirty="0" smtClean="0">
                <a:solidFill>
                  <a:srgbClr val="000099"/>
                </a:solidFill>
                <a:latin typeface="+mj-lt"/>
              </a:rPr>
              <a:t>”</a:t>
            </a:r>
            <a:r>
              <a:rPr lang="ru-RU" sz="3600" b="1" dirty="0" smtClean="0">
                <a:solidFill>
                  <a:srgbClr val="000099"/>
                </a:solidFill>
                <a:latin typeface="+mj-lt"/>
              </a:rPr>
              <a:t>:</a:t>
            </a:r>
          </a:p>
          <a:p>
            <a:pPr marL="637200" indent="-457200">
              <a:spcBef>
                <a:spcPts val="600"/>
              </a:spcBef>
              <a:buClr>
                <a:srgbClr val="000099"/>
              </a:buClr>
              <a:buFont typeface="Wingdings" panose="05000000000000000000" pitchFamily="2" charset="2"/>
              <a:buChar char="v"/>
            </a:pPr>
            <a:r>
              <a:rPr lang="ru-RU" sz="3600" b="1" dirty="0" smtClean="0">
                <a:solidFill>
                  <a:srgbClr val="000099"/>
                </a:solidFill>
                <a:latin typeface="+mj-lt"/>
              </a:rPr>
              <a:t>параллельная обработка данных в </a:t>
            </a:r>
            <a:r>
              <a:rPr lang="en-US" sz="3600" b="1" i="1" dirty="0" smtClean="0">
                <a:solidFill>
                  <a:srgbClr val="0033CC"/>
                </a:solidFill>
                <a:latin typeface="+mj-lt"/>
              </a:rPr>
              <a:t>N</a:t>
            </a:r>
            <a:r>
              <a:rPr lang="en-US" sz="3600" b="1" dirty="0" smtClean="0">
                <a:solidFill>
                  <a:srgbClr val="000099"/>
                </a:solidFill>
                <a:latin typeface="+mj-lt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+mj-lt"/>
              </a:rPr>
              <a:t>идентичных каналах,</a:t>
            </a:r>
          </a:p>
          <a:p>
            <a:pPr marL="637200" indent="-457200">
              <a:spcBef>
                <a:spcPts val="600"/>
              </a:spcBef>
              <a:buClr>
                <a:srgbClr val="000099"/>
              </a:buClr>
              <a:buFont typeface="Wingdings" panose="05000000000000000000" pitchFamily="2" charset="2"/>
              <a:buChar char="v"/>
            </a:pPr>
            <a:r>
              <a:rPr lang="ru-RU" sz="3600" b="1" dirty="0" smtClean="0">
                <a:solidFill>
                  <a:srgbClr val="000099"/>
                </a:solidFill>
                <a:latin typeface="+mj-lt"/>
              </a:rPr>
              <a:t>выбор в качестве корректного результата, полученного не менее, чем в </a:t>
            </a:r>
            <a:r>
              <a:rPr lang="ru-RU" sz="3600" b="1" i="1" dirty="0" smtClean="0">
                <a:solidFill>
                  <a:srgbClr val="0033CC"/>
                </a:solidFill>
                <a:latin typeface="+mj-lt"/>
              </a:rPr>
              <a:t>М</a:t>
            </a:r>
            <a:r>
              <a:rPr lang="ru-RU" sz="3600" b="1" dirty="0" smtClean="0">
                <a:solidFill>
                  <a:srgbClr val="000099"/>
                </a:solidFill>
                <a:latin typeface="+mj-lt"/>
              </a:rPr>
              <a:t> каналах.</a:t>
            </a:r>
            <a:endParaRPr lang="ru-RU" b="1" i="1" dirty="0" smtClean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МММЭК-2021                              14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291446"/>
      </p:ext>
    </p:extLst>
  </p:cSld>
  <p:clrMapOvr>
    <a:masterClrMapping/>
  </p:clrMapOvr>
  <p:transition spd="med" advTm="38868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37718" objId="2"/>
      </p14:showEvtLst>
    </p:ext>
  </p:extLs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7"/>
          <p:cNvSpPr>
            <a:spLocks noGrp="1" noChangeArrowheads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  <a:cs typeface="Arial" pitchFamily="34" charset="0"/>
              </a:rPr>
              <a:t>Повышение сбоеустойчивости (2)</a:t>
            </a:r>
            <a:endParaRPr lang="en-GB" sz="4000" b="1" dirty="0" smtClean="0">
              <a:solidFill>
                <a:srgbClr val="0033CC"/>
              </a:solidFill>
              <a:cs typeface="Arial" pitchFamily="34" charset="0"/>
            </a:endParaRPr>
          </a:p>
        </p:txBody>
      </p:sp>
      <p:sp>
        <p:nvSpPr>
          <p:cNvPr id="13315" name="Rectangle 8"/>
          <p:cNvSpPr>
            <a:spLocks noGrp="1" noChangeArrowheads="1"/>
          </p:cNvSpPr>
          <p:nvPr>
            <p:ph idx="1"/>
          </p:nvPr>
        </p:nvSpPr>
        <p:spPr>
          <a:xfrm>
            <a:off x="-24827" y="1201950"/>
            <a:ext cx="9144000" cy="792088"/>
          </a:xfrm>
        </p:spPr>
        <p:txBody>
          <a:bodyPr>
            <a:noAutofit/>
          </a:bodyPr>
          <a:lstStyle/>
          <a:p>
            <a:pPr marL="180000" indent="0" algn="ctr">
              <a:spcBef>
                <a:spcPts val="600"/>
              </a:spcBef>
              <a:buNone/>
            </a:pPr>
            <a:r>
              <a:rPr lang="ru-RU" sz="3600" b="1" dirty="0" smtClean="0">
                <a:solidFill>
                  <a:srgbClr val="000099"/>
                </a:solidFill>
                <a:latin typeface="+mj-lt"/>
              </a:rPr>
              <a:t>Дублирование схемы</a:t>
            </a:r>
            <a:endParaRPr lang="ru-RU" b="1" i="1" dirty="0" smtClean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МММЭК-2021                              15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  <p:sp>
        <p:nvSpPr>
          <p:cNvPr id="24" name="Rectangle 8"/>
          <p:cNvSpPr txBox="1">
            <a:spLocks noChangeArrowheads="1"/>
          </p:cNvSpPr>
          <p:nvPr/>
        </p:nvSpPr>
        <p:spPr bwMode="auto">
          <a:xfrm>
            <a:off x="611559" y="5570353"/>
            <a:ext cx="7920881" cy="79208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>
            <a:glow rad="444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contourW="12700">
            <a:contourClr>
              <a:srgbClr val="FF0000"/>
            </a:contour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0" algn="ctr">
              <a:spcBef>
                <a:spcPts val="600"/>
              </a:spcBef>
              <a:buNone/>
            </a:pPr>
            <a:r>
              <a:rPr lang="ru-RU" sz="3600" b="1" i="1" dirty="0" smtClean="0">
                <a:solidFill>
                  <a:srgbClr val="000099"/>
                </a:solidFill>
                <a:latin typeface="+mj-lt"/>
              </a:rPr>
              <a:t>Остановка схемы при несовпадении</a:t>
            </a:r>
            <a:endParaRPr lang="ru-RU" sz="3600" b="1" i="1" dirty="0">
              <a:solidFill>
                <a:srgbClr val="000099"/>
              </a:solidFill>
              <a:latin typeface="+mj-lt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-72253" y="2060848"/>
            <a:ext cx="9174144" cy="3323987"/>
            <a:chOff x="-72253" y="2060848"/>
            <a:chExt cx="9174144" cy="3323987"/>
          </a:xfrm>
        </p:grpSpPr>
        <p:sp>
          <p:nvSpPr>
            <p:cNvPr id="2" name="TextBox 1"/>
            <p:cNvSpPr txBox="1"/>
            <p:nvPr/>
          </p:nvSpPr>
          <p:spPr>
            <a:xfrm>
              <a:off x="2182164" y="2888115"/>
              <a:ext cx="2001336" cy="646331"/>
            </a:xfrm>
            <a:prstGeom prst="rect">
              <a:avLst/>
            </a:prstGeom>
            <a:solidFill>
              <a:srgbClr val="57D3FF"/>
            </a:solidFill>
            <a:scene3d>
              <a:camera prst="orthographicFront"/>
              <a:lightRig rig="threePt" dir="t"/>
            </a:scene3d>
            <a:sp3d>
              <a:bevelT w="88900" h="889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dirty="0" smtClean="0">
                  <a:solidFill>
                    <a:srgbClr val="000099"/>
                  </a:solidFill>
                  <a:latin typeface="+mj-lt"/>
                </a:rPr>
                <a:t>Канал-1</a:t>
              </a:r>
              <a:endParaRPr lang="ru-RU" sz="3600" dirty="0">
                <a:solidFill>
                  <a:srgbClr val="000099"/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82164" y="4058726"/>
              <a:ext cx="2001336" cy="646331"/>
            </a:xfrm>
            <a:prstGeom prst="rect">
              <a:avLst/>
            </a:prstGeom>
            <a:solidFill>
              <a:srgbClr val="57D3FF"/>
            </a:solidFill>
            <a:scene3d>
              <a:camera prst="orthographicFront"/>
              <a:lightRig rig="threePt" dir="t"/>
            </a:scene3d>
            <a:sp3d>
              <a:bevelT w="88900" h="889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dirty="0" smtClean="0">
                  <a:solidFill>
                    <a:srgbClr val="000099"/>
                  </a:solidFill>
                  <a:latin typeface="+mj-lt"/>
                </a:rPr>
                <a:t>Канал-2</a:t>
              </a:r>
              <a:endParaRPr lang="ru-RU" sz="3600" dirty="0">
                <a:solidFill>
                  <a:srgbClr val="000099"/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86482" y="2060848"/>
              <a:ext cx="2506708" cy="3323987"/>
            </a:xfrm>
            <a:prstGeom prst="rect">
              <a:avLst/>
            </a:prstGeom>
            <a:solidFill>
              <a:srgbClr val="90E294"/>
            </a:solidFill>
            <a:scene3d>
              <a:camera prst="orthographicFront"/>
              <a:lightRig rig="threePt" dir="t"/>
            </a:scene3d>
            <a:sp3d>
              <a:bevelT w="139700" h="152400"/>
            </a:sp3d>
          </p:spPr>
          <p:txBody>
            <a:bodyPr wrap="square" rtlCol="0">
              <a:spAutoFit/>
            </a:bodyPr>
            <a:lstStyle/>
            <a:p>
              <a:pPr algn="ctr"/>
              <a:endParaRPr lang="ru-RU" sz="3600" dirty="0" smtClean="0">
                <a:solidFill>
                  <a:srgbClr val="000099"/>
                </a:solidFill>
                <a:latin typeface="+mj-lt"/>
              </a:endParaRPr>
            </a:p>
            <a:p>
              <a:pPr algn="ctr">
                <a:spcBef>
                  <a:spcPts val="1800"/>
                </a:spcBef>
              </a:pPr>
              <a:r>
                <a:rPr lang="ru-RU" sz="3600" dirty="0" smtClean="0">
                  <a:solidFill>
                    <a:srgbClr val="000099"/>
                  </a:solidFill>
                  <a:latin typeface="+mj-lt"/>
                </a:rPr>
                <a:t>Схема сравнения</a:t>
              </a:r>
            </a:p>
            <a:p>
              <a:pPr algn="ctr">
                <a:spcAft>
                  <a:spcPts val="1800"/>
                </a:spcAft>
              </a:pPr>
              <a:endParaRPr lang="ru-RU" sz="3600" dirty="0" smtClean="0">
                <a:solidFill>
                  <a:srgbClr val="000099"/>
                </a:solidFill>
                <a:latin typeface="+mj-lt"/>
              </a:endParaRPr>
            </a:p>
            <a:p>
              <a:pPr algn="ctr">
                <a:spcAft>
                  <a:spcPts val="1800"/>
                </a:spcAft>
              </a:pPr>
              <a:endParaRPr lang="ru-RU" sz="3600" dirty="0">
                <a:solidFill>
                  <a:srgbClr val="000099"/>
                </a:solidFill>
                <a:latin typeface="+mj-lt"/>
              </a:endParaRPr>
            </a:p>
          </p:txBody>
        </p:sp>
        <p:sp>
          <p:nvSpPr>
            <p:cNvPr id="3" name="Стрелка вправо 2"/>
            <p:cNvSpPr/>
            <p:nvPr/>
          </p:nvSpPr>
          <p:spPr>
            <a:xfrm>
              <a:off x="4183500" y="2978370"/>
              <a:ext cx="602982" cy="492217"/>
            </a:xfrm>
            <a:prstGeom prst="rightArrow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Стрелка вправо 10"/>
            <p:cNvSpPr/>
            <p:nvPr/>
          </p:nvSpPr>
          <p:spPr>
            <a:xfrm>
              <a:off x="4183500" y="4145599"/>
              <a:ext cx="602982" cy="492217"/>
            </a:xfrm>
            <a:prstGeom prst="rightArrow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Стрелка вправо 12"/>
            <p:cNvSpPr/>
            <p:nvPr/>
          </p:nvSpPr>
          <p:spPr>
            <a:xfrm>
              <a:off x="7284421" y="2984955"/>
              <a:ext cx="537295" cy="492217"/>
            </a:xfrm>
            <a:prstGeom prst="rightArrow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Стрелка вправо 13"/>
            <p:cNvSpPr/>
            <p:nvPr/>
          </p:nvSpPr>
          <p:spPr>
            <a:xfrm>
              <a:off x="1581150" y="4163593"/>
              <a:ext cx="537295" cy="492217"/>
            </a:xfrm>
            <a:prstGeom prst="rightArrow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Стрелка вправо 14"/>
            <p:cNvSpPr/>
            <p:nvPr/>
          </p:nvSpPr>
          <p:spPr>
            <a:xfrm>
              <a:off x="1581150" y="2943900"/>
              <a:ext cx="537295" cy="492217"/>
            </a:xfrm>
            <a:prstGeom prst="rightArrow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319435" y="3069269"/>
              <a:ext cx="259747" cy="1465820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Стрелка вправо 19"/>
            <p:cNvSpPr/>
            <p:nvPr/>
          </p:nvSpPr>
          <p:spPr>
            <a:xfrm>
              <a:off x="758536" y="3594008"/>
              <a:ext cx="537295" cy="492217"/>
            </a:xfrm>
            <a:prstGeom prst="rightArrow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Rectangle 8"/>
            <p:cNvSpPr txBox="1">
              <a:spLocks noChangeArrowheads="1"/>
            </p:cNvSpPr>
            <p:nvPr/>
          </p:nvSpPr>
          <p:spPr bwMode="auto">
            <a:xfrm>
              <a:off x="-72253" y="2951558"/>
              <a:ext cx="1317467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"/>
                <a:defRPr sz="3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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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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itchFamily="18" charset="2"/>
                <a:buChar char="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"/>
                <a:defRPr kumimoji="0"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"/>
                <a:defRPr kumimoji="0"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"/>
                <a:defRPr kumimoji="0"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"/>
                <a:defRPr kumimoji="0"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80000" indent="0" algn="ctr">
                <a:spcBef>
                  <a:spcPts val="600"/>
                </a:spcBef>
                <a:buFont typeface="Wingdings 2" pitchFamily="18" charset="2"/>
                <a:buNone/>
              </a:pPr>
              <a:r>
                <a:rPr lang="ru-RU" sz="3600" b="1" dirty="0" smtClean="0">
                  <a:solidFill>
                    <a:srgbClr val="000099"/>
                  </a:solidFill>
                  <a:latin typeface="+mj-lt"/>
                </a:rPr>
                <a:t>Вход</a:t>
              </a:r>
              <a:endParaRPr lang="ru-RU" b="1" i="1" dirty="0" smtClean="0">
                <a:solidFill>
                  <a:srgbClr val="000099"/>
                </a:solidFill>
                <a:latin typeface="+mj-lt"/>
              </a:endParaRPr>
            </a:p>
          </p:txBody>
        </p:sp>
        <p:sp>
          <p:nvSpPr>
            <p:cNvPr id="22" name="Rectangle 8"/>
            <p:cNvSpPr txBox="1">
              <a:spLocks noChangeArrowheads="1"/>
            </p:cNvSpPr>
            <p:nvPr/>
          </p:nvSpPr>
          <p:spPr bwMode="auto">
            <a:xfrm>
              <a:off x="7165753" y="2342505"/>
              <a:ext cx="1666853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"/>
                <a:defRPr sz="3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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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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itchFamily="18" charset="2"/>
                <a:buChar char="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"/>
                <a:defRPr kumimoji="0"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"/>
                <a:defRPr kumimoji="0"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"/>
                <a:defRPr kumimoji="0"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"/>
                <a:defRPr kumimoji="0"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80000" indent="0" algn="ctr">
                <a:spcBef>
                  <a:spcPts val="600"/>
                </a:spcBef>
                <a:buFont typeface="Wingdings 2" pitchFamily="18" charset="2"/>
                <a:buNone/>
              </a:pPr>
              <a:r>
                <a:rPr lang="ru-RU" sz="3600" b="1" dirty="0" smtClean="0">
                  <a:solidFill>
                    <a:srgbClr val="000099"/>
                  </a:solidFill>
                  <a:latin typeface="+mj-lt"/>
                </a:rPr>
                <a:t>Выход</a:t>
              </a:r>
              <a:endParaRPr lang="ru-RU" b="1" i="1" dirty="0" smtClean="0">
                <a:solidFill>
                  <a:srgbClr val="000099"/>
                </a:solidFill>
                <a:latin typeface="+mj-lt"/>
              </a:endParaRPr>
            </a:p>
          </p:txBody>
        </p:sp>
        <p:cxnSp>
          <p:nvCxnSpPr>
            <p:cNvPr id="17" name="Прямая со стрелкой 16"/>
            <p:cNvCxnSpPr/>
            <p:nvPr/>
          </p:nvCxnSpPr>
          <p:spPr>
            <a:xfrm>
              <a:off x="7293190" y="4437112"/>
              <a:ext cx="736659" cy="0"/>
            </a:xfrm>
            <a:prstGeom prst="straightConnector1">
              <a:avLst/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8"/>
            <p:cNvSpPr txBox="1">
              <a:spLocks noChangeArrowheads="1"/>
            </p:cNvSpPr>
            <p:nvPr/>
          </p:nvSpPr>
          <p:spPr bwMode="auto">
            <a:xfrm>
              <a:off x="7092280" y="3594008"/>
              <a:ext cx="2009611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"/>
                <a:defRPr sz="3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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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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itchFamily="18" charset="2"/>
                <a:buChar char="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"/>
                <a:defRPr kumimoji="0"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"/>
                <a:defRPr kumimoji="0"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"/>
                <a:defRPr kumimoji="0"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"/>
                <a:defRPr kumimoji="0"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80000" indent="0" algn="ctr">
                <a:spcBef>
                  <a:spcPts val="600"/>
                </a:spcBef>
                <a:buFont typeface="Wingdings 2" pitchFamily="18" charset="2"/>
                <a:buNone/>
              </a:pPr>
              <a:r>
                <a:rPr lang="ru-RU" sz="3600" b="1" dirty="0" smtClean="0">
                  <a:solidFill>
                    <a:srgbClr val="000099"/>
                  </a:solidFill>
                  <a:latin typeface="+mj-lt"/>
                </a:rPr>
                <a:t>Ошибка</a:t>
              </a:r>
              <a:endParaRPr lang="ru-RU" b="1" i="1" dirty="0" smtClean="0">
                <a:solidFill>
                  <a:srgbClr val="000099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119224"/>
      </p:ext>
    </p:extLst>
  </p:cSld>
  <p:clrMapOvr>
    <a:masterClrMapping/>
  </p:clrMapOvr>
  <p:transition spd="med" advTm="38868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37718" objId="2"/>
      </p14:showEvtLst>
    </p:ext>
  </p:extLs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7"/>
          <p:cNvSpPr>
            <a:spLocks noGrp="1" noChangeArrowheads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  <a:cs typeface="Arial" pitchFamily="34" charset="0"/>
              </a:rPr>
              <a:t>Повышение сбоеустойчивости (3)</a:t>
            </a:r>
            <a:endParaRPr lang="en-GB" sz="4000" b="1" dirty="0" smtClean="0">
              <a:solidFill>
                <a:srgbClr val="0033CC"/>
              </a:solidFill>
              <a:cs typeface="Arial" pitchFamily="34" charset="0"/>
            </a:endParaRPr>
          </a:p>
        </p:txBody>
      </p:sp>
      <p:sp>
        <p:nvSpPr>
          <p:cNvPr id="13315" name="Rectangle 8"/>
          <p:cNvSpPr>
            <a:spLocks noGrp="1" noChangeArrowheads="1"/>
          </p:cNvSpPr>
          <p:nvPr>
            <p:ph idx="1"/>
          </p:nvPr>
        </p:nvSpPr>
        <p:spPr>
          <a:xfrm>
            <a:off x="-24827" y="1201950"/>
            <a:ext cx="9144000" cy="792088"/>
          </a:xfrm>
        </p:spPr>
        <p:txBody>
          <a:bodyPr>
            <a:noAutofit/>
          </a:bodyPr>
          <a:lstStyle/>
          <a:p>
            <a:pPr marL="180000" indent="0" algn="ctr">
              <a:spcBef>
                <a:spcPts val="600"/>
              </a:spcBef>
              <a:buNone/>
            </a:pPr>
            <a:r>
              <a:rPr lang="ru-RU" sz="3600" b="1" dirty="0" err="1" smtClean="0">
                <a:solidFill>
                  <a:srgbClr val="000099"/>
                </a:solidFill>
                <a:latin typeface="+mj-lt"/>
              </a:rPr>
              <a:t>Мажоритирование</a:t>
            </a:r>
            <a:r>
              <a:rPr lang="ru-RU" sz="3600" b="1" dirty="0" smtClean="0">
                <a:solidFill>
                  <a:srgbClr val="000099"/>
                </a:solidFill>
                <a:latin typeface="+mj-lt"/>
              </a:rPr>
              <a:t> схемы</a:t>
            </a:r>
            <a:endParaRPr lang="ru-RU" b="1" i="1" dirty="0" smtClean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МММЭК-2021                              16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758536" y="2060848"/>
            <a:ext cx="7349747" cy="3323987"/>
            <a:chOff x="758536" y="2314580"/>
            <a:chExt cx="7349747" cy="3323987"/>
          </a:xfrm>
        </p:grpSpPr>
        <p:sp>
          <p:nvSpPr>
            <p:cNvPr id="2" name="TextBox 1"/>
            <p:cNvSpPr txBox="1"/>
            <p:nvPr/>
          </p:nvSpPr>
          <p:spPr>
            <a:xfrm>
              <a:off x="2182164" y="2482798"/>
              <a:ext cx="2001336" cy="646331"/>
            </a:xfrm>
            <a:prstGeom prst="rect">
              <a:avLst/>
            </a:prstGeom>
            <a:solidFill>
              <a:srgbClr val="57D3FF"/>
            </a:solidFill>
            <a:scene3d>
              <a:camera prst="orthographicFront"/>
              <a:lightRig rig="threePt" dir="t"/>
            </a:scene3d>
            <a:sp3d>
              <a:bevelT w="88900" h="889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dirty="0" smtClean="0">
                  <a:solidFill>
                    <a:srgbClr val="000099"/>
                  </a:solidFill>
                  <a:latin typeface="+mj-lt"/>
                </a:rPr>
                <a:t>Канал-1</a:t>
              </a:r>
              <a:endParaRPr lang="ru-RU" sz="3600" dirty="0">
                <a:solidFill>
                  <a:srgbClr val="000099"/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82164" y="3653409"/>
              <a:ext cx="2001336" cy="646331"/>
            </a:xfrm>
            <a:prstGeom prst="rect">
              <a:avLst/>
            </a:prstGeom>
            <a:solidFill>
              <a:srgbClr val="57D3FF"/>
            </a:solidFill>
            <a:scene3d>
              <a:camera prst="orthographicFront"/>
              <a:lightRig rig="threePt" dir="t"/>
            </a:scene3d>
            <a:sp3d>
              <a:bevelT w="88900" h="889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dirty="0" smtClean="0">
                  <a:solidFill>
                    <a:srgbClr val="000099"/>
                  </a:solidFill>
                  <a:latin typeface="+mj-lt"/>
                </a:rPr>
                <a:t>Канал-2</a:t>
              </a:r>
              <a:endParaRPr lang="ru-RU" sz="3600" dirty="0">
                <a:solidFill>
                  <a:srgbClr val="000099"/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82164" y="4771368"/>
              <a:ext cx="2001336" cy="646331"/>
            </a:xfrm>
            <a:prstGeom prst="rect">
              <a:avLst/>
            </a:prstGeom>
            <a:solidFill>
              <a:srgbClr val="57D3FF"/>
            </a:solidFill>
            <a:scene3d>
              <a:camera prst="orthographicFront"/>
              <a:lightRig rig="threePt" dir="t"/>
            </a:scene3d>
            <a:sp3d>
              <a:bevelT w="88900" h="889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dirty="0" smtClean="0">
                  <a:solidFill>
                    <a:srgbClr val="000099"/>
                  </a:solidFill>
                  <a:latin typeface="+mj-lt"/>
                </a:rPr>
                <a:t>Канал-3</a:t>
              </a:r>
              <a:endParaRPr lang="ru-RU" sz="3600" dirty="0">
                <a:solidFill>
                  <a:srgbClr val="000099"/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073049" y="2314580"/>
              <a:ext cx="2506708" cy="3323987"/>
            </a:xfrm>
            <a:prstGeom prst="rect">
              <a:avLst/>
            </a:prstGeom>
            <a:solidFill>
              <a:srgbClr val="90E294"/>
            </a:solidFill>
            <a:scene3d>
              <a:camera prst="orthographicFront"/>
              <a:lightRig rig="threePt" dir="t"/>
            </a:scene3d>
            <a:sp3d>
              <a:bevelT w="139700" h="152400"/>
            </a:sp3d>
          </p:spPr>
          <p:txBody>
            <a:bodyPr wrap="square" rtlCol="0">
              <a:spAutoFit/>
            </a:bodyPr>
            <a:lstStyle/>
            <a:p>
              <a:pPr algn="ctr"/>
              <a:endParaRPr lang="ru-RU" sz="3600" dirty="0" smtClean="0">
                <a:solidFill>
                  <a:srgbClr val="000099"/>
                </a:solidFill>
                <a:latin typeface="+mj-lt"/>
              </a:endParaRPr>
            </a:p>
            <a:p>
              <a:pPr algn="ctr">
                <a:spcBef>
                  <a:spcPts val="1800"/>
                </a:spcBef>
              </a:pPr>
              <a:r>
                <a:rPr lang="ru-RU" sz="3600" dirty="0" smtClean="0">
                  <a:solidFill>
                    <a:srgbClr val="000099"/>
                  </a:solidFill>
                  <a:latin typeface="+mj-lt"/>
                </a:rPr>
                <a:t>Схема сравнения</a:t>
              </a:r>
            </a:p>
            <a:p>
              <a:pPr algn="ctr">
                <a:spcAft>
                  <a:spcPts val="1800"/>
                </a:spcAft>
              </a:pPr>
              <a:endParaRPr lang="ru-RU" sz="3600" dirty="0" smtClean="0">
                <a:solidFill>
                  <a:srgbClr val="000099"/>
                </a:solidFill>
                <a:latin typeface="+mj-lt"/>
              </a:endParaRPr>
            </a:p>
            <a:p>
              <a:pPr algn="ctr">
                <a:spcAft>
                  <a:spcPts val="1800"/>
                </a:spcAft>
              </a:pPr>
              <a:endParaRPr lang="ru-RU" sz="3600" dirty="0">
                <a:solidFill>
                  <a:srgbClr val="000099"/>
                </a:solidFill>
                <a:latin typeface="+mj-lt"/>
              </a:endParaRPr>
            </a:p>
          </p:txBody>
        </p:sp>
        <p:sp>
          <p:nvSpPr>
            <p:cNvPr id="3" name="Стрелка вправо 2"/>
            <p:cNvSpPr/>
            <p:nvPr/>
          </p:nvSpPr>
          <p:spPr>
            <a:xfrm>
              <a:off x="4183500" y="2573053"/>
              <a:ext cx="892556" cy="492217"/>
            </a:xfrm>
            <a:prstGeom prst="rightArrow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Стрелка вправо 10"/>
            <p:cNvSpPr/>
            <p:nvPr/>
          </p:nvSpPr>
          <p:spPr>
            <a:xfrm>
              <a:off x="4183500" y="3740282"/>
              <a:ext cx="892556" cy="492217"/>
            </a:xfrm>
            <a:prstGeom prst="rightArrow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Стрелка вправо 11"/>
            <p:cNvSpPr/>
            <p:nvPr/>
          </p:nvSpPr>
          <p:spPr>
            <a:xfrm>
              <a:off x="4183500" y="4847870"/>
              <a:ext cx="892556" cy="492217"/>
            </a:xfrm>
            <a:prstGeom prst="rightArrow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Стрелка вправо 12"/>
            <p:cNvSpPr/>
            <p:nvPr/>
          </p:nvSpPr>
          <p:spPr>
            <a:xfrm>
              <a:off x="7570988" y="3758276"/>
              <a:ext cx="537295" cy="492217"/>
            </a:xfrm>
            <a:prstGeom prst="rightArrow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Стрелка вправо 13"/>
            <p:cNvSpPr/>
            <p:nvPr/>
          </p:nvSpPr>
          <p:spPr>
            <a:xfrm>
              <a:off x="1581150" y="3758276"/>
              <a:ext cx="537295" cy="492217"/>
            </a:xfrm>
            <a:prstGeom prst="rightArrow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Стрелка вправо 14"/>
            <p:cNvSpPr/>
            <p:nvPr/>
          </p:nvSpPr>
          <p:spPr>
            <a:xfrm>
              <a:off x="1581150" y="2538583"/>
              <a:ext cx="537295" cy="492217"/>
            </a:xfrm>
            <a:prstGeom prst="rightArrow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Стрелка вправо 15"/>
            <p:cNvSpPr/>
            <p:nvPr/>
          </p:nvSpPr>
          <p:spPr>
            <a:xfrm>
              <a:off x="1581150" y="4823246"/>
              <a:ext cx="537295" cy="492217"/>
            </a:xfrm>
            <a:prstGeom prst="rightArrow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319435" y="2663952"/>
              <a:ext cx="259747" cy="2528800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Стрелка вправо 19"/>
            <p:cNvSpPr/>
            <p:nvPr/>
          </p:nvSpPr>
          <p:spPr>
            <a:xfrm>
              <a:off x="758536" y="3758276"/>
              <a:ext cx="537295" cy="492217"/>
            </a:xfrm>
            <a:prstGeom prst="rightArrow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Rectangle 8"/>
          <p:cNvSpPr txBox="1">
            <a:spLocks noChangeArrowheads="1"/>
          </p:cNvSpPr>
          <p:nvPr/>
        </p:nvSpPr>
        <p:spPr bwMode="auto">
          <a:xfrm>
            <a:off x="-72253" y="2862094"/>
            <a:ext cx="1317467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0" algn="ctr">
              <a:spcBef>
                <a:spcPts val="600"/>
              </a:spcBef>
              <a:buFont typeface="Wingdings 2" pitchFamily="18" charset="2"/>
              <a:buNone/>
            </a:pPr>
            <a:r>
              <a:rPr lang="ru-RU" sz="3600" b="1" dirty="0" smtClean="0">
                <a:solidFill>
                  <a:srgbClr val="000099"/>
                </a:solidFill>
                <a:latin typeface="+mj-lt"/>
              </a:rPr>
              <a:t>Вход</a:t>
            </a:r>
            <a:endParaRPr lang="ru-RU" b="1" i="1" dirty="0" smtClean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22" name="Rectangle 8"/>
          <p:cNvSpPr txBox="1">
            <a:spLocks noChangeArrowheads="1"/>
          </p:cNvSpPr>
          <p:nvPr/>
        </p:nvSpPr>
        <p:spPr bwMode="auto">
          <a:xfrm>
            <a:off x="7452320" y="2862094"/>
            <a:ext cx="1666853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0" algn="ctr">
              <a:spcBef>
                <a:spcPts val="600"/>
              </a:spcBef>
              <a:buFont typeface="Wingdings 2" pitchFamily="18" charset="2"/>
              <a:buNone/>
            </a:pPr>
            <a:r>
              <a:rPr lang="ru-RU" sz="3600" b="1" dirty="0" smtClean="0">
                <a:solidFill>
                  <a:srgbClr val="000099"/>
                </a:solidFill>
                <a:latin typeface="+mj-lt"/>
              </a:rPr>
              <a:t>Выход</a:t>
            </a:r>
            <a:endParaRPr lang="ru-RU" b="1" i="1" dirty="0" smtClean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24" name="Rectangle 8"/>
          <p:cNvSpPr txBox="1">
            <a:spLocks noChangeArrowheads="1"/>
          </p:cNvSpPr>
          <p:nvPr/>
        </p:nvSpPr>
        <p:spPr bwMode="auto">
          <a:xfrm>
            <a:off x="1319435" y="5570353"/>
            <a:ext cx="6636941" cy="792088"/>
          </a:xfrm>
          <a:prstGeom prst="rect">
            <a:avLst/>
          </a:prstGeom>
          <a:solidFill>
            <a:srgbClr val="FFC000"/>
          </a:solidFill>
          <a:ln w="9525">
            <a:solidFill>
              <a:srgbClr val="0070C0"/>
            </a:solidFill>
            <a:miter lim="800000"/>
            <a:headEnd/>
            <a:tailEnd/>
          </a:ln>
          <a:effectLst>
            <a:glow rad="3429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0" algn="ctr">
              <a:spcBef>
                <a:spcPts val="600"/>
              </a:spcBef>
              <a:buNone/>
            </a:pPr>
            <a:r>
              <a:rPr lang="ru-RU" sz="3600" b="1" i="1" dirty="0" smtClean="0">
                <a:solidFill>
                  <a:srgbClr val="0033CC"/>
                </a:solidFill>
                <a:latin typeface="+mj-lt"/>
              </a:rPr>
              <a:t>Маскирование сбоя «на лету»</a:t>
            </a:r>
            <a:endParaRPr lang="ru-RU" sz="3600" b="1" i="1" dirty="0">
              <a:solidFill>
                <a:srgbClr val="0033C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21843448"/>
      </p:ext>
    </p:extLst>
  </p:cSld>
  <p:clrMapOvr>
    <a:masterClrMapping/>
  </p:clrMapOvr>
  <p:transition spd="med" advTm="38868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37718" objId="2"/>
      </p14:showEvtLst>
    </p:ext>
  </p:extLs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7"/>
          <p:cNvSpPr>
            <a:spLocks noGrp="1" noChangeArrowheads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  <a:cs typeface="Arial" pitchFamily="34" charset="0"/>
              </a:rPr>
              <a:t>Повышение сбоеустойчивости (</a:t>
            </a:r>
            <a:r>
              <a:rPr lang="en-US" sz="4000" b="1" dirty="0" smtClean="0">
                <a:solidFill>
                  <a:srgbClr val="0033CC"/>
                </a:solidFill>
                <a:cs typeface="Arial" pitchFamily="34" charset="0"/>
              </a:rPr>
              <a:t>4</a:t>
            </a:r>
            <a:r>
              <a:rPr lang="ru-RU" sz="4000" b="1" dirty="0" smtClean="0">
                <a:solidFill>
                  <a:srgbClr val="0033CC"/>
                </a:solidFill>
                <a:cs typeface="Arial" pitchFamily="34" charset="0"/>
              </a:rPr>
              <a:t>)</a:t>
            </a:r>
            <a:endParaRPr lang="en-GB" sz="4000" b="1" dirty="0" smtClean="0">
              <a:solidFill>
                <a:srgbClr val="0033CC"/>
              </a:solidFill>
              <a:cs typeface="Arial" pitchFamily="34" charset="0"/>
            </a:endParaRPr>
          </a:p>
        </p:txBody>
      </p:sp>
      <p:sp>
        <p:nvSpPr>
          <p:cNvPr id="13315" name="Rectangle 8"/>
          <p:cNvSpPr>
            <a:spLocks noGrp="1" noChangeArrowheads="1"/>
          </p:cNvSpPr>
          <p:nvPr>
            <p:ph idx="1"/>
          </p:nvPr>
        </p:nvSpPr>
        <p:spPr>
          <a:xfrm>
            <a:off x="-24827" y="1201950"/>
            <a:ext cx="9144000" cy="792088"/>
          </a:xfrm>
        </p:spPr>
        <p:txBody>
          <a:bodyPr>
            <a:noAutofit/>
          </a:bodyPr>
          <a:lstStyle/>
          <a:p>
            <a:pPr marL="180000" indent="0" algn="ctr">
              <a:spcBef>
                <a:spcPts val="600"/>
              </a:spcBef>
              <a:buNone/>
            </a:pPr>
            <a:r>
              <a:rPr lang="ru-RU" sz="3600" b="1" dirty="0" smtClean="0">
                <a:solidFill>
                  <a:srgbClr val="000099"/>
                </a:solidFill>
                <a:latin typeface="+mj-lt"/>
              </a:rPr>
              <a:t>Дублирование СС-схемы</a:t>
            </a:r>
            <a:endParaRPr lang="ru-RU" b="1" i="1" dirty="0" smtClean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МММЭК-2021                              1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7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  <p:sp>
        <p:nvSpPr>
          <p:cNvPr id="24" name="Rectangle 8"/>
          <p:cNvSpPr txBox="1">
            <a:spLocks noChangeArrowheads="1"/>
          </p:cNvSpPr>
          <p:nvPr/>
        </p:nvSpPr>
        <p:spPr bwMode="auto">
          <a:xfrm>
            <a:off x="467544" y="5711026"/>
            <a:ext cx="8208912" cy="625485"/>
          </a:xfrm>
          <a:prstGeom prst="rect">
            <a:avLst/>
          </a:prstGeom>
          <a:solidFill>
            <a:srgbClr val="FFC000"/>
          </a:solidFill>
          <a:ln w="9525">
            <a:solidFill>
              <a:srgbClr val="0070C0"/>
            </a:solidFill>
            <a:miter lim="800000"/>
            <a:headEnd/>
            <a:tailEnd/>
          </a:ln>
          <a:effectLst>
            <a:glow rad="3556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0" algn="ctr">
              <a:spcBef>
                <a:spcPts val="600"/>
              </a:spcBef>
              <a:buNone/>
            </a:pPr>
            <a:r>
              <a:rPr lang="ru-RU" sz="3600" b="1" i="1" dirty="0" smtClean="0">
                <a:solidFill>
                  <a:srgbClr val="0033CC"/>
                </a:solidFill>
                <a:latin typeface="+mj-lt"/>
              </a:rPr>
              <a:t>Маскирование сбоя после сравнения</a:t>
            </a:r>
            <a:endParaRPr lang="ru-RU" sz="3600" b="1" i="1" dirty="0">
              <a:solidFill>
                <a:srgbClr val="0033CC"/>
              </a:solidFill>
              <a:latin typeface="+mj-lt"/>
            </a:endParaRPr>
          </a:p>
        </p:txBody>
      </p:sp>
      <p:grpSp>
        <p:nvGrpSpPr>
          <p:cNvPr id="59" name="Группа 58"/>
          <p:cNvGrpSpPr/>
          <p:nvPr/>
        </p:nvGrpSpPr>
        <p:grpSpPr>
          <a:xfrm>
            <a:off x="119570" y="1941181"/>
            <a:ext cx="8904859" cy="3734943"/>
            <a:chOff x="119570" y="1941181"/>
            <a:chExt cx="8904859" cy="3734943"/>
          </a:xfrm>
        </p:grpSpPr>
        <p:sp>
          <p:nvSpPr>
            <p:cNvPr id="2" name="TextBox 1"/>
            <p:cNvSpPr txBox="1"/>
            <p:nvPr/>
          </p:nvSpPr>
          <p:spPr>
            <a:xfrm>
              <a:off x="2373987" y="2069639"/>
              <a:ext cx="2001336" cy="1015663"/>
            </a:xfrm>
            <a:prstGeom prst="rect">
              <a:avLst/>
            </a:prstGeom>
            <a:solidFill>
              <a:srgbClr val="57D3FF"/>
            </a:solidFill>
            <a:scene3d>
              <a:camera prst="orthographicFront"/>
              <a:lightRig rig="threePt" dir="t"/>
            </a:scene3d>
            <a:sp3d>
              <a:bevelT w="88900" h="88900"/>
            </a:sp3d>
          </p:spPr>
          <p:txBody>
            <a:bodyPr wrap="square" rtlCol="0">
              <a:spAutoFit/>
            </a:bodyPr>
            <a:lstStyle/>
            <a:p>
              <a:pPr algn="ctr"/>
              <a:endParaRPr lang="ru-RU" sz="1200" dirty="0" smtClean="0">
                <a:solidFill>
                  <a:srgbClr val="000099"/>
                </a:solidFill>
                <a:latin typeface="+mj-lt"/>
              </a:endParaRPr>
            </a:p>
            <a:p>
              <a:pPr algn="ctr"/>
              <a:r>
                <a:rPr lang="ru-RU" sz="3600" dirty="0" smtClean="0">
                  <a:solidFill>
                    <a:srgbClr val="000099"/>
                  </a:solidFill>
                  <a:latin typeface="+mj-lt"/>
                </a:rPr>
                <a:t>Канал-1</a:t>
              </a:r>
            </a:p>
            <a:p>
              <a:pPr algn="ctr"/>
              <a:endParaRPr lang="ru-RU" sz="1200" dirty="0">
                <a:solidFill>
                  <a:srgbClr val="000099"/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978305" y="1941181"/>
              <a:ext cx="2506708" cy="2616101"/>
            </a:xfrm>
            <a:prstGeom prst="rect">
              <a:avLst/>
            </a:prstGeom>
            <a:solidFill>
              <a:srgbClr val="90E294"/>
            </a:solidFill>
            <a:scene3d>
              <a:camera prst="orthographicFront"/>
              <a:lightRig rig="threePt" dir="t"/>
            </a:scene3d>
            <a:sp3d>
              <a:bevelT w="139700" h="152400"/>
            </a:sp3d>
          </p:spPr>
          <p:txBody>
            <a:bodyPr wrap="square" rtlCol="0">
              <a:spAutoFit/>
            </a:bodyPr>
            <a:lstStyle/>
            <a:p>
              <a:pPr algn="ctr"/>
              <a:endParaRPr lang="ru-RU" sz="3600" dirty="0" smtClean="0">
                <a:solidFill>
                  <a:srgbClr val="000099"/>
                </a:solidFill>
                <a:latin typeface="+mj-lt"/>
              </a:endParaRPr>
            </a:p>
            <a:p>
              <a:pPr algn="ctr">
                <a:spcBef>
                  <a:spcPts val="600"/>
                </a:spcBef>
              </a:pPr>
              <a:r>
                <a:rPr lang="ru-RU" sz="3600" dirty="0" smtClean="0">
                  <a:solidFill>
                    <a:srgbClr val="000099"/>
                  </a:solidFill>
                  <a:latin typeface="+mj-lt"/>
                </a:rPr>
                <a:t>Схема сравнения</a:t>
              </a:r>
            </a:p>
            <a:p>
              <a:pPr algn="ctr">
                <a:spcAft>
                  <a:spcPts val="1800"/>
                </a:spcAft>
              </a:pPr>
              <a:endParaRPr lang="ru-RU" sz="3600" dirty="0" smtClean="0">
                <a:solidFill>
                  <a:srgbClr val="000099"/>
                </a:solidFill>
                <a:latin typeface="+mj-lt"/>
              </a:endParaRPr>
            </a:p>
          </p:txBody>
        </p:sp>
        <p:sp>
          <p:nvSpPr>
            <p:cNvPr id="3" name="Стрелка вправо 2"/>
            <p:cNvSpPr/>
            <p:nvPr/>
          </p:nvSpPr>
          <p:spPr>
            <a:xfrm>
              <a:off x="4375323" y="2155769"/>
              <a:ext cx="602982" cy="492217"/>
            </a:xfrm>
            <a:prstGeom prst="rightArrow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Стрелка вправо 10"/>
            <p:cNvSpPr/>
            <p:nvPr/>
          </p:nvSpPr>
          <p:spPr>
            <a:xfrm>
              <a:off x="4375323" y="3322998"/>
              <a:ext cx="602982" cy="492217"/>
            </a:xfrm>
            <a:prstGeom prst="rightArrow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Стрелка вправо 12"/>
            <p:cNvSpPr/>
            <p:nvPr/>
          </p:nvSpPr>
          <p:spPr>
            <a:xfrm>
              <a:off x="7476244" y="2984955"/>
              <a:ext cx="537295" cy="492217"/>
            </a:xfrm>
            <a:prstGeom prst="rightArrow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Стрелка вправо 13"/>
            <p:cNvSpPr/>
            <p:nvPr/>
          </p:nvSpPr>
          <p:spPr>
            <a:xfrm>
              <a:off x="1772973" y="3352030"/>
              <a:ext cx="537295" cy="492217"/>
            </a:xfrm>
            <a:prstGeom prst="rightArrow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Стрелка вправо 14"/>
            <p:cNvSpPr/>
            <p:nvPr/>
          </p:nvSpPr>
          <p:spPr>
            <a:xfrm>
              <a:off x="1772973" y="2132337"/>
              <a:ext cx="537295" cy="492217"/>
            </a:xfrm>
            <a:prstGeom prst="rightArrow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511258" y="2257706"/>
              <a:ext cx="259747" cy="1465820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Стрелка вправо 19"/>
            <p:cNvSpPr/>
            <p:nvPr/>
          </p:nvSpPr>
          <p:spPr>
            <a:xfrm>
              <a:off x="950359" y="2782445"/>
              <a:ext cx="537295" cy="492217"/>
            </a:xfrm>
            <a:prstGeom prst="rightArrow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Rectangle 8"/>
            <p:cNvSpPr txBox="1">
              <a:spLocks noChangeArrowheads="1"/>
            </p:cNvSpPr>
            <p:nvPr/>
          </p:nvSpPr>
          <p:spPr bwMode="auto">
            <a:xfrm>
              <a:off x="119570" y="2139995"/>
              <a:ext cx="1317467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"/>
                <a:defRPr sz="3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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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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itchFamily="18" charset="2"/>
                <a:buChar char="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"/>
                <a:defRPr kumimoji="0"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"/>
                <a:defRPr kumimoji="0"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"/>
                <a:defRPr kumimoji="0"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"/>
                <a:defRPr kumimoji="0"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80000" indent="0" algn="ctr">
                <a:spcBef>
                  <a:spcPts val="600"/>
                </a:spcBef>
                <a:buFont typeface="Wingdings 2" pitchFamily="18" charset="2"/>
                <a:buNone/>
              </a:pPr>
              <a:r>
                <a:rPr lang="ru-RU" sz="3600" b="1" dirty="0" smtClean="0">
                  <a:solidFill>
                    <a:srgbClr val="000099"/>
                  </a:solidFill>
                  <a:latin typeface="+mj-lt"/>
                </a:rPr>
                <a:t>Вход</a:t>
              </a:r>
              <a:endParaRPr lang="ru-RU" b="1" i="1" dirty="0" smtClean="0">
                <a:solidFill>
                  <a:srgbClr val="000099"/>
                </a:solidFill>
                <a:latin typeface="+mj-lt"/>
              </a:endParaRPr>
            </a:p>
          </p:txBody>
        </p:sp>
        <p:sp>
          <p:nvSpPr>
            <p:cNvPr id="22" name="Rectangle 8"/>
            <p:cNvSpPr txBox="1">
              <a:spLocks noChangeArrowheads="1"/>
            </p:cNvSpPr>
            <p:nvPr/>
          </p:nvSpPr>
          <p:spPr bwMode="auto">
            <a:xfrm>
              <a:off x="7357576" y="2342505"/>
              <a:ext cx="1666853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"/>
                <a:defRPr sz="3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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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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itchFamily="18" charset="2"/>
                <a:buChar char="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"/>
                <a:defRPr kumimoji="0"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"/>
                <a:defRPr kumimoji="0"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"/>
                <a:defRPr kumimoji="0"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"/>
                <a:defRPr kumimoji="0"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80000" indent="0" algn="ctr">
                <a:spcBef>
                  <a:spcPts val="600"/>
                </a:spcBef>
                <a:buFont typeface="Wingdings 2" pitchFamily="18" charset="2"/>
                <a:buNone/>
              </a:pPr>
              <a:r>
                <a:rPr lang="ru-RU" sz="3600" b="1" dirty="0" smtClean="0">
                  <a:solidFill>
                    <a:srgbClr val="000099"/>
                  </a:solidFill>
                  <a:latin typeface="+mj-lt"/>
                </a:rPr>
                <a:t>Выход</a:t>
              </a:r>
              <a:endParaRPr lang="ru-RU" b="1" i="1" dirty="0" smtClean="0">
                <a:solidFill>
                  <a:srgbClr val="000099"/>
                </a:solidFill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73987" y="3344647"/>
              <a:ext cx="2001336" cy="1015663"/>
            </a:xfrm>
            <a:prstGeom prst="rect">
              <a:avLst/>
            </a:prstGeom>
            <a:solidFill>
              <a:srgbClr val="57D3FF"/>
            </a:solidFill>
            <a:scene3d>
              <a:camera prst="orthographicFront"/>
              <a:lightRig rig="threePt" dir="t"/>
            </a:scene3d>
            <a:sp3d>
              <a:bevelT w="88900" h="88900"/>
            </a:sp3d>
          </p:spPr>
          <p:txBody>
            <a:bodyPr wrap="square" rtlCol="0">
              <a:spAutoFit/>
            </a:bodyPr>
            <a:lstStyle/>
            <a:p>
              <a:pPr algn="ctr"/>
              <a:endParaRPr lang="ru-RU" sz="1200" dirty="0" smtClean="0">
                <a:solidFill>
                  <a:srgbClr val="000099"/>
                </a:solidFill>
                <a:latin typeface="+mj-lt"/>
              </a:endParaRPr>
            </a:p>
            <a:p>
              <a:pPr algn="ctr"/>
              <a:r>
                <a:rPr lang="ru-RU" sz="3600" dirty="0" smtClean="0">
                  <a:solidFill>
                    <a:srgbClr val="000099"/>
                  </a:solidFill>
                  <a:latin typeface="+mj-lt"/>
                </a:rPr>
                <a:t>Канал-2</a:t>
              </a:r>
            </a:p>
            <a:p>
              <a:pPr algn="ctr"/>
              <a:endParaRPr lang="ru-RU" sz="1200" dirty="0">
                <a:solidFill>
                  <a:srgbClr val="000099"/>
                </a:solidFill>
                <a:latin typeface="+mj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373987" y="4660461"/>
              <a:ext cx="2664296" cy="1015663"/>
            </a:xfrm>
            <a:prstGeom prst="rect">
              <a:avLst/>
            </a:prstGeom>
            <a:solidFill>
              <a:srgbClr val="57D3FF"/>
            </a:solidFill>
            <a:scene3d>
              <a:camera prst="orthographicFront"/>
              <a:lightRig rig="threePt" dir="t"/>
            </a:scene3d>
            <a:sp3d>
              <a:bevelT w="88900" h="88900"/>
            </a:sp3d>
          </p:spPr>
          <p:txBody>
            <a:bodyPr wrap="square" rtlCol="0">
              <a:spAutoFit/>
            </a:bodyPr>
            <a:lstStyle/>
            <a:p>
              <a:pPr algn="ctr"/>
              <a:endParaRPr lang="ru-RU" sz="1200" dirty="0" smtClean="0">
                <a:solidFill>
                  <a:srgbClr val="000099"/>
                </a:solidFill>
                <a:latin typeface="+mj-lt"/>
              </a:endParaRPr>
            </a:p>
            <a:p>
              <a:pPr algn="ctr"/>
              <a:r>
                <a:rPr lang="ru-RU" sz="3600" dirty="0" smtClean="0">
                  <a:solidFill>
                    <a:srgbClr val="000099"/>
                  </a:solidFill>
                  <a:latin typeface="+mj-lt"/>
                </a:rPr>
                <a:t>Управление</a:t>
              </a:r>
            </a:p>
            <a:p>
              <a:pPr algn="ctr"/>
              <a:endParaRPr lang="ru-RU" sz="1200" dirty="0">
                <a:solidFill>
                  <a:srgbClr val="000099"/>
                </a:solidFill>
                <a:latin typeface="+mj-lt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 flipH="1">
              <a:off x="1883503" y="4941168"/>
              <a:ext cx="490484" cy="0"/>
            </a:xfrm>
            <a:prstGeom prst="line">
              <a:avLst/>
            </a:prstGeom>
            <a:ln w="508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1878330" y="2750820"/>
              <a:ext cx="13970" cy="2211705"/>
            </a:xfrm>
            <a:prstGeom prst="line">
              <a:avLst/>
            </a:prstGeom>
            <a:ln w="508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>
              <a:stCxn id="9" idx="2"/>
            </p:cNvCxnSpPr>
            <p:nvPr/>
          </p:nvCxnSpPr>
          <p:spPr>
            <a:xfrm>
              <a:off x="6231659" y="4557282"/>
              <a:ext cx="0" cy="455894"/>
            </a:xfrm>
            <a:prstGeom prst="line">
              <a:avLst/>
            </a:prstGeom>
            <a:ln w="508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/>
            <p:cNvCxnSpPr/>
            <p:nvPr/>
          </p:nvCxnSpPr>
          <p:spPr>
            <a:xfrm flipH="1">
              <a:off x="5038283" y="5013176"/>
              <a:ext cx="1193376" cy="0"/>
            </a:xfrm>
            <a:prstGeom prst="straightConnector1">
              <a:avLst/>
            </a:prstGeom>
            <a:ln w="50800">
              <a:solidFill>
                <a:srgbClr val="0000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/>
            <p:nvPr/>
          </p:nvCxnSpPr>
          <p:spPr>
            <a:xfrm flipH="1">
              <a:off x="1091415" y="5373216"/>
              <a:ext cx="1282572" cy="0"/>
            </a:xfrm>
            <a:prstGeom prst="straightConnector1">
              <a:avLst/>
            </a:prstGeom>
            <a:ln w="50800">
              <a:solidFill>
                <a:srgbClr val="0000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/>
            <p:cNvCxnSpPr/>
            <p:nvPr/>
          </p:nvCxnSpPr>
          <p:spPr>
            <a:xfrm>
              <a:off x="1883503" y="4077072"/>
              <a:ext cx="490484" cy="0"/>
            </a:xfrm>
            <a:prstGeom prst="straightConnector1">
              <a:avLst/>
            </a:prstGeom>
            <a:ln w="50800">
              <a:solidFill>
                <a:srgbClr val="0000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 стрелкой 38"/>
            <p:cNvCxnSpPr/>
            <p:nvPr/>
          </p:nvCxnSpPr>
          <p:spPr>
            <a:xfrm flipH="1">
              <a:off x="5038283" y="5445224"/>
              <a:ext cx="3152719" cy="0"/>
            </a:xfrm>
            <a:prstGeom prst="straightConnector1">
              <a:avLst/>
            </a:prstGeom>
            <a:ln w="50800">
              <a:solidFill>
                <a:srgbClr val="0000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8"/>
            <p:cNvSpPr txBox="1">
              <a:spLocks noChangeArrowheads="1"/>
            </p:cNvSpPr>
            <p:nvPr/>
          </p:nvSpPr>
          <p:spPr bwMode="auto">
            <a:xfrm>
              <a:off x="119570" y="4712828"/>
              <a:ext cx="1317467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"/>
                <a:defRPr sz="3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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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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itchFamily="18" charset="2"/>
                <a:buChar char="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"/>
                <a:defRPr kumimoji="0"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"/>
                <a:defRPr kumimoji="0"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"/>
                <a:defRPr kumimoji="0"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"/>
                <a:defRPr kumimoji="0"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80000" indent="0" algn="ctr">
                <a:spcBef>
                  <a:spcPts val="600"/>
                </a:spcBef>
                <a:buFont typeface="Wingdings 2" pitchFamily="18" charset="2"/>
                <a:buNone/>
              </a:pPr>
              <a:r>
                <a:rPr lang="en-US" sz="3600" b="1" dirty="0" err="1" smtClean="0">
                  <a:solidFill>
                    <a:srgbClr val="000099"/>
                  </a:solidFill>
                  <a:latin typeface="+mj-lt"/>
                </a:rPr>
                <a:t>Ack</a:t>
              </a:r>
              <a:endParaRPr lang="ru-RU" b="1" i="1" dirty="0" smtClean="0">
                <a:solidFill>
                  <a:srgbClr val="000099"/>
                </a:solidFill>
                <a:latin typeface="+mj-lt"/>
              </a:endParaRPr>
            </a:p>
          </p:txBody>
        </p:sp>
        <p:sp>
          <p:nvSpPr>
            <p:cNvPr id="43" name="Rectangle 8"/>
            <p:cNvSpPr txBox="1">
              <a:spLocks noChangeArrowheads="1"/>
            </p:cNvSpPr>
            <p:nvPr/>
          </p:nvSpPr>
          <p:spPr bwMode="auto">
            <a:xfrm>
              <a:off x="7580386" y="4712828"/>
              <a:ext cx="1317467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"/>
                <a:defRPr sz="3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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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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itchFamily="18" charset="2"/>
                <a:buChar char="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"/>
                <a:defRPr kumimoji="0"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"/>
                <a:defRPr kumimoji="0"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"/>
                <a:defRPr kumimoji="0"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"/>
                <a:defRPr kumimoji="0"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80000" indent="0" algn="ctr">
                <a:spcBef>
                  <a:spcPts val="600"/>
                </a:spcBef>
                <a:buFont typeface="Wingdings 2" pitchFamily="18" charset="2"/>
                <a:buNone/>
              </a:pPr>
              <a:r>
                <a:rPr lang="en-US" sz="3600" b="1" dirty="0" err="1" smtClean="0">
                  <a:solidFill>
                    <a:srgbClr val="000099"/>
                  </a:solidFill>
                  <a:latin typeface="+mj-lt"/>
                </a:rPr>
                <a:t>Req</a:t>
              </a:r>
              <a:endParaRPr lang="ru-RU" b="1" i="1" dirty="0" smtClean="0">
                <a:solidFill>
                  <a:srgbClr val="000099"/>
                </a:solidFill>
                <a:latin typeface="+mj-lt"/>
              </a:endParaRPr>
            </a:p>
          </p:txBody>
        </p:sp>
      </p:grpSp>
      <p:cxnSp>
        <p:nvCxnSpPr>
          <p:cNvPr id="45" name="Прямая со стрелкой 44"/>
          <p:cNvCxnSpPr/>
          <p:nvPr/>
        </p:nvCxnSpPr>
        <p:spPr>
          <a:xfrm>
            <a:off x="1883503" y="2773654"/>
            <a:ext cx="490484" cy="0"/>
          </a:xfrm>
          <a:prstGeom prst="straightConnector1">
            <a:avLst/>
          </a:prstGeom>
          <a:ln w="5080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4375323" y="2773654"/>
            <a:ext cx="602982" cy="0"/>
          </a:xfrm>
          <a:prstGeom prst="straightConnector1">
            <a:avLst/>
          </a:prstGeom>
          <a:ln w="5080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4375323" y="4049653"/>
            <a:ext cx="602982" cy="0"/>
          </a:xfrm>
          <a:prstGeom prst="straightConnector1">
            <a:avLst/>
          </a:prstGeom>
          <a:ln w="5080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8"/>
          <p:cNvSpPr txBox="1">
            <a:spLocks noChangeArrowheads="1"/>
          </p:cNvSpPr>
          <p:nvPr/>
        </p:nvSpPr>
        <p:spPr bwMode="auto">
          <a:xfrm>
            <a:off x="154015" y="4092591"/>
            <a:ext cx="1555239" cy="543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600"/>
              </a:spcBef>
              <a:buFont typeface="Wingdings 2" pitchFamily="18" charset="2"/>
              <a:buNone/>
            </a:pPr>
            <a:r>
              <a:rPr lang="ru-RU" sz="2000" b="1" i="1" dirty="0" smtClean="0">
                <a:solidFill>
                  <a:srgbClr val="0033CC"/>
                </a:solidFill>
                <a:latin typeface="+mj-lt"/>
              </a:rPr>
              <a:t>Индикаторы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154015" y="4550519"/>
            <a:ext cx="1555239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1709254" y="4221088"/>
            <a:ext cx="174249" cy="33619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1709254" y="4041383"/>
            <a:ext cx="2862746" cy="50913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8080575"/>
      </p:ext>
    </p:extLst>
  </p:cSld>
  <p:clrMapOvr>
    <a:masterClrMapping/>
  </p:clrMapOvr>
  <p:transition spd="med" advTm="38868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37718" objId="2"/>
      </p14:showEvtLst>
    </p:ext>
  </p:extLs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056063" y="1371600"/>
            <a:ext cx="382587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5763" indent="-385763">
              <a:lnSpc>
                <a:spcPct val="87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de-DE">
              <a:latin typeface="Arial" charset="0"/>
            </a:endParaRP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91440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  <a:cs typeface="Arial" pitchFamily="34" charset="0"/>
              </a:rPr>
              <a:t>Надежность схем с вотированием (1)</a:t>
            </a:r>
            <a:endParaRPr lang="en-GB" sz="4000" b="1" dirty="0" smtClean="0">
              <a:solidFill>
                <a:srgbClr val="0033CC"/>
              </a:solidFill>
              <a:cs typeface="Arial" pitchFamily="34" charset="0"/>
            </a:endParaRPr>
          </a:p>
        </p:txBody>
      </p:sp>
      <p:sp>
        <p:nvSpPr>
          <p:cNvPr id="13315" name="Rectangle 8"/>
          <p:cNvSpPr>
            <a:spLocks noGrp="1" noChangeArrowheads="1"/>
          </p:cNvSpPr>
          <p:nvPr>
            <p:ph idx="1"/>
          </p:nvPr>
        </p:nvSpPr>
        <p:spPr>
          <a:xfrm>
            <a:off x="0" y="1239427"/>
            <a:ext cx="9144000" cy="4965700"/>
          </a:xfrm>
        </p:spPr>
        <p:txBody>
          <a:bodyPr>
            <a:noAutofit/>
          </a:bodyPr>
          <a:lstStyle/>
          <a:p>
            <a:pPr marL="180000" indent="0">
              <a:spcBef>
                <a:spcPts val="600"/>
              </a:spcBef>
              <a:buNone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Вероятность бессбойной работы схемы с вотированием </a:t>
            </a:r>
            <a:r>
              <a:rPr lang="en-US" b="1" dirty="0" smtClean="0">
                <a:solidFill>
                  <a:srgbClr val="000099"/>
                </a:solidFill>
                <a:latin typeface="+mj-lt"/>
              </a:rPr>
              <a:t>“M </a:t>
            </a:r>
            <a:r>
              <a:rPr lang="ru-RU" b="1" dirty="0" smtClean="0">
                <a:solidFill>
                  <a:srgbClr val="000099"/>
                </a:solidFill>
                <a:latin typeface="+mj-lt"/>
              </a:rPr>
              <a:t>из </a:t>
            </a:r>
            <a:r>
              <a:rPr lang="en-US" b="1" dirty="0">
                <a:solidFill>
                  <a:srgbClr val="000099"/>
                </a:solidFill>
                <a:latin typeface="+mj-lt"/>
              </a:rPr>
              <a:t>N</a:t>
            </a:r>
            <a:r>
              <a:rPr lang="en-US" b="1" dirty="0" smtClean="0">
                <a:solidFill>
                  <a:srgbClr val="000099"/>
                </a:solidFill>
                <a:latin typeface="+mj-lt"/>
              </a:rPr>
              <a:t>”</a:t>
            </a:r>
            <a:r>
              <a:rPr lang="ru-RU" b="1" dirty="0" smtClean="0">
                <a:solidFill>
                  <a:srgbClr val="000099"/>
                </a:solidFill>
                <a:latin typeface="+mj-lt"/>
              </a:rPr>
              <a:t>:</a:t>
            </a:r>
          </a:p>
          <a:p>
            <a:pPr marL="180000" indent="0">
              <a:spcBef>
                <a:spcPts val="600"/>
              </a:spcBef>
              <a:buNone/>
            </a:pPr>
            <a:endParaRPr lang="ru-RU" b="1" dirty="0">
              <a:solidFill>
                <a:srgbClr val="000099"/>
              </a:solidFill>
              <a:latin typeface="+mj-lt"/>
            </a:endParaRPr>
          </a:p>
          <a:p>
            <a:pPr marL="180000" indent="0">
              <a:spcBef>
                <a:spcPts val="600"/>
              </a:spcBef>
              <a:buNone/>
            </a:pPr>
            <a:endParaRPr lang="ru-RU" sz="3600" b="1" dirty="0">
              <a:solidFill>
                <a:srgbClr val="000099"/>
              </a:solidFill>
              <a:latin typeface="+mj-lt"/>
            </a:endParaRPr>
          </a:p>
          <a:p>
            <a:pPr marL="180000" indent="0">
              <a:spcBef>
                <a:spcPts val="600"/>
              </a:spcBef>
              <a:buNone/>
            </a:pPr>
            <a:endParaRPr lang="ru-RU" b="1" i="1" dirty="0" smtClean="0">
              <a:solidFill>
                <a:srgbClr val="000099"/>
              </a:solidFill>
              <a:latin typeface="+mj-lt"/>
            </a:endParaRPr>
          </a:p>
          <a:p>
            <a:pPr marL="180000" indent="0">
              <a:spcBef>
                <a:spcPts val="4800"/>
              </a:spcBef>
              <a:buNone/>
            </a:pPr>
            <a:r>
              <a:rPr lang="ru-RU" b="1" i="1" dirty="0" smtClean="0">
                <a:solidFill>
                  <a:srgbClr val="000099"/>
                </a:solidFill>
                <a:latin typeface="+mj-lt"/>
              </a:rPr>
              <a:t>где </a:t>
            </a:r>
            <a:r>
              <a:rPr lang="en-US" b="1" i="1" dirty="0" smtClean="0">
                <a:solidFill>
                  <a:srgbClr val="000099"/>
                </a:solidFill>
                <a:latin typeface="+mj-lt"/>
              </a:rPr>
              <a:t>R(t) </a:t>
            </a:r>
            <a:r>
              <a:rPr lang="ru-RU" b="1" dirty="0" smtClean="0">
                <a:solidFill>
                  <a:srgbClr val="000099"/>
                </a:solidFill>
                <a:latin typeface="+mj-lt"/>
              </a:rPr>
              <a:t>– вероятность бессбойной работы одного канала </a:t>
            </a: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МММЭК-2021                              18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43508" y="2636912"/>
                <a:ext cx="8856984" cy="1528945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𝑴</m:t>
                          </m:r>
                          <m:r>
                            <a:rPr lang="ru-RU" sz="3200" b="1" i="1" smtClean="0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</m:sub>
                      </m:sSub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𝑴</m:t>
                          </m:r>
                        </m:sup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2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1" i="1" smtClean="0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  <m:r>
                                    <a:rPr lang="en-US" sz="3200" b="1" i="1" smtClean="0">
                                      <a:latin typeface="Cambria Math" panose="02040503050406030204" pitchFamily="18" charset="0"/>
                                    </a:rPr>
                                    <m:t>!</m:t>
                                  </m:r>
                                </m:num>
                                <m:den>
                                  <m:r>
                                    <a:rPr lang="en-US" sz="3200" b="1" i="1" smtClean="0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  <m:r>
                                    <a:rPr lang="en-US" sz="3200" b="1" i="1" smtClean="0">
                                      <a:latin typeface="Cambria Math" panose="02040503050406030204" pitchFamily="18" charset="0"/>
                                    </a:rPr>
                                    <m:t>!∙</m:t>
                                  </m:r>
                                  <m:d>
                                    <m:dPr>
                                      <m:ctrlPr>
                                        <a:rPr lang="en-US" sz="32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32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𝑵</m:t>
                                      </m:r>
                                      <m:r>
                                        <a:rPr lang="en-US" sz="32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32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𝒊</m:t>
                                      </m:r>
                                    </m:e>
                                  </m:d>
                                  <m:r>
                                    <a:rPr lang="en-US" sz="32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!</m:t>
                                  </m:r>
                                </m:den>
                              </m:f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en-US" sz="32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32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32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en-US" sz="32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32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𝑹</m:t>
                                      </m:r>
                                      <m:r>
                                        <a:rPr lang="en-US" sz="32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sz="32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𝒕</m:t>
                                      </m:r>
                                      <m:r>
                                        <a:rPr lang="en-US" sz="32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32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𝒊</m:t>
                                  </m:r>
                                </m:sup>
                              </m:sSup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en-US" sz="32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𝑹</m:t>
                                  </m:r>
                                  <m:r>
                                    <a:rPr lang="en-US" sz="32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32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𝒕</m:t>
                                  </m:r>
                                  <m:r>
                                    <a:rPr lang="en-US" sz="32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32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𝑵</m:t>
                                  </m:r>
                                  <m:r>
                                    <a:rPr lang="en-US" sz="32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2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𝒊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</m:oMath>
                  </m:oMathPara>
                </a14:m>
                <a:endParaRPr lang="ru-RU" sz="32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508" y="2636912"/>
                <a:ext cx="8856984" cy="15289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2729928"/>
      </p:ext>
    </p:extLst>
  </p:cSld>
  <p:clrMapOvr>
    <a:masterClrMapping/>
  </p:clrMapOvr>
  <p:transition spd="med" advTm="38868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37718" objId="2"/>
      </p14:showEvtLst>
    </p:ext>
  </p:extLs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056063" y="1371600"/>
            <a:ext cx="382587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5763" indent="-385763">
              <a:lnSpc>
                <a:spcPct val="87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de-DE">
              <a:latin typeface="Arial" charset="0"/>
            </a:endParaRP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91440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  <a:cs typeface="Arial" pitchFamily="34" charset="0"/>
              </a:rPr>
              <a:t>Надежность схем с вотированием (2)</a:t>
            </a:r>
            <a:endParaRPr lang="en-GB" sz="4000" b="1" dirty="0" smtClean="0">
              <a:solidFill>
                <a:srgbClr val="0033CC"/>
              </a:solidFill>
              <a:cs typeface="Arial" pitchFamily="34" charset="0"/>
            </a:endParaRPr>
          </a:p>
        </p:txBody>
      </p:sp>
      <p:sp>
        <p:nvSpPr>
          <p:cNvPr id="13315" name="Rectangle 8"/>
          <p:cNvSpPr>
            <a:spLocks noGrp="1" noChangeArrowheads="1"/>
          </p:cNvSpPr>
          <p:nvPr>
            <p:ph idx="1"/>
          </p:nvPr>
        </p:nvSpPr>
        <p:spPr>
          <a:xfrm>
            <a:off x="0" y="1690710"/>
            <a:ext cx="9144000" cy="3970538"/>
          </a:xfrm>
        </p:spPr>
        <p:txBody>
          <a:bodyPr>
            <a:noAutofit/>
          </a:bodyPr>
          <a:lstStyle/>
          <a:p>
            <a:pPr marL="180000" indent="0">
              <a:spcBef>
                <a:spcPts val="600"/>
              </a:spcBef>
              <a:buNone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Вероятность бессбойной работы синхронной схемы с </a:t>
            </a:r>
            <a:r>
              <a:rPr lang="ru-RU" b="1" dirty="0" err="1" smtClean="0">
                <a:solidFill>
                  <a:srgbClr val="000099"/>
                </a:solidFill>
                <a:latin typeface="+mj-lt"/>
              </a:rPr>
              <a:t>троированием</a:t>
            </a:r>
            <a:r>
              <a:rPr lang="ru-RU" b="1" dirty="0" smtClean="0">
                <a:solidFill>
                  <a:srgbClr val="000099"/>
                </a:solidFill>
                <a:latin typeface="+mj-lt"/>
              </a:rPr>
              <a:t> (</a:t>
            </a:r>
            <a:r>
              <a:rPr lang="en-US" b="1" dirty="0" smtClean="0">
                <a:solidFill>
                  <a:srgbClr val="000099"/>
                </a:solidFill>
                <a:latin typeface="+mj-lt"/>
              </a:rPr>
              <a:t>M</a:t>
            </a:r>
            <a:r>
              <a:rPr lang="ru-RU" b="1" dirty="0" smtClean="0">
                <a:solidFill>
                  <a:srgbClr val="000099"/>
                </a:solidFill>
                <a:latin typeface="+mj-lt"/>
              </a:rPr>
              <a:t>=2, </a:t>
            </a:r>
            <a:r>
              <a:rPr lang="en-US" b="1" dirty="0" smtClean="0">
                <a:solidFill>
                  <a:srgbClr val="000099"/>
                </a:solidFill>
                <a:latin typeface="+mj-lt"/>
              </a:rPr>
              <a:t>N</a:t>
            </a:r>
            <a:r>
              <a:rPr lang="ru-RU" b="1" dirty="0" smtClean="0">
                <a:solidFill>
                  <a:srgbClr val="000099"/>
                </a:solidFill>
                <a:latin typeface="+mj-lt"/>
              </a:rPr>
              <a:t>=3):</a:t>
            </a:r>
          </a:p>
          <a:p>
            <a:pPr marL="180000" indent="0">
              <a:spcBef>
                <a:spcPts val="600"/>
              </a:spcBef>
              <a:buNone/>
            </a:pPr>
            <a:endParaRPr lang="ru-RU" b="1" dirty="0">
              <a:solidFill>
                <a:srgbClr val="000099"/>
              </a:solidFill>
              <a:latin typeface="+mj-lt"/>
            </a:endParaRPr>
          </a:p>
          <a:p>
            <a:pPr marL="180000" indent="0">
              <a:spcBef>
                <a:spcPts val="1200"/>
              </a:spcBef>
              <a:buNone/>
            </a:pPr>
            <a:endParaRPr lang="en-US" b="1" i="1" dirty="0" smtClean="0">
              <a:solidFill>
                <a:srgbClr val="000099"/>
              </a:solidFill>
              <a:latin typeface="+mj-lt"/>
            </a:endParaRPr>
          </a:p>
          <a:p>
            <a:pPr marL="180000" indent="0">
              <a:spcBef>
                <a:spcPts val="1200"/>
              </a:spcBef>
              <a:buNone/>
            </a:pPr>
            <a:r>
              <a:rPr lang="ru-RU" b="1" i="1" dirty="0" smtClean="0">
                <a:solidFill>
                  <a:srgbClr val="000099"/>
                </a:solidFill>
                <a:latin typeface="+mj-lt"/>
              </a:rPr>
              <a:t>и СС-схемы с дублированием:</a:t>
            </a:r>
            <a:endParaRPr lang="ru-RU" b="1" dirty="0" smtClean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МММЭК-2021                              1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9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63688" y="3088195"/>
                <a:ext cx="5616624" cy="623761"/>
              </a:xfrm>
              <a:prstGeom prst="rect">
                <a:avLst/>
              </a:prstGeom>
              <a:solidFill>
                <a:srgbClr val="57D3FF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ru-RU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ru-RU" sz="3200" b="1" i="1" smtClean="0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ru-RU" sz="32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32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ru-RU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ru-RU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</m:t>
                          </m:r>
                          <m:r>
                            <a:rPr lang="en-US" sz="3200" b="1" i="1" baseline="-25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  <m:d>
                            <m:dPr>
                              <m:ctrlPr>
                                <a:rPr lang="en-US" sz="3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e>
                        <m:sup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ru-RU" sz="32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ru-RU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</m:t>
                          </m:r>
                          <m:r>
                            <a:rPr lang="en-US" sz="3200" b="1" i="1" baseline="-25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  <m:d>
                            <m:dPr>
                              <m:ctrlPr>
                                <a:rPr lang="en-US" sz="32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e>
                        <m:sup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32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3088195"/>
                <a:ext cx="5616624" cy="6237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763688" y="4797560"/>
                <a:ext cx="5616624" cy="62376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ru-RU" sz="3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ru-RU" sz="3200" b="1" i="1" smtClean="0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ru-RU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32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ru-RU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𝑹</m:t>
                      </m:r>
                      <m:r>
                        <a:rPr lang="en-US" sz="3200" b="1" i="1" baseline="-25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𝑪𝑪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)−</m:t>
                      </m:r>
                      <m:sSup>
                        <m:sSupPr>
                          <m:ctrlPr>
                            <a:rPr lang="ru-RU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</m:t>
                          </m:r>
                          <m:r>
                            <a:rPr lang="en-US" sz="3200" b="1" i="1" baseline="-25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𝑪𝑪</m:t>
                          </m:r>
                          <m:d>
                            <m:dPr>
                              <m:ctrlPr>
                                <a:rPr lang="en-US" sz="32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e>
                        <m:sup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32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4797560"/>
                <a:ext cx="5616624" cy="6237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2706534"/>
      </p:ext>
    </p:extLst>
  </p:cSld>
  <p:clrMapOvr>
    <a:masterClrMapping/>
  </p:clrMapOvr>
  <p:transition spd="med" advTm="38868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37718" objId="2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056063" y="1371600"/>
            <a:ext cx="382587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5763" indent="-385763">
              <a:lnSpc>
                <a:spcPct val="87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de-DE">
              <a:latin typeface="Arial" charset="0"/>
            </a:endParaRP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  <a:cs typeface="Arial" pitchFamily="34" charset="0"/>
              </a:rPr>
              <a:t>Содержание</a:t>
            </a:r>
            <a:endParaRPr lang="en-GB" sz="4000" b="1" dirty="0" smtClean="0">
              <a:solidFill>
                <a:srgbClr val="0033CC"/>
              </a:solidFill>
              <a:cs typeface="Arial" pitchFamily="34" charset="0"/>
            </a:endParaRPr>
          </a:p>
        </p:txBody>
      </p:sp>
      <p:sp>
        <p:nvSpPr>
          <p:cNvPr id="13315" name="Rectangle 8"/>
          <p:cNvSpPr>
            <a:spLocks noGrp="1" noChangeArrowheads="1"/>
          </p:cNvSpPr>
          <p:nvPr>
            <p:ph idx="1"/>
          </p:nvPr>
        </p:nvSpPr>
        <p:spPr>
          <a:xfrm>
            <a:off x="642938" y="1643063"/>
            <a:ext cx="8153400" cy="4214812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Bef>
                <a:spcPts val="536"/>
              </a:spcBef>
              <a:spcAft>
                <a:spcPct val="1000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Типы неисправностей</a:t>
            </a:r>
          </a:p>
          <a:p>
            <a:pPr marL="548640" indent="-411480" eaLnBrk="1" fontAlgn="auto" hangingPunct="1">
              <a:spcBef>
                <a:spcPts val="536"/>
              </a:spcBef>
              <a:spcAft>
                <a:spcPct val="1000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Что такое «самосинхронные схемы» (СС-схемы)</a:t>
            </a:r>
            <a:r>
              <a:rPr lang="en-US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?</a:t>
            </a:r>
            <a:endParaRPr lang="ru-RU" b="1" dirty="0" smtClean="0">
              <a:solidFill>
                <a:srgbClr val="000099"/>
              </a:solidFill>
              <a:latin typeface="+mj-lt"/>
              <a:cs typeface="Arial" pitchFamily="34" charset="0"/>
            </a:endParaRPr>
          </a:p>
          <a:p>
            <a:pPr marL="548640" indent="-411480" eaLnBrk="1" fontAlgn="auto" hangingPunct="1">
              <a:spcBef>
                <a:spcPts val="536"/>
              </a:spcBef>
              <a:spcAft>
                <a:spcPct val="1000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Свойства СС-схем</a:t>
            </a:r>
          </a:p>
          <a:p>
            <a:pPr marL="548640" indent="-411480" eaLnBrk="1" fontAlgn="auto" hangingPunct="1">
              <a:spcBef>
                <a:spcPts val="536"/>
              </a:spcBef>
              <a:spcAft>
                <a:spcPct val="1000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Сравнение сбоеустойчивости синхронных и СС-схем</a:t>
            </a:r>
            <a:endParaRPr lang="en-US" b="1" dirty="0" smtClean="0">
              <a:solidFill>
                <a:srgbClr val="000099"/>
              </a:solidFill>
              <a:latin typeface="+mj-lt"/>
              <a:cs typeface="Arial" pitchFamily="34" charset="0"/>
            </a:endParaRPr>
          </a:p>
          <a:p>
            <a:pPr marL="548640" indent="-411480" eaLnBrk="1" fontAlgn="auto" hangingPunct="1">
              <a:spcBef>
                <a:spcPts val="536"/>
              </a:spcBef>
              <a:spcAft>
                <a:spcPct val="1000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Заключение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GB" dirty="0" smtClean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МММЭК-2021                                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2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 advTm="10768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9656" objId="2"/>
      </p14:showEvtLst>
    </p:ext>
  </p:extLs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056063" y="1371600"/>
            <a:ext cx="382587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5763" indent="-385763">
              <a:lnSpc>
                <a:spcPct val="87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de-DE">
              <a:latin typeface="Arial" charset="0"/>
            </a:endParaRP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91440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  <a:cs typeface="Arial" pitchFamily="34" charset="0"/>
              </a:rPr>
              <a:t>Надежность схем с вотированием (</a:t>
            </a:r>
            <a:r>
              <a:rPr lang="en-US" sz="4000" b="1" dirty="0" smtClean="0">
                <a:solidFill>
                  <a:srgbClr val="0033CC"/>
                </a:solidFill>
                <a:cs typeface="Arial" pitchFamily="34" charset="0"/>
              </a:rPr>
              <a:t>3</a:t>
            </a:r>
            <a:r>
              <a:rPr lang="ru-RU" sz="4000" b="1" dirty="0" smtClean="0">
                <a:solidFill>
                  <a:srgbClr val="0033CC"/>
                </a:solidFill>
                <a:cs typeface="Arial" pitchFamily="34" charset="0"/>
              </a:rPr>
              <a:t>)</a:t>
            </a:r>
            <a:endParaRPr lang="en-GB" sz="4000" b="1" dirty="0" smtClean="0">
              <a:solidFill>
                <a:srgbClr val="0033CC"/>
              </a:solidFill>
              <a:cs typeface="Arial" pitchFamily="34" charset="0"/>
            </a:endParaRPr>
          </a:p>
        </p:txBody>
      </p:sp>
      <p:sp>
        <p:nvSpPr>
          <p:cNvPr id="13315" name="Rectangle 8"/>
          <p:cNvSpPr>
            <a:spLocks noGrp="1" noChangeArrowheads="1"/>
          </p:cNvSpPr>
          <p:nvPr>
            <p:ph idx="1"/>
          </p:nvPr>
        </p:nvSpPr>
        <p:spPr>
          <a:xfrm>
            <a:off x="323528" y="1450782"/>
            <a:ext cx="8496944" cy="4886517"/>
          </a:xfrm>
        </p:spPr>
        <p:txBody>
          <a:bodyPr>
            <a:noAutofit/>
          </a:bodyPr>
          <a:lstStyle/>
          <a:p>
            <a:pPr marL="180000" indent="0">
              <a:spcBef>
                <a:spcPts val="600"/>
              </a:spcBef>
              <a:buNone/>
            </a:pPr>
            <a:r>
              <a:rPr lang="ru-RU" sz="3600" b="1" dirty="0" smtClean="0">
                <a:solidFill>
                  <a:srgbClr val="000099"/>
                </a:solidFill>
                <a:latin typeface="+mj-lt"/>
              </a:rPr>
              <a:t>Время бессбойной работы схемы:</a:t>
            </a:r>
          </a:p>
          <a:p>
            <a:pPr marL="180000" indent="0">
              <a:spcBef>
                <a:spcPts val="600"/>
              </a:spcBef>
              <a:buNone/>
            </a:pPr>
            <a:endParaRPr lang="ru-RU" b="1" dirty="0">
              <a:solidFill>
                <a:srgbClr val="000099"/>
              </a:solidFill>
              <a:latin typeface="+mj-lt"/>
            </a:endParaRPr>
          </a:p>
          <a:p>
            <a:pPr marL="180000" indent="0">
              <a:spcBef>
                <a:spcPts val="1200"/>
              </a:spcBef>
              <a:buNone/>
            </a:pPr>
            <a:endParaRPr lang="en-US" b="1" i="1" dirty="0" smtClean="0">
              <a:solidFill>
                <a:srgbClr val="000099"/>
              </a:solidFill>
              <a:latin typeface="+mj-lt"/>
            </a:endParaRPr>
          </a:p>
          <a:p>
            <a:pPr marL="180000" indent="0">
              <a:spcBef>
                <a:spcPts val="1200"/>
              </a:spcBef>
              <a:buNone/>
            </a:pPr>
            <a:endParaRPr lang="en-US" b="1" i="1" dirty="0" smtClean="0">
              <a:solidFill>
                <a:srgbClr val="000099"/>
              </a:solidFill>
              <a:latin typeface="+mj-lt"/>
            </a:endParaRPr>
          </a:p>
          <a:p>
            <a:pPr marL="180000" indent="0">
              <a:spcBef>
                <a:spcPts val="1200"/>
              </a:spcBef>
              <a:buNone/>
            </a:pPr>
            <a:r>
              <a:rPr lang="ru-RU" b="1" i="1" dirty="0" smtClean="0">
                <a:solidFill>
                  <a:srgbClr val="000099"/>
                </a:solidFill>
                <a:latin typeface="+mj-lt"/>
              </a:rPr>
              <a:t>Для синхронной схемы </a:t>
            </a:r>
          </a:p>
          <a:p>
            <a:pPr marL="180000" indent="0"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000099"/>
                </a:solidFill>
                <a:latin typeface="+mj-lt"/>
              </a:rPr>
              <a:t>с </a:t>
            </a:r>
            <a:r>
              <a:rPr lang="ru-RU" b="1" i="1" dirty="0" err="1" smtClean="0">
                <a:solidFill>
                  <a:srgbClr val="000099"/>
                </a:solidFill>
                <a:latin typeface="+mj-lt"/>
              </a:rPr>
              <a:t>троированием</a:t>
            </a:r>
            <a:r>
              <a:rPr lang="en-US" b="1" i="1" dirty="0">
                <a:solidFill>
                  <a:srgbClr val="000099"/>
                </a:solidFill>
                <a:latin typeface="+mj-lt"/>
              </a:rPr>
              <a:t>:</a:t>
            </a:r>
            <a:endParaRPr lang="ru-RU" b="1" i="1" dirty="0" smtClean="0">
              <a:solidFill>
                <a:srgbClr val="000099"/>
              </a:solidFill>
              <a:latin typeface="+mj-lt"/>
            </a:endParaRPr>
          </a:p>
          <a:p>
            <a:pPr marL="180000" indent="0">
              <a:spcBef>
                <a:spcPts val="1200"/>
              </a:spcBef>
              <a:buNone/>
            </a:pPr>
            <a:r>
              <a:rPr lang="ru-RU" b="1" i="1" dirty="0" smtClean="0">
                <a:solidFill>
                  <a:srgbClr val="000099"/>
                </a:solidFill>
                <a:latin typeface="+mj-lt"/>
              </a:rPr>
              <a:t>Для СС-схемы с </a:t>
            </a:r>
          </a:p>
          <a:p>
            <a:pPr marL="180000" indent="0"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000099"/>
                </a:solidFill>
                <a:latin typeface="+mj-lt"/>
              </a:rPr>
              <a:t>дублированием:</a:t>
            </a:r>
            <a:endParaRPr lang="ru-RU" b="1" dirty="0" smtClean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МММЭК-2021                              20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4425" y="2252969"/>
                <a:ext cx="5616624" cy="153401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𝑴</m:t>
                          </m:r>
                          <m:r>
                            <a:rPr lang="ru-RU" sz="3200" b="1" i="1" smtClean="0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</m:sub>
                      </m:sSub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limLoc m:val="undOvr"/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_</m:t>
                              </m:r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𝒅𝒕</m:t>
                          </m:r>
                        </m:e>
                      </m:nary>
                    </m:oMath>
                  </m:oMathPara>
                </a14:m>
                <a:endParaRPr lang="ru-RU" sz="32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4425" y="2252969"/>
                <a:ext cx="5616624" cy="15340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860032" y="4021254"/>
                <a:ext cx="3888432" cy="889026"/>
              </a:xfrm>
              <a:prstGeom prst="rect">
                <a:avLst/>
              </a:prstGeom>
              <a:solidFill>
                <a:srgbClr val="57D3FF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sub>
                    </m:sSub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sz="3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en-US" sz="3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𝑪</m:t>
                            </m:r>
                          </m:sub>
                        </m:sSub>
                        <m:r>
                          <a:rPr lang="en-US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sz="3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𝝀</m:t>
                            </m:r>
                          </m:e>
                          <m:sub>
                            <m:r>
                              <a:rPr lang="en-US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en-US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sz="3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𝜶</m:t>
                            </m:r>
                          </m:e>
                          <m:sub>
                            <m:r>
                              <a:rPr lang="en-US" sz="3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𝑪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200" b="1" dirty="0" smtClean="0">
                    <a:latin typeface="+mj-lt"/>
                  </a:rPr>
                  <a:t> </a:t>
                </a:r>
                <a:endParaRPr lang="ru-RU" sz="32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4021254"/>
                <a:ext cx="3888432" cy="8890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860032" y="5288356"/>
                <a:ext cx="3888432" cy="881716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𝑪𝑪</m:t>
                        </m:r>
                      </m:sub>
                    </m:sSub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sz="3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en-US" sz="3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𝑪</m:t>
                            </m:r>
                            <m:r>
                              <a:rPr lang="en-US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𝑪</m:t>
                            </m:r>
                          </m:sub>
                        </m:sSub>
                        <m:r>
                          <a:rPr lang="en-US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sz="3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𝝀</m:t>
                            </m:r>
                          </m:e>
                          <m:sub>
                            <m:r>
                              <a:rPr lang="en-US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en-US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sz="3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𝜶</m:t>
                            </m:r>
                          </m:e>
                          <m:sub>
                            <m:r>
                              <a:rPr lang="en-US" sz="3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𝑪</m:t>
                            </m:r>
                            <m:r>
                              <a:rPr lang="en-US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𝑪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200" b="1" dirty="0" smtClean="0">
                    <a:latin typeface="+mj-lt"/>
                  </a:rPr>
                  <a:t> </a:t>
                </a:r>
                <a:endParaRPr lang="ru-RU" sz="32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5288356"/>
                <a:ext cx="3888432" cy="8817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5531537"/>
      </p:ext>
    </p:extLst>
  </p:cSld>
  <p:clrMapOvr>
    <a:masterClrMapping/>
  </p:clrMapOvr>
  <p:transition spd="med" advTm="38868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37718" objId="2"/>
      </p14:showEvtLst>
    </p:ext>
  </p:extLs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056063" y="1371600"/>
            <a:ext cx="382587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5763" indent="-385763">
              <a:lnSpc>
                <a:spcPct val="87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de-DE">
              <a:latin typeface="Arial" charset="0"/>
            </a:endParaRP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91440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  <a:cs typeface="Arial" pitchFamily="34" charset="0"/>
              </a:rPr>
              <a:t>Надежность схем с вотированием (</a:t>
            </a:r>
            <a:r>
              <a:rPr lang="en-US" sz="4000" b="1" dirty="0" smtClean="0">
                <a:solidFill>
                  <a:srgbClr val="0033CC"/>
                </a:solidFill>
                <a:cs typeface="Arial" pitchFamily="34" charset="0"/>
              </a:rPr>
              <a:t>4</a:t>
            </a:r>
            <a:r>
              <a:rPr lang="ru-RU" sz="4000" b="1" dirty="0" smtClean="0">
                <a:solidFill>
                  <a:srgbClr val="0033CC"/>
                </a:solidFill>
                <a:cs typeface="Arial" pitchFamily="34" charset="0"/>
              </a:rPr>
              <a:t>)</a:t>
            </a:r>
            <a:endParaRPr lang="en-GB" sz="4000" b="1" dirty="0" smtClean="0">
              <a:solidFill>
                <a:srgbClr val="0033CC"/>
              </a:solidFill>
              <a:cs typeface="Arial" pitchFamily="34" charset="0"/>
            </a:endParaRPr>
          </a:p>
        </p:txBody>
      </p:sp>
      <p:sp>
        <p:nvSpPr>
          <p:cNvPr id="13315" name="Rectangle 8"/>
          <p:cNvSpPr>
            <a:spLocks noGrp="1" noChangeArrowheads="1"/>
          </p:cNvSpPr>
          <p:nvPr>
            <p:ph idx="1"/>
          </p:nvPr>
        </p:nvSpPr>
        <p:spPr>
          <a:xfrm>
            <a:off x="323528" y="1251433"/>
            <a:ext cx="8496944" cy="4886517"/>
          </a:xfrm>
        </p:spPr>
        <p:txBody>
          <a:bodyPr>
            <a:noAutofit/>
          </a:bodyPr>
          <a:lstStyle/>
          <a:p>
            <a:pPr marL="180000" indent="0">
              <a:spcBef>
                <a:spcPts val="600"/>
              </a:spcBef>
              <a:buNone/>
            </a:pPr>
            <a:r>
              <a:rPr lang="ru-RU" sz="3600" b="1" dirty="0" smtClean="0">
                <a:solidFill>
                  <a:srgbClr val="000099"/>
                </a:solidFill>
                <a:latin typeface="+mj-lt"/>
              </a:rPr>
              <a:t>Отношение времен бессбойной работы синхронной и СС схем:</a:t>
            </a:r>
          </a:p>
          <a:p>
            <a:pPr marL="180000" indent="0">
              <a:spcBef>
                <a:spcPts val="600"/>
              </a:spcBef>
              <a:buNone/>
            </a:pPr>
            <a:endParaRPr lang="ru-RU" b="1" dirty="0">
              <a:solidFill>
                <a:srgbClr val="000099"/>
              </a:solidFill>
              <a:latin typeface="+mj-lt"/>
            </a:endParaRPr>
          </a:p>
          <a:p>
            <a:pPr marL="180000" indent="0">
              <a:spcBef>
                <a:spcPts val="1200"/>
              </a:spcBef>
              <a:buNone/>
            </a:pPr>
            <a:endParaRPr lang="en-US" b="1" i="1" dirty="0" smtClean="0">
              <a:solidFill>
                <a:srgbClr val="000099"/>
              </a:solidFill>
              <a:latin typeface="+mj-lt"/>
            </a:endParaRPr>
          </a:p>
          <a:p>
            <a:pPr marL="180000" indent="0">
              <a:spcBef>
                <a:spcPts val="1200"/>
              </a:spcBef>
              <a:buNone/>
            </a:pPr>
            <a:r>
              <a:rPr lang="ru-RU" b="1" i="1" dirty="0" smtClean="0">
                <a:solidFill>
                  <a:srgbClr val="000099"/>
                </a:solidFill>
                <a:latin typeface="+mj-lt"/>
              </a:rPr>
              <a:t>Для комбинационных </a:t>
            </a:r>
          </a:p>
          <a:p>
            <a:pPr marL="180000" indent="0"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000099"/>
                </a:solidFill>
                <a:latin typeface="+mj-lt"/>
              </a:rPr>
              <a:t>схем</a:t>
            </a:r>
            <a:r>
              <a:rPr lang="en-US" b="1" i="1" dirty="0" smtClean="0">
                <a:solidFill>
                  <a:srgbClr val="000099"/>
                </a:solidFill>
                <a:latin typeface="+mj-lt"/>
              </a:rPr>
              <a:t>:</a:t>
            </a:r>
            <a:endParaRPr lang="ru-RU" b="1" i="1" dirty="0" smtClean="0">
              <a:solidFill>
                <a:srgbClr val="000099"/>
              </a:solidFill>
              <a:latin typeface="+mj-lt"/>
            </a:endParaRPr>
          </a:p>
          <a:p>
            <a:pPr marL="180000" indent="0">
              <a:spcBef>
                <a:spcPts val="1200"/>
              </a:spcBef>
              <a:buNone/>
            </a:pPr>
            <a:r>
              <a:rPr lang="ru-RU" b="1" i="1" dirty="0" smtClean="0">
                <a:solidFill>
                  <a:srgbClr val="000099"/>
                </a:solidFill>
                <a:latin typeface="+mj-lt"/>
              </a:rPr>
              <a:t>Для триггерных </a:t>
            </a:r>
          </a:p>
          <a:p>
            <a:pPr marL="180000" indent="0"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000099"/>
                </a:solidFill>
                <a:latin typeface="+mj-lt"/>
              </a:rPr>
              <a:t>схем:</a:t>
            </a:r>
            <a:endParaRPr lang="ru-RU" b="1" dirty="0" smtClean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МММЭК-2021                              2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1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91680" y="2420888"/>
                <a:ext cx="6190258" cy="1142877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sub>
                      </m:sSub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3200" b="1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ru-RU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𝑪𝑪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sub>
                          </m:sSub>
                        </m:den>
                      </m:f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en-US" sz="3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sz="32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𝜶</m:t>
                              </m:r>
                            </m:e>
                            <m:sub>
                              <m:r>
                                <a:rPr lang="en-US" sz="32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𝑪</m:t>
                              </m:r>
                            </m:sub>
                          </m:sSub>
                        </m:num>
                        <m:den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3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sz="32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sz="3200" b="1" i="1"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sub>
                          </m:sSub>
                          <m:r>
                            <a:rPr lang="en-US" sz="3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sz="32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𝜶</m:t>
                              </m:r>
                            </m:e>
                            <m:sub>
                              <m:r>
                                <a:rPr lang="en-US" sz="32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𝑪𝑪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2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2420888"/>
                <a:ext cx="6190258" cy="11428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292080" y="4021254"/>
                <a:ext cx="3168352" cy="601255"/>
              </a:xfrm>
              <a:prstGeom prst="rect">
                <a:avLst/>
              </a:prstGeom>
              <a:solidFill>
                <a:srgbClr val="57D3FF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sub>
                      </m:sSub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𝟏𝟒</m:t>
                      </m:r>
                    </m:oMath>
                  </m:oMathPara>
                </a14:m>
                <a:endParaRPr lang="ru-RU" sz="32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4021254"/>
                <a:ext cx="3168352" cy="60125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292080" y="5288356"/>
                <a:ext cx="3168352" cy="601255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en-US" sz="3200" b="1" i="1">
                              <a:latin typeface="Cambria Math" panose="02040503050406030204" pitchFamily="18" charset="0"/>
                            </a:rPr>
                            <m:t>𝑻</m:t>
                          </m:r>
                          <m:r>
                            <a:rPr lang="en-US" sz="3200" b="1" i="1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sub>
                      </m:sSub>
                      <m:r>
                        <a:rPr lang="en-US" sz="32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3200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𝟓𝟑</m:t>
                      </m:r>
                    </m:oMath>
                  </m:oMathPara>
                </a14:m>
                <a:endParaRPr lang="ru-RU" sz="32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5288356"/>
                <a:ext cx="3168352" cy="60125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4482031"/>
      </p:ext>
    </p:extLst>
  </p:cSld>
  <p:clrMapOvr>
    <a:masterClrMapping/>
  </p:clrMapOvr>
  <p:transition spd="med" advTm="38868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37718" objId="2"/>
      </p14:showEvtLst>
    </p:ext>
  </p:extLs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4056063" y="1371600"/>
            <a:ext cx="382587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5763" indent="-385763">
              <a:lnSpc>
                <a:spcPct val="87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de-DE">
              <a:latin typeface="Arial" charset="0"/>
            </a:endParaRP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228600"/>
            <a:ext cx="6858024" cy="5715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заключение</a:t>
            </a:r>
            <a:endParaRPr lang="en-GB" sz="4000" b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604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142875" y="1124744"/>
            <a:ext cx="8858250" cy="5060156"/>
          </a:xfrm>
        </p:spPr>
        <p:txBody>
          <a:bodyPr>
            <a:noAutofit/>
          </a:bodyPr>
          <a:lstStyle/>
          <a:p>
            <a:pPr marL="548640" indent="-411480" eaLnBrk="1" fontAlgn="auto" hangingPunct="1">
              <a:spcBef>
                <a:spcPts val="0"/>
              </a:spcBef>
              <a:spcAft>
                <a:spcPts val="60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Синхронные схемы с </a:t>
            </a:r>
            <a:r>
              <a:rPr lang="ru-RU" sz="2800" b="1" dirty="0" err="1" smtClean="0">
                <a:solidFill>
                  <a:srgbClr val="000099"/>
                </a:solidFill>
                <a:latin typeface="+mj-lt"/>
              </a:rPr>
              <a:t>троированием</a:t>
            </a: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 не обеспечивают защиту от часто повторяющихся одиночных и множественных сбоев </a:t>
            </a:r>
          </a:p>
          <a:p>
            <a:pPr marL="548640" indent="-411480" eaLnBrk="1" fontAlgn="auto" hangingPunct="1">
              <a:spcBef>
                <a:spcPts val="0"/>
              </a:spcBef>
              <a:spcAft>
                <a:spcPts val="60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800" b="1" dirty="0">
                <a:solidFill>
                  <a:srgbClr val="000099"/>
                </a:solidFill>
                <a:latin typeface="+mj-lt"/>
              </a:rPr>
              <a:t>В первом приближении дублированная СС-схема обладает в 2,1 – 3,5 раза лучшей устойчивостью к сбоям, чем </a:t>
            </a:r>
            <a:r>
              <a:rPr lang="ru-RU" sz="2800" b="1" dirty="0" err="1">
                <a:solidFill>
                  <a:srgbClr val="000099"/>
                </a:solidFill>
                <a:latin typeface="+mj-lt"/>
              </a:rPr>
              <a:t>троированный</a:t>
            </a:r>
            <a:r>
              <a:rPr lang="ru-RU" sz="2800" b="1" dirty="0">
                <a:solidFill>
                  <a:srgbClr val="000099"/>
                </a:solidFill>
                <a:latin typeface="+mj-lt"/>
              </a:rPr>
              <a:t> синхронный аналог</a:t>
            </a:r>
          </a:p>
          <a:p>
            <a:pPr marL="548640" indent="-411480" eaLnBrk="1" fontAlgn="auto" hangingPunct="1">
              <a:spcBef>
                <a:spcPts val="0"/>
              </a:spcBef>
              <a:spcAft>
                <a:spcPts val="60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800" b="1" dirty="0">
                <a:solidFill>
                  <a:srgbClr val="000099"/>
                </a:solidFill>
                <a:latin typeface="+mj-lt"/>
              </a:rPr>
              <a:t>Разработка новых программных средств моделирования </a:t>
            </a: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сбоев </a:t>
            </a:r>
            <a:r>
              <a:rPr lang="ru-RU" sz="2800" b="1" dirty="0">
                <a:solidFill>
                  <a:srgbClr val="000099"/>
                </a:solidFill>
                <a:latin typeface="+mj-lt"/>
              </a:rPr>
              <a:t>в микроэлектронных компонентах позволит </a:t>
            </a: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уточнить оценки </a:t>
            </a:r>
            <a:r>
              <a:rPr lang="ru-RU" sz="2800" b="1" dirty="0">
                <a:solidFill>
                  <a:srgbClr val="000099"/>
                </a:solidFill>
                <a:latin typeface="+mj-lt"/>
              </a:rPr>
              <a:t>сбоеустойчивости электронных схем и разработать более эффективные </a:t>
            </a:r>
            <a:r>
              <a:rPr lang="ru-RU" sz="2800" b="1" dirty="0" err="1">
                <a:solidFill>
                  <a:srgbClr val="000099"/>
                </a:solidFill>
                <a:latin typeface="+mj-lt"/>
              </a:rPr>
              <a:t>сбоеустойчивые</a:t>
            </a:r>
            <a:r>
              <a:rPr lang="ru-RU" sz="2800" b="1" dirty="0">
                <a:solidFill>
                  <a:srgbClr val="000099"/>
                </a:solidFill>
                <a:latin typeface="+mj-lt"/>
              </a:rPr>
              <a:t> решения</a:t>
            </a:r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МММЭК-2021                                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2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2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 advTm="52170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51622" objId="2"/>
      </p14:showEvtLst>
    </p:ext>
  </p:extLs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4056063" y="1371600"/>
            <a:ext cx="382587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5763" indent="-385763">
              <a:lnSpc>
                <a:spcPct val="87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de-DE">
              <a:latin typeface="Arial" charset="0"/>
            </a:endParaRP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357422" y="228600"/>
            <a:ext cx="4500578" cy="57785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0033CC"/>
                </a:solidFill>
              </a:rPr>
              <a:t>Контакты</a:t>
            </a:r>
            <a:endParaRPr lang="en-GB" sz="4400" b="1" dirty="0" smtClean="0">
              <a:solidFill>
                <a:srgbClr val="0033CC"/>
              </a:solidFill>
            </a:endParaRPr>
          </a:p>
        </p:txBody>
      </p:sp>
      <p:sp>
        <p:nvSpPr>
          <p:cNvPr id="26628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251611" y="1185855"/>
            <a:ext cx="8712200" cy="3857651"/>
          </a:xfrm>
        </p:spPr>
        <p:txBody>
          <a:bodyPr>
            <a:normAutofit fontScale="92500" lnSpcReduction="10000"/>
          </a:bodyPr>
          <a:lstStyle/>
          <a:p>
            <a:pPr marL="548640" lvl="1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600" dirty="0" smtClean="0">
                <a:solidFill>
                  <a:srgbClr val="000099"/>
                </a:solidFill>
                <a:latin typeface="+mj-lt"/>
              </a:rPr>
              <a:t>Адрес</a:t>
            </a:r>
            <a:r>
              <a:rPr lang="en-US" sz="2600" dirty="0" smtClean="0">
                <a:solidFill>
                  <a:srgbClr val="000099"/>
                </a:solidFill>
                <a:latin typeface="+mj-lt"/>
              </a:rPr>
              <a:t>: </a:t>
            </a:r>
            <a:r>
              <a:rPr lang="ru-RU" sz="2600" dirty="0" smtClean="0">
                <a:solidFill>
                  <a:srgbClr val="000099"/>
                </a:solidFill>
                <a:latin typeface="+mj-lt"/>
              </a:rPr>
              <a:t>Федеральный исследовательский центр «Информатика и управление» Российской академии наук (ФИЦ ИУ РАН), Россия, 119333,  Москва, ул. Вавилова, д. 44, корпус 2</a:t>
            </a:r>
          </a:p>
          <a:p>
            <a:pPr marL="548640" lvl="1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600" dirty="0" smtClean="0">
                <a:solidFill>
                  <a:srgbClr val="000099"/>
                </a:solidFill>
                <a:latin typeface="+mj-lt"/>
              </a:rPr>
              <a:t>Директор: академик Соколов И.А.</a:t>
            </a:r>
            <a:endParaRPr lang="en-US" sz="2600" dirty="0" smtClean="0">
              <a:solidFill>
                <a:srgbClr val="000099"/>
              </a:solidFill>
              <a:latin typeface="+mj-lt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600" dirty="0" smtClean="0">
                <a:solidFill>
                  <a:srgbClr val="000099"/>
                </a:solidFill>
                <a:latin typeface="+mj-lt"/>
              </a:rPr>
              <a:t>Телефон</a:t>
            </a:r>
            <a:r>
              <a:rPr lang="en-US" sz="2600" dirty="0" smtClean="0">
                <a:solidFill>
                  <a:srgbClr val="000099"/>
                </a:solidFill>
                <a:latin typeface="+mj-lt"/>
              </a:rPr>
              <a:t>: </a:t>
            </a:r>
            <a:r>
              <a:rPr lang="ru-RU" sz="2600" dirty="0" smtClean="0">
                <a:solidFill>
                  <a:srgbClr val="000099"/>
                </a:solidFill>
                <a:latin typeface="+mj-lt"/>
              </a:rPr>
              <a:t>+</a:t>
            </a:r>
            <a:r>
              <a:rPr lang="en-US" sz="2600" dirty="0" smtClean="0">
                <a:solidFill>
                  <a:srgbClr val="000099"/>
                </a:solidFill>
                <a:latin typeface="+mj-lt"/>
              </a:rPr>
              <a:t>7 (49</a:t>
            </a:r>
            <a:r>
              <a:rPr lang="ru-RU" sz="2600" dirty="0" smtClean="0">
                <a:solidFill>
                  <a:srgbClr val="000099"/>
                </a:solidFill>
                <a:latin typeface="+mj-lt"/>
              </a:rPr>
              <a:t>5</a:t>
            </a:r>
            <a:r>
              <a:rPr lang="en-US" sz="2600" dirty="0" smtClean="0">
                <a:solidFill>
                  <a:srgbClr val="000099"/>
                </a:solidFill>
                <a:latin typeface="+mj-lt"/>
              </a:rPr>
              <a:t>) 13</a:t>
            </a:r>
            <a:r>
              <a:rPr lang="ru-RU" sz="2600" dirty="0" smtClean="0">
                <a:solidFill>
                  <a:srgbClr val="000099"/>
                </a:solidFill>
                <a:latin typeface="+mj-lt"/>
              </a:rPr>
              <a:t>7</a:t>
            </a:r>
            <a:r>
              <a:rPr lang="en-US" sz="2600" dirty="0" smtClean="0">
                <a:solidFill>
                  <a:srgbClr val="000099"/>
                </a:solidFill>
                <a:latin typeface="+mj-lt"/>
              </a:rPr>
              <a:t> </a:t>
            </a:r>
            <a:r>
              <a:rPr lang="ru-RU" sz="2600" dirty="0" smtClean="0">
                <a:solidFill>
                  <a:srgbClr val="000099"/>
                </a:solidFill>
                <a:latin typeface="+mj-lt"/>
              </a:rPr>
              <a:t>34 94</a:t>
            </a:r>
            <a:endParaRPr lang="en-US" sz="2600" dirty="0" smtClean="0">
              <a:solidFill>
                <a:srgbClr val="000099"/>
              </a:solidFill>
              <a:latin typeface="+mj-lt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600" dirty="0" smtClean="0">
                <a:solidFill>
                  <a:srgbClr val="000099"/>
                </a:solidFill>
                <a:latin typeface="+mj-lt"/>
              </a:rPr>
              <a:t>Fax: </a:t>
            </a:r>
            <a:r>
              <a:rPr lang="ru-RU" sz="2600" dirty="0" smtClean="0">
                <a:solidFill>
                  <a:srgbClr val="000099"/>
                </a:solidFill>
                <a:latin typeface="+mj-lt"/>
              </a:rPr>
              <a:t>+</a:t>
            </a:r>
            <a:r>
              <a:rPr lang="en-US" sz="2600" dirty="0" smtClean="0">
                <a:solidFill>
                  <a:srgbClr val="000099"/>
                </a:solidFill>
                <a:latin typeface="+mj-lt"/>
              </a:rPr>
              <a:t>7 (495) 930 45 05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600" dirty="0" smtClean="0">
                <a:solidFill>
                  <a:srgbClr val="000099"/>
                </a:solidFill>
                <a:latin typeface="+mj-lt"/>
              </a:rPr>
              <a:t>E-mail: </a:t>
            </a:r>
            <a:r>
              <a:rPr lang="en-US" sz="2600" b="1" dirty="0" smtClean="0">
                <a:solidFill>
                  <a:srgbClr val="000099"/>
                </a:solidFill>
              </a:rPr>
              <a:t>ISokolov@ipiran.ru</a:t>
            </a:r>
            <a:endParaRPr lang="en-US" sz="2600" dirty="0" smtClean="0">
              <a:solidFill>
                <a:srgbClr val="000099"/>
              </a:solidFill>
              <a:latin typeface="+mj-lt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600" dirty="0" smtClean="0">
                <a:solidFill>
                  <a:srgbClr val="000099"/>
                </a:solidFill>
                <a:latin typeface="+mj-lt"/>
              </a:rPr>
              <a:t>Докладчик</a:t>
            </a:r>
            <a:r>
              <a:rPr lang="en-US" sz="2600" dirty="0" smtClean="0">
                <a:solidFill>
                  <a:srgbClr val="000099"/>
                </a:solidFill>
                <a:latin typeface="+mj-lt"/>
              </a:rPr>
              <a:t>:  </a:t>
            </a:r>
            <a:r>
              <a:rPr lang="ru-RU" sz="2600" dirty="0" smtClean="0">
                <a:solidFill>
                  <a:srgbClr val="000099"/>
                </a:solidFill>
                <a:latin typeface="+mj-lt"/>
              </a:rPr>
              <a:t>Дьяченко Ю. Г., </a:t>
            </a:r>
            <a:r>
              <a:rPr lang="en-US" sz="2600" dirty="0" smtClean="0">
                <a:solidFill>
                  <a:srgbClr val="000099"/>
                </a:solidFill>
                <a:latin typeface="+mj-lt"/>
              </a:rPr>
              <a:t>+7</a:t>
            </a:r>
            <a:r>
              <a:rPr lang="ru-RU" sz="2600" dirty="0" smtClean="0">
                <a:solidFill>
                  <a:srgbClr val="000099"/>
                </a:solidFill>
                <a:latin typeface="+mj-lt"/>
              </a:rPr>
              <a:t>(495)381-45-21, </a:t>
            </a:r>
            <a:r>
              <a:rPr lang="en-US" sz="2600" dirty="0" err="1" smtClean="0">
                <a:solidFill>
                  <a:srgbClr val="000099"/>
                </a:solidFill>
                <a:latin typeface="+mj-lt"/>
              </a:rPr>
              <a:t>diaura</a:t>
            </a:r>
            <a:r>
              <a:rPr lang="en-GB" sz="2600" dirty="0" smtClean="0">
                <a:solidFill>
                  <a:srgbClr val="000099"/>
                </a:solidFill>
                <a:latin typeface="+mj-lt"/>
              </a:rPr>
              <a:t>@</a:t>
            </a:r>
            <a:r>
              <a:rPr lang="en-GB" sz="2600" dirty="0" err="1" smtClean="0">
                <a:solidFill>
                  <a:srgbClr val="000099"/>
                </a:solidFill>
                <a:latin typeface="+mj-lt"/>
              </a:rPr>
              <a:t>mail.ru</a:t>
            </a:r>
            <a:endParaRPr lang="ru-RU" sz="2600" dirty="0" smtClean="0">
              <a:solidFill>
                <a:srgbClr val="000099"/>
              </a:solidFill>
              <a:latin typeface="+mj-lt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sz="2800" dirty="0" smtClean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54" y="4857760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0099"/>
                </a:solidFill>
                <a:latin typeface="+mj-lt"/>
              </a:rPr>
              <a:t>Поддержка</a:t>
            </a:r>
            <a:endParaRPr lang="ru-RU" sz="3200" dirty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5429265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99"/>
                </a:solidFill>
                <a:latin typeface="+mj-lt"/>
              </a:rPr>
              <a:t>Работа </a:t>
            </a:r>
            <a:r>
              <a:rPr lang="ru-RU" dirty="0">
                <a:solidFill>
                  <a:srgbClr val="000099"/>
                </a:solidFill>
                <a:latin typeface="+mj-lt"/>
              </a:rPr>
              <a:t>выполнена в рамках государственного задания </a:t>
            </a:r>
            <a:r>
              <a:rPr lang="en-US" dirty="0" smtClean="0">
                <a:solidFill>
                  <a:srgbClr val="000099"/>
                </a:solidFill>
                <a:latin typeface="+mj-lt"/>
              </a:rPr>
              <a:t/>
            </a:r>
            <a:br>
              <a:rPr lang="en-US" dirty="0" smtClean="0">
                <a:solidFill>
                  <a:srgbClr val="000099"/>
                </a:solidFill>
                <a:latin typeface="+mj-lt"/>
              </a:rPr>
            </a:br>
            <a:r>
              <a:rPr lang="ru-RU" dirty="0" smtClean="0">
                <a:solidFill>
                  <a:srgbClr val="000099"/>
                </a:solidFill>
                <a:latin typeface="+mj-lt"/>
              </a:rPr>
              <a:t>№ </a:t>
            </a:r>
            <a:r>
              <a:rPr lang="ru-RU" dirty="0">
                <a:solidFill>
                  <a:srgbClr val="000099"/>
                </a:solidFill>
                <a:latin typeface="+mj-lt"/>
              </a:rPr>
              <a:t>0063-2019-0010</a:t>
            </a:r>
          </a:p>
        </p:txBody>
      </p:sp>
      <p:sp>
        <p:nvSpPr>
          <p:cNvPr id="11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МММЭК-2021                                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2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3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 advTm="10015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5234" objId="2"/>
      </p14:showEvt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056063" y="1371600"/>
            <a:ext cx="382587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5763" indent="-385763">
              <a:lnSpc>
                <a:spcPct val="87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de-DE">
              <a:latin typeface="Arial" charset="0"/>
            </a:endParaRP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title"/>
          </p:nvPr>
        </p:nvSpPr>
        <p:spPr>
          <a:xfrm>
            <a:off x="228600" y="116632"/>
            <a:ext cx="8686800" cy="94959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  <a:cs typeface="Arial" pitchFamily="34" charset="0"/>
              </a:rPr>
              <a:t>Неисправности цифровых схем</a:t>
            </a:r>
            <a:endParaRPr lang="en-GB" sz="4000" b="1" dirty="0" smtClean="0">
              <a:solidFill>
                <a:srgbClr val="0033CC"/>
              </a:solidFill>
              <a:cs typeface="Arial" pitchFamily="34" charset="0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МММЭК-2021                                3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798269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08443822"/>
      </p:ext>
    </p:extLst>
  </p:cSld>
  <p:clrMapOvr>
    <a:masterClrMapping/>
  </p:clrMapOvr>
  <p:transition spd="med" advTm="10768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9656" objId="2"/>
      </p14:showEvt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144000" cy="94959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  <a:cs typeface="Arial" pitchFamily="34" charset="0"/>
              </a:rPr>
              <a:t>Интенсивность Неисправностей</a:t>
            </a:r>
            <a:endParaRPr lang="en-GB" sz="4000" b="1" dirty="0" smtClean="0">
              <a:solidFill>
                <a:srgbClr val="0033CC"/>
              </a:solidFill>
              <a:cs typeface="Arial" pitchFamily="34" charset="0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МММЭК-2021                                4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0759326"/>
              </p:ext>
            </p:extLst>
          </p:nvPr>
        </p:nvGraphicFramePr>
        <p:xfrm>
          <a:off x="-180528" y="2276872"/>
          <a:ext cx="5563344" cy="3083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004048" y="1484784"/>
            <a:ext cx="40157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+mj-lt"/>
              </a:rPr>
              <a:t>Аппаратный отказ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+mj-lt"/>
              </a:rPr>
              <a:t>0,1%</a:t>
            </a:r>
            <a:endParaRPr lang="ru-RU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4048" y="3043783"/>
            <a:ext cx="40157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+mj-lt"/>
              </a:rPr>
              <a:t>Логический сбой</a:t>
            </a:r>
          </a:p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+mj-lt"/>
              </a:rPr>
              <a:t>99,9%</a:t>
            </a:r>
            <a:endParaRPr lang="ru-RU" sz="3200" b="1" dirty="0">
              <a:solidFill>
                <a:srgbClr val="000099"/>
              </a:solidFill>
              <a:latin typeface="+mj-lt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 flipV="1">
            <a:off x="2627784" y="2563393"/>
            <a:ext cx="6048672" cy="6882"/>
          </a:xfrm>
          <a:prstGeom prst="straightConnector1">
            <a:avLst/>
          </a:prstGeom>
          <a:ln w="114300">
            <a:solidFill>
              <a:srgbClr val="FF0000"/>
            </a:solidFill>
            <a:headEnd w="med" len="lg"/>
            <a:tailEnd type="triangle" w="med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2709992" y="4120833"/>
            <a:ext cx="5822448" cy="0"/>
          </a:xfrm>
          <a:prstGeom prst="straightConnector1">
            <a:avLst/>
          </a:prstGeom>
          <a:ln w="114300">
            <a:solidFill>
              <a:srgbClr val="000099"/>
            </a:solidFill>
            <a:headEnd w="med" len="lg"/>
            <a:tailEnd type="triangle" w="med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323644"/>
      </p:ext>
    </p:extLst>
  </p:cSld>
  <p:clrMapOvr>
    <a:masterClrMapping/>
  </p:clrMapOvr>
  <p:transition spd="med" advTm="10768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9656" objId="2"/>
      </p14:showEvt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/>
        </p:nvSpPr>
        <p:spPr>
          <a:xfrm>
            <a:off x="285720" y="214290"/>
            <a:ext cx="8686800" cy="8382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  <a:cs typeface="Arial" pitchFamily="34" charset="0"/>
              </a:rPr>
              <a:t>Источники логических сбоев</a:t>
            </a:r>
            <a:endParaRPr lang="en-GB" sz="4000" b="1" dirty="0" smtClean="0">
              <a:solidFill>
                <a:srgbClr val="0033CC"/>
              </a:solidFill>
              <a:ea typeface="+mn-ea"/>
              <a:cs typeface="Arial" pitchFamily="34" charset="0"/>
            </a:endParaRPr>
          </a:p>
        </p:txBody>
      </p:sp>
      <p:sp>
        <p:nvSpPr>
          <p:cNvPr id="11" name="Rectangle 8"/>
          <p:cNvSpPr>
            <a:spLocks noGrp="1" noChangeArrowheads="1"/>
          </p:cNvSpPr>
          <p:nvPr/>
        </p:nvSpPr>
        <p:spPr bwMode="auto">
          <a:xfrm>
            <a:off x="85740" y="1607355"/>
            <a:ext cx="4356100" cy="464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8640" indent="-411480" eaLnBrk="1" fontAlgn="auto" hangingPunct="1">
              <a:spcBef>
                <a:spcPct val="4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Ядерные частицы и космические лучи</a:t>
            </a:r>
            <a:endParaRPr lang="en-US" sz="2800" b="1" dirty="0">
              <a:solidFill>
                <a:srgbClr val="000099"/>
              </a:solidFill>
              <a:latin typeface="+mj-lt"/>
              <a:cs typeface="Arial" pitchFamily="34" charset="0"/>
            </a:endParaRPr>
          </a:p>
          <a:p>
            <a:pPr marL="548640" indent="-411480" eaLnBrk="1" fontAlgn="auto" hangingPunct="1">
              <a:spcBef>
                <a:spcPct val="4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Электромагнитный импульс</a:t>
            </a:r>
            <a:endParaRPr lang="en-GB" sz="2800" b="1" dirty="0">
              <a:solidFill>
                <a:srgbClr val="000099"/>
              </a:solidFill>
              <a:latin typeface="+mj-lt"/>
              <a:cs typeface="Arial" pitchFamily="34" charset="0"/>
            </a:endParaRPr>
          </a:p>
          <a:p>
            <a:pPr marL="548640" indent="-411480" eaLnBrk="1" fontAlgn="auto" hangingPunct="1">
              <a:spcBef>
                <a:spcPct val="4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Наводки на сигнальных шинах</a:t>
            </a:r>
            <a:endParaRPr lang="ru-RU" sz="2800" b="1" dirty="0">
              <a:solidFill>
                <a:srgbClr val="000099"/>
              </a:solidFill>
              <a:latin typeface="+mj-lt"/>
              <a:cs typeface="Arial" pitchFamily="34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Шумы на шинах питания</a:t>
            </a:r>
            <a:endParaRPr lang="en-US" sz="2800" b="1" dirty="0" smtClean="0">
              <a:solidFill>
                <a:srgbClr val="000099"/>
              </a:solidFill>
              <a:latin typeface="+mj-lt"/>
              <a:cs typeface="Arial" pitchFamily="34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Шумы по подложке</a:t>
            </a:r>
            <a:endParaRPr lang="en-US" sz="2800" b="1" dirty="0">
              <a:solidFill>
                <a:srgbClr val="000099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2" name="Группа 11"/>
          <p:cNvGrpSpPr/>
          <p:nvPr/>
        </p:nvGrpSpPr>
        <p:grpSpPr>
          <a:xfrm>
            <a:off x="4367228" y="1518455"/>
            <a:ext cx="4537075" cy="4699000"/>
            <a:chOff x="4281488" y="1125538"/>
            <a:chExt cx="4537075" cy="4699000"/>
          </a:xfrm>
        </p:grpSpPr>
        <p:pic>
          <p:nvPicPr>
            <p:cNvPr id="13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56100" y="1125538"/>
              <a:ext cx="2436813" cy="1511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Куб 13"/>
            <p:cNvSpPr/>
            <p:nvPr/>
          </p:nvSpPr>
          <p:spPr>
            <a:xfrm>
              <a:off x="4887913" y="3376613"/>
              <a:ext cx="2592387" cy="2447925"/>
            </a:xfrm>
            <a:prstGeom prst="cube">
              <a:avLst>
                <a:gd name="adj" fmla="val 24788"/>
              </a:avLst>
            </a:prstGeom>
            <a:solidFill>
              <a:srgbClr val="90E2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15" name="Куб 14"/>
            <p:cNvSpPr/>
            <p:nvPr/>
          </p:nvSpPr>
          <p:spPr>
            <a:xfrm>
              <a:off x="4887913" y="3808413"/>
              <a:ext cx="2087562" cy="144462"/>
            </a:xfrm>
            <a:prstGeom prst="cube">
              <a:avLst>
                <a:gd name="adj" fmla="val 64683"/>
              </a:avLst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16" name="Куб 15"/>
            <p:cNvSpPr/>
            <p:nvPr/>
          </p:nvSpPr>
          <p:spPr>
            <a:xfrm>
              <a:off x="5391150" y="3305175"/>
              <a:ext cx="2089150" cy="142875"/>
            </a:xfrm>
            <a:prstGeom prst="cube">
              <a:avLst>
                <a:gd name="adj" fmla="val 64683"/>
              </a:avLst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17" name="Куб 16"/>
            <p:cNvSpPr/>
            <p:nvPr/>
          </p:nvSpPr>
          <p:spPr>
            <a:xfrm>
              <a:off x="5281613" y="3486150"/>
              <a:ext cx="2054225" cy="100013"/>
            </a:xfrm>
            <a:prstGeom prst="cube">
              <a:avLst>
                <a:gd name="adj" fmla="val 6468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18" name="Куб 17"/>
            <p:cNvSpPr/>
            <p:nvPr/>
          </p:nvSpPr>
          <p:spPr>
            <a:xfrm>
              <a:off x="5138738" y="3617913"/>
              <a:ext cx="2052637" cy="100012"/>
            </a:xfrm>
            <a:prstGeom prst="cube">
              <a:avLst>
                <a:gd name="adj" fmla="val 6468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19" name="TextBox 4"/>
            <p:cNvSpPr txBox="1">
              <a:spLocks noChangeArrowheads="1"/>
            </p:cNvSpPr>
            <p:nvPr/>
          </p:nvSpPr>
          <p:spPr bwMode="auto">
            <a:xfrm>
              <a:off x="7215206" y="3160713"/>
              <a:ext cx="720725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r>
                <a:rPr lang="en-US" sz="1600" b="1" i="1"/>
                <a:t>VDD</a:t>
              </a:r>
              <a:endParaRPr lang="ru-RU" sz="1600" b="1" i="1"/>
            </a:p>
          </p:txBody>
        </p:sp>
        <p:sp>
          <p:nvSpPr>
            <p:cNvPr id="20" name="TextBox 14"/>
            <p:cNvSpPr txBox="1">
              <a:spLocks noChangeArrowheads="1"/>
            </p:cNvSpPr>
            <p:nvPr/>
          </p:nvSpPr>
          <p:spPr bwMode="auto">
            <a:xfrm>
              <a:off x="6746894" y="3717925"/>
              <a:ext cx="719137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r>
                <a:rPr lang="en-US" sz="1600" b="1" i="1" dirty="0"/>
                <a:t>VSS</a:t>
              </a:r>
              <a:endParaRPr lang="ru-RU" sz="1600" b="1" i="1" dirty="0"/>
            </a:p>
          </p:txBody>
        </p:sp>
        <p:sp>
          <p:nvSpPr>
            <p:cNvPr id="21" name="TextBox 15"/>
            <p:cNvSpPr txBox="1">
              <a:spLocks noChangeArrowheads="1"/>
            </p:cNvSpPr>
            <p:nvPr/>
          </p:nvSpPr>
          <p:spPr bwMode="auto">
            <a:xfrm>
              <a:off x="4926013" y="3317875"/>
              <a:ext cx="355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r>
                <a:rPr lang="en-US" sz="1600" b="1" i="1"/>
                <a:t>A</a:t>
              </a:r>
              <a:endParaRPr lang="ru-RU" sz="1600" b="1" i="1"/>
            </a:p>
          </p:txBody>
        </p:sp>
        <p:sp>
          <p:nvSpPr>
            <p:cNvPr id="22" name="TextBox 16"/>
            <p:cNvSpPr txBox="1">
              <a:spLocks noChangeArrowheads="1"/>
            </p:cNvSpPr>
            <p:nvPr/>
          </p:nvSpPr>
          <p:spPr bwMode="auto">
            <a:xfrm>
              <a:off x="4781550" y="3486150"/>
              <a:ext cx="355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r>
                <a:rPr lang="en-US" sz="1600" b="1" i="1"/>
                <a:t>B</a:t>
              </a:r>
              <a:endParaRPr lang="ru-RU" sz="1600" b="1" i="1"/>
            </a:p>
          </p:txBody>
        </p:sp>
        <p:grpSp>
          <p:nvGrpSpPr>
            <p:cNvPr id="3" name="Группа 22"/>
            <p:cNvGrpSpPr>
              <a:grpSpLocks/>
            </p:cNvGrpSpPr>
            <p:nvPr/>
          </p:nvGrpSpPr>
          <p:grpSpPr bwMode="auto">
            <a:xfrm>
              <a:off x="5534027" y="2717803"/>
              <a:ext cx="1079498" cy="1069977"/>
              <a:chOff x="3851921" y="4159301"/>
              <a:chExt cx="1080118" cy="1069899"/>
            </a:xfrm>
          </p:grpSpPr>
          <p:cxnSp>
            <p:nvCxnSpPr>
              <p:cNvPr id="37" name="Скругленная соединительная линия 36"/>
              <p:cNvCxnSpPr/>
              <p:nvPr/>
            </p:nvCxnSpPr>
            <p:spPr>
              <a:xfrm rot="16200000" flipV="1">
                <a:off x="4571587" y="4868747"/>
                <a:ext cx="360336" cy="360569"/>
              </a:xfrm>
              <a:prstGeom prst="curvedConnector3">
                <a:avLst>
                  <a:gd name="adj1" fmla="val 50000"/>
                </a:avLst>
              </a:prstGeom>
              <a:ln w="25400">
                <a:solidFill>
                  <a:schemeClr val="tx1"/>
                </a:solidFill>
                <a:head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Скругленная соединительная линия 37"/>
              <p:cNvCxnSpPr/>
              <p:nvPr/>
            </p:nvCxnSpPr>
            <p:spPr>
              <a:xfrm rot="16200000" flipV="1">
                <a:off x="4207050" y="4504442"/>
                <a:ext cx="369861" cy="358981"/>
              </a:xfrm>
              <a:prstGeom prst="curvedConnector3">
                <a:avLst>
                  <a:gd name="adj1" fmla="val 50000"/>
                </a:avLst>
              </a:prstGeom>
              <a:ln w="25400">
                <a:solidFill>
                  <a:schemeClr val="tx1"/>
                </a:solidFill>
                <a:head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Скругленная соединительная линия 38"/>
              <p:cNvCxnSpPr/>
              <p:nvPr/>
            </p:nvCxnSpPr>
            <p:spPr>
              <a:xfrm rot="16200000" flipV="1">
                <a:off x="3847275" y="4163947"/>
                <a:ext cx="369861" cy="360570"/>
              </a:xfrm>
              <a:prstGeom prst="curvedConnector3">
                <a:avLst>
                  <a:gd name="adj1" fmla="val 50000"/>
                </a:avLst>
              </a:prstGeom>
              <a:ln w="25400">
                <a:solidFill>
                  <a:schemeClr val="tx1"/>
                </a:solidFill>
                <a:head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Группа 23"/>
            <p:cNvGrpSpPr>
              <a:grpSpLocks/>
            </p:cNvGrpSpPr>
            <p:nvPr/>
          </p:nvGrpSpPr>
          <p:grpSpPr bwMode="auto">
            <a:xfrm>
              <a:off x="5457826" y="2811467"/>
              <a:ext cx="1079499" cy="1068389"/>
              <a:chOff x="3851920" y="4159302"/>
              <a:chExt cx="1080119" cy="1069899"/>
            </a:xfrm>
          </p:grpSpPr>
          <p:cxnSp>
            <p:nvCxnSpPr>
              <p:cNvPr id="34" name="Скругленная соединительная линия 33"/>
              <p:cNvCxnSpPr/>
              <p:nvPr/>
            </p:nvCxnSpPr>
            <p:spPr>
              <a:xfrm rot="16200000" flipV="1">
                <a:off x="4572114" y="4869275"/>
                <a:ext cx="359282" cy="360569"/>
              </a:xfrm>
              <a:prstGeom prst="curvedConnector3">
                <a:avLst>
                  <a:gd name="adj1" fmla="val 50000"/>
                </a:avLst>
              </a:prstGeom>
              <a:ln w="25400">
                <a:solidFill>
                  <a:schemeClr val="tx1"/>
                </a:solidFill>
                <a:head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Скругленная соединительная линия 34"/>
              <p:cNvCxnSpPr/>
              <p:nvPr/>
            </p:nvCxnSpPr>
            <p:spPr>
              <a:xfrm rot="16200000" flipV="1">
                <a:off x="4206775" y="4505222"/>
                <a:ext cx="370410" cy="358981"/>
              </a:xfrm>
              <a:prstGeom prst="curvedConnector3">
                <a:avLst>
                  <a:gd name="adj1" fmla="val 50000"/>
                </a:avLst>
              </a:prstGeom>
              <a:ln w="25400">
                <a:solidFill>
                  <a:schemeClr val="tx1"/>
                </a:solidFill>
                <a:head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Скругленная соединительная линия 35"/>
              <p:cNvCxnSpPr/>
              <p:nvPr/>
            </p:nvCxnSpPr>
            <p:spPr>
              <a:xfrm rot="16200000" flipV="1">
                <a:off x="3847000" y="4164222"/>
                <a:ext cx="370410" cy="360570"/>
              </a:xfrm>
              <a:prstGeom prst="curvedConnector3">
                <a:avLst>
                  <a:gd name="adj1" fmla="val 50000"/>
                </a:avLst>
              </a:prstGeom>
              <a:ln w="25400">
                <a:solidFill>
                  <a:schemeClr val="tx1"/>
                </a:solidFill>
                <a:head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Группа 24"/>
            <p:cNvGrpSpPr>
              <a:grpSpLocks/>
            </p:cNvGrpSpPr>
            <p:nvPr/>
          </p:nvGrpSpPr>
          <p:grpSpPr bwMode="auto">
            <a:xfrm>
              <a:off x="5360984" y="2901954"/>
              <a:ext cx="1081086" cy="1069976"/>
              <a:chOff x="3851920" y="4159302"/>
              <a:chExt cx="1080120" cy="1069898"/>
            </a:xfrm>
          </p:grpSpPr>
          <p:cxnSp>
            <p:nvCxnSpPr>
              <p:cNvPr id="31" name="Скругленная соединительная линия 30"/>
              <p:cNvCxnSpPr/>
              <p:nvPr/>
            </p:nvCxnSpPr>
            <p:spPr>
              <a:xfrm rot="16200000" flipV="1">
                <a:off x="4571852" y="4869012"/>
                <a:ext cx="360336" cy="360040"/>
              </a:xfrm>
              <a:prstGeom prst="curvedConnector3">
                <a:avLst>
                  <a:gd name="adj1" fmla="val 50000"/>
                </a:avLst>
              </a:prstGeom>
              <a:ln w="25400">
                <a:solidFill>
                  <a:schemeClr val="tx1"/>
                </a:solidFill>
                <a:head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Скругленная соединительная линия 31"/>
              <p:cNvCxnSpPr/>
              <p:nvPr/>
            </p:nvCxnSpPr>
            <p:spPr>
              <a:xfrm rot="16200000" flipV="1">
                <a:off x="4207050" y="4503912"/>
                <a:ext cx="369861" cy="360041"/>
              </a:xfrm>
              <a:prstGeom prst="curvedConnector3">
                <a:avLst>
                  <a:gd name="adj1" fmla="val 50000"/>
                </a:avLst>
              </a:prstGeom>
              <a:ln w="25400">
                <a:solidFill>
                  <a:schemeClr val="tx1"/>
                </a:solidFill>
                <a:head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Скругленная соединительная линия 32"/>
              <p:cNvCxnSpPr/>
              <p:nvPr/>
            </p:nvCxnSpPr>
            <p:spPr>
              <a:xfrm rot="16200000" flipV="1">
                <a:off x="3847009" y="4164213"/>
                <a:ext cx="369861" cy="360040"/>
              </a:xfrm>
              <a:prstGeom prst="curvedConnector3">
                <a:avLst>
                  <a:gd name="adj1" fmla="val 50000"/>
                </a:avLst>
              </a:prstGeom>
              <a:ln w="25400">
                <a:solidFill>
                  <a:schemeClr val="tx1"/>
                </a:solidFill>
                <a:head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Полилиния 25"/>
            <p:cNvSpPr/>
            <p:nvPr/>
          </p:nvSpPr>
          <p:spPr>
            <a:xfrm>
              <a:off x="8026400" y="2805113"/>
              <a:ext cx="436563" cy="993775"/>
            </a:xfrm>
            <a:custGeom>
              <a:avLst/>
              <a:gdLst>
                <a:gd name="connsiteX0" fmla="*/ 0 w 873760"/>
                <a:gd name="connsiteY0" fmla="*/ 618739 h 993492"/>
                <a:gd name="connsiteX1" fmla="*/ 121920 w 873760"/>
                <a:gd name="connsiteY1" fmla="*/ 151379 h 993492"/>
                <a:gd name="connsiteX2" fmla="*/ 294640 w 873760"/>
                <a:gd name="connsiteY2" fmla="*/ 49779 h 993492"/>
                <a:gd name="connsiteX3" fmla="*/ 457200 w 873760"/>
                <a:gd name="connsiteY3" fmla="*/ 882899 h 993492"/>
                <a:gd name="connsiteX4" fmla="*/ 670560 w 873760"/>
                <a:gd name="connsiteY4" fmla="*/ 954019 h 993492"/>
                <a:gd name="connsiteX5" fmla="*/ 721360 w 873760"/>
                <a:gd name="connsiteY5" fmla="*/ 598419 h 993492"/>
                <a:gd name="connsiteX6" fmla="*/ 873760 w 873760"/>
                <a:gd name="connsiteY6" fmla="*/ 557779 h 993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3760" h="993492">
                  <a:moveTo>
                    <a:pt x="0" y="618739"/>
                  </a:moveTo>
                  <a:cubicBezTo>
                    <a:pt x="36406" y="432472"/>
                    <a:pt x="72813" y="246206"/>
                    <a:pt x="121920" y="151379"/>
                  </a:cubicBezTo>
                  <a:cubicBezTo>
                    <a:pt x="171027" y="56552"/>
                    <a:pt x="238760" y="-72141"/>
                    <a:pt x="294640" y="49779"/>
                  </a:cubicBezTo>
                  <a:cubicBezTo>
                    <a:pt x="350520" y="171699"/>
                    <a:pt x="394547" y="732192"/>
                    <a:pt x="457200" y="882899"/>
                  </a:cubicBezTo>
                  <a:cubicBezTo>
                    <a:pt x="519853" y="1033606"/>
                    <a:pt x="626533" y="1001432"/>
                    <a:pt x="670560" y="954019"/>
                  </a:cubicBezTo>
                  <a:cubicBezTo>
                    <a:pt x="714587" y="906606"/>
                    <a:pt x="687493" y="664459"/>
                    <a:pt x="721360" y="598419"/>
                  </a:cubicBezTo>
                  <a:cubicBezTo>
                    <a:pt x="755227" y="532379"/>
                    <a:pt x="814493" y="545079"/>
                    <a:pt x="873760" y="557779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27" name="Полилиния 26"/>
            <p:cNvSpPr/>
            <p:nvPr/>
          </p:nvSpPr>
          <p:spPr>
            <a:xfrm>
              <a:off x="4989513" y="4356100"/>
              <a:ext cx="647700" cy="1125538"/>
            </a:xfrm>
            <a:custGeom>
              <a:avLst/>
              <a:gdLst>
                <a:gd name="connsiteX0" fmla="*/ 0 w 1656080"/>
                <a:gd name="connsiteY0" fmla="*/ 728130 h 1125271"/>
                <a:gd name="connsiteX1" fmla="*/ 223520 w 1656080"/>
                <a:gd name="connsiteY1" fmla="*/ 16930 h 1125271"/>
                <a:gd name="connsiteX2" fmla="*/ 416560 w 1656080"/>
                <a:gd name="connsiteY2" fmla="*/ 250610 h 1125271"/>
                <a:gd name="connsiteX3" fmla="*/ 518160 w 1656080"/>
                <a:gd name="connsiteY3" fmla="*/ 565570 h 1125271"/>
                <a:gd name="connsiteX4" fmla="*/ 599440 w 1656080"/>
                <a:gd name="connsiteY4" fmla="*/ 992290 h 1125271"/>
                <a:gd name="connsiteX5" fmla="*/ 792480 w 1656080"/>
                <a:gd name="connsiteY5" fmla="*/ 1114210 h 1125271"/>
                <a:gd name="connsiteX6" fmla="*/ 894080 w 1656080"/>
                <a:gd name="connsiteY6" fmla="*/ 758610 h 1125271"/>
                <a:gd name="connsiteX7" fmla="*/ 1016000 w 1656080"/>
                <a:gd name="connsiteY7" fmla="*/ 352210 h 1125271"/>
                <a:gd name="connsiteX8" fmla="*/ 1229360 w 1656080"/>
                <a:gd name="connsiteY8" fmla="*/ 423330 h 1125271"/>
                <a:gd name="connsiteX9" fmla="*/ 1330960 w 1656080"/>
                <a:gd name="connsiteY9" fmla="*/ 626530 h 1125271"/>
                <a:gd name="connsiteX10" fmla="*/ 1351280 w 1656080"/>
                <a:gd name="connsiteY10" fmla="*/ 677330 h 1125271"/>
                <a:gd name="connsiteX11" fmla="*/ 1544320 w 1656080"/>
                <a:gd name="connsiteY11" fmla="*/ 738290 h 1125271"/>
                <a:gd name="connsiteX12" fmla="*/ 1656080 w 1656080"/>
                <a:gd name="connsiteY12" fmla="*/ 738290 h 1125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6080" h="1125271">
                  <a:moveTo>
                    <a:pt x="0" y="728130"/>
                  </a:moveTo>
                  <a:cubicBezTo>
                    <a:pt x="77046" y="412323"/>
                    <a:pt x="154093" y="96517"/>
                    <a:pt x="223520" y="16930"/>
                  </a:cubicBezTo>
                  <a:cubicBezTo>
                    <a:pt x="292947" y="-62657"/>
                    <a:pt x="367453" y="159170"/>
                    <a:pt x="416560" y="250610"/>
                  </a:cubicBezTo>
                  <a:cubicBezTo>
                    <a:pt x="465667" y="342050"/>
                    <a:pt x="487680" y="441957"/>
                    <a:pt x="518160" y="565570"/>
                  </a:cubicBezTo>
                  <a:cubicBezTo>
                    <a:pt x="548640" y="689183"/>
                    <a:pt x="553720" y="900850"/>
                    <a:pt x="599440" y="992290"/>
                  </a:cubicBezTo>
                  <a:cubicBezTo>
                    <a:pt x="645160" y="1083730"/>
                    <a:pt x="743373" y="1153157"/>
                    <a:pt x="792480" y="1114210"/>
                  </a:cubicBezTo>
                  <a:cubicBezTo>
                    <a:pt x="841587" y="1075263"/>
                    <a:pt x="856827" y="885610"/>
                    <a:pt x="894080" y="758610"/>
                  </a:cubicBezTo>
                  <a:cubicBezTo>
                    <a:pt x="931333" y="631610"/>
                    <a:pt x="960120" y="408090"/>
                    <a:pt x="1016000" y="352210"/>
                  </a:cubicBezTo>
                  <a:cubicBezTo>
                    <a:pt x="1071880" y="296330"/>
                    <a:pt x="1176867" y="377610"/>
                    <a:pt x="1229360" y="423330"/>
                  </a:cubicBezTo>
                  <a:cubicBezTo>
                    <a:pt x="1281853" y="469050"/>
                    <a:pt x="1310640" y="584197"/>
                    <a:pt x="1330960" y="626530"/>
                  </a:cubicBezTo>
                  <a:cubicBezTo>
                    <a:pt x="1351280" y="668863"/>
                    <a:pt x="1315720" y="658703"/>
                    <a:pt x="1351280" y="677330"/>
                  </a:cubicBezTo>
                  <a:cubicBezTo>
                    <a:pt x="1386840" y="695957"/>
                    <a:pt x="1493520" y="728130"/>
                    <a:pt x="1544320" y="738290"/>
                  </a:cubicBezTo>
                  <a:cubicBezTo>
                    <a:pt x="1595120" y="748450"/>
                    <a:pt x="1625600" y="743370"/>
                    <a:pt x="1656080" y="73829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28" name="Полилиния 27"/>
            <p:cNvSpPr/>
            <p:nvPr/>
          </p:nvSpPr>
          <p:spPr>
            <a:xfrm>
              <a:off x="7589838" y="3536950"/>
              <a:ext cx="366712" cy="992188"/>
            </a:xfrm>
            <a:custGeom>
              <a:avLst/>
              <a:gdLst>
                <a:gd name="connsiteX0" fmla="*/ 0 w 873760"/>
                <a:gd name="connsiteY0" fmla="*/ 618739 h 993492"/>
                <a:gd name="connsiteX1" fmla="*/ 121920 w 873760"/>
                <a:gd name="connsiteY1" fmla="*/ 151379 h 993492"/>
                <a:gd name="connsiteX2" fmla="*/ 294640 w 873760"/>
                <a:gd name="connsiteY2" fmla="*/ 49779 h 993492"/>
                <a:gd name="connsiteX3" fmla="*/ 457200 w 873760"/>
                <a:gd name="connsiteY3" fmla="*/ 882899 h 993492"/>
                <a:gd name="connsiteX4" fmla="*/ 670560 w 873760"/>
                <a:gd name="connsiteY4" fmla="*/ 954019 h 993492"/>
                <a:gd name="connsiteX5" fmla="*/ 721360 w 873760"/>
                <a:gd name="connsiteY5" fmla="*/ 598419 h 993492"/>
                <a:gd name="connsiteX6" fmla="*/ 873760 w 873760"/>
                <a:gd name="connsiteY6" fmla="*/ 557779 h 993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3760" h="993492">
                  <a:moveTo>
                    <a:pt x="0" y="618739"/>
                  </a:moveTo>
                  <a:cubicBezTo>
                    <a:pt x="36406" y="432472"/>
                    <a:pt x="72813" y="246206"/>
                    <a:pt x="121920" y="151379"/>
                  </a:cubicBezTo>
                  <a:cubicBezTo>
                    <a:pt x="171027" y="56552"/>
                    <a:pt x="238760" y="-72141"/>
                    <a:pt x="294640" y="49779"/>
                  </a:cubicBezTo>
                  <a:cubicBezTo>
                    <a:pt x="350520" y="171699"/>
                    <a:pt x="394547" y="732192"/>
                    <a:pt x="457200" y="882899"/>
                  </a:cubicBezTo>
                  <a:cubicBezTo>
                    <a:pt x="519853" y="1033606"/>
                    <a:pt x="626533" y="1001432"/>
                    <a:pt x="670560" y="954019"/>
                  </a:cubicBezTo>
                  <a:cubicBezTo>
                    <a:pt x="714587" y="906606"/>
                    <a:pt x="687493" y="664459"/>
                    <a:pt x="721360" y="598419"/>
                  </a:cubicBezTo>
                  <a:cubicBezTo>
                    <a:pt x="755227" y="532379"/>
                    <a:pt x="814493" y="545079"/>
                    <a:pt x="873760" y="557779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29" name="Полилиния 28"/>
            <p:cNvSpPr/>
            <p:nvPr/>
          </p:nvSpPr>
          <p:spPr>
            <a:xfrm>
              <a:off x="6950075" y="1319213"/>
              <a:ext cx="1868488" cy="1079500"/>
            </a:xfrm>
            <a:custGeom>
              <a:avLst/>
              <a:gdLst>
                <a:gd name="connsiteX0" fmla="*/ 0 w 1869440"/>
                <a:gd name="connsiteY0" fmla="*/ 1048040 h 1079024"/>
                <a:gd name="connsiteX1" fmla="*/ 203200 w 1869440"/>
                <a:gd name="connsiteY1" fmla="*/ 1037880 h 1079024"/>
                <a:gd name="connsiteX2" fmla="*/ 284480 w 1869440"/>
                <a:gd name="connsiteY2" fmla="*/ 651800 h 1079024"/>
                <a:gd name="connsiteX3" fmla="*/ 436880 w 1869440"/>
                <a:gd name="connsiteY3" fmla="*/ 153960 h 1079024"/>
                <a:gd name="connsiteX4" fmla="*/ 680720 w 1869440"/>
                <a:gd name="connsiteY4" fmla="*/ 21880 h 1079024"/>
                <a:gd name="connsiteX5" fmla="*/ 1188720 w 1869440"/>
                <a:gd name="connsiteY5" fmla="*/ 21880 h 1079024"/>
                <a:gd name="connsiteX6" fmla="*/ 1290320 w 1869440"/>
                <a:gd name="connsiteY6" fmla="*/ 235240 h 1079024"/>
                <a:gd name="connsiteX7" fmla="*/ 1361440 w 1869440"/>
                <a:gd name="connsiteY7" fmla="*/ 631480 h 1079024"/>
                <a:gd name="connsiteX8" fmla="*/ 1544320 w 1869440"/>
                <a:gd name="connsiteY8" fmla="*/ 1007400 h 1079024"/>
                <a:gd name="connsiteX9" fmla="*/ 1869440 w 1869440"/>
                <a:gd name="connsiteY9" fmla="*/ 1078520 h 1079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69440" h="1079024">
                  <a:moveTo>
                    <a:pt x="0" y="1048040"/>
                  </a:moveTo>
                  <a:cubicBezTo>
                    <a:pt x="77893" y="1075980"/>
                    <a:pt x="155787" y="1103920"/>
                    <a:pt x="203200" y="1037880"/>
                  </a:cubicBezTo>
                  <a:cubicBezTo>
                    <a:pt x="250613" y="971840"/>
                    <a:pt x="245533" y="799120"/>
                    <a:pt x="284480" y="651800"/>
                  </a:cubicBezTo>
                  <a:cubicBezTo>
                    <a:pt x="323427" y="504480"/>
                    <a:pt x="370840" y="258947"/>
                    <a:pt x="436880" y="153960"/>
                  </a:cubicBezTo>
                  <a:cubicBezTo>
                    <a:pt x="502920" y="48973"/>
                    <a:pt x="555413" y="43893"/>
                    <a:pt x="680720" y="21880"/>
                  </a:cubicBezTo>
                  <a:cubicBezTo>
                    <a:pt x="806027" y="-133"/>
                    <a:pt x="1087120" y="-13680"/>
                    <a:pt x="1188720" y="21880"/>
                  </a:cubicBezTo>
                  <a:cubicBezTo>
                    <a:pt x="1290320" y="57440"/>
                    <a:pt x="1261533" y="133640"/>
                    <a:pt x="1290320" y="235240"/>
                  </a:cubicBezTo>
                  <a:cubicBezTo>
                    <a:pt x="1319107" y="336840"/>
                    <a:pt x="1319107" y="502787"/>
                    <a:pt x="1361440" y="631480"/>
                  </a:cubicBezTo>
                  <a:cubicBezTo>
                    <a:pt x="1403773" y="760173"/>
                    <a:pt x="1459653" y="932893"/>
                    <a:pt x="1544320" y="1007400"/>
                  </a:cubicBezTo>
                  <a:cubicBezTo>
                    <a:pt x="1628987" y="1081907"/>
                    <a:pt x="1749213" y="1080213"/>
                    <a:pt x="1869440" y="107852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30" name="Полилиния 29"/>
            <p:cNvSpPr/>
            <p:nvPr/>
          </p:nvSpPr>
          <p:spPr>
            <a:xfrm>
              <a:off x="4281488" y="3302000"/>
              <a:ext cx="438150" cy="552450"/>
            </a:xfrm>
            <a:custGeom>
              <a:avLst/>
              <a:gdLst>
                <a:gd name="connsiteX0" fmla="*/ 0 w 873760"/>
                <a:gd name="connsiteY0" fmla="*/ 618739 h 993492"/>
                <a:gd name="connsiteX1" fmla="*/ 121920 w 873760"/>
                <a:gd name="connsiteY1" fmla="*/ 151379 h 993492"/>
                <a:gd name="connsiteX2" fmla="*/ 294640 w 873760"/>
                <a:gd name="connsiteY2" fmla="*/ 49779 h 993492"/>
                <a:gd name="connsiteX3" fmla="*/ 457200 w 873760"/>
                <a:gd name="connsiteY3" fmla="*/ 882899 h 993492"/>
                <a:gd name="connsiteX4" fmla="*/ 670560 w 873760"/>
                <a:gd name="connsiteY4" fmla="*/ 954019 h 993492"/>
                <a:gd name="connsiteX5" fmla="*/ 721360 w 873760"/>
                <a:gd name="connsiteY5" fmla="*/ 598419 h 993492"/>
                <a:gd name="connsiteX6" fmla="*/ 873760 w 873760"/>
                <a:gd name="connsiteY6" fmla="*/ 557779 h 993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3760" h="993492">
                  <a:moveTo>
                    <a:pt x="0" y="618739"/>
                  </a:moveTo>
                  <a:cubicBezTo>
                    <a:pt x="36406" y="432472"/>
                    <a:pt x="72813" y="246206"/>
                    <a:pt x="121920" y="151379"/>
                  </a:cubicBezTo>
                  <a:cubicBezTo>
                    <a:pt x="171027" y="56552"/>
                    <a:pt x="238760" y="-72141"/>
                    <a:pt x="294640" y="49779"/>
                  </a:cubicBezTo>
                  <a:cubicBezTo>
                    <a:pt x="350520" y="171699"/>
                    <a:pt x="394547" y="732192"/>
                    <a:pt x="457200" y="882899"/>
                  </a:cubicBezTo>
                  <a:cubicBezTo>
                    <a:pt x="519853" y="1033606"/>
                    <a:pt x="626533" y="1001432"/>
                    <a:pt x="670560" y="954019"/>
                  </a:cubicBezTo>
                  <a:cubicBezTo>
                    <a:pt x="714587" y="906606"/>
                    <a:pt x="687493" y="664459"/>
                    <a:pt x="721360" y="598419"/>
                  </a:cubicBezTo>
                  <a:cubicBezTo>
                    <a:pt x="755227" y="532379"/>
                    <a:pt x="814493" y="545079"/>
                    <a:pt x="873760" y="557779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5929322" y="1142984"/>
            <a:ext cx="3071802" cy="43088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</a:rPr>
              <a:t>Ионизационный ток</a:t>
            </a:r>
            <a:endParaRPr lang="ru-RU" sz="2200" b="1" i="1" dirty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00760" y="4857760"/>
            <a:ext cx="1357322" cy="43088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ru-RU" sz="2200" b="1" i="1" smtClean="0">
                <a:solidFill>
                  <a:srgbClr val="C00000"/>
                </a:solidFill>
                <a:latin typeface="Arial" pitchFamily="34" charset="0"/>
              </a:rPr>
              <a:t>Шумы</a:t>
            </a:r>
            <a:endParaRPr lang="ru-RU" sz="2200" b="1" i="1" dirty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42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МММЭК-2021                                5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648292"/>
      </p:ext>
    </p:extLst>
  </p:cSld>
  <p:clrMapOvr>
    <a:masterClrMapping/>
  </p:clrMapOvr>
  <p:transition advTm="14256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6"/>
        <p14:stopEvt time="13321" objId="6"/>
      </p14:showEvtLst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/>
        </p:nvSpPr>
        <p:spPr>
          <a:xfrm>
            <a:off x="285720" y="214290"/>
            <a:ext cx="8686800" cy="8382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  <a:cs typeface="Arial" pitchFamily="34" charset="0"/>
              </a:rPr>
              <a:t>Механизм логического сбоя</a:t>
            </a:r>
            <a:endParaRPr lang="en-GB" sz="4000" b="1" dirty="0" smtClean="0">
              <a:solidFill>
                <a:srgbClr val="0033CC"/>
              </a:solidFill>
              <a:ea typeface="+mn-ea"/>
              <a:cs typeface="Arial" pitchFamily="34" charset="0"/>
            </a:endParaRPr>
          </a:p>
        </p:txBody>
      </p:sp>
      <p:sp>
        <p:nvSpPr>
          <p:cNvPr id="11" name="Rectangle 8"/>
          <p:cNvSpPr>
            <a:spLocks noGrp="1" noChangeArrowheads="1"/>
          </p:cNvSpPr>
          <p:nvPr/>
        </p:nvSpPr>
        <p:spPr bwMode="auto">
          <a:xfrm>
            <a:off x="85740" y="1607355"/>
            <a:ext cx="2414558" cy="425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КМДП-схемы:</a:t>
            </a:r>
          </a:p>
          <a:p>
            <a:pPr marL="0" indent="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v"/>
              <a:defRPr/>
            </a:pPr>
            <a:r>
              <a:rPr lang="ru-RU" sz="24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Управление напряжением на затворе транзистора</a:t>
            </a:r>
          </a:p>
          <a:p>
            <a:pPr marL="0" indent="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v"/>
              <a:defRPr/>
            </a:pPr>
            <a:r>
              <a:rPr lang="ru-RU" sz="24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Порог переключения транзистора</a:t>
            </a:r>
            <a:endParaRPr lang="en-US" sz="2400" b="1" dirty="0">
              <a:solidFill>
                <a:srgbClr val="000099"/>
              </a:solidFill>
              <a:latin typeface="+mj-lt"/>
              <a:cs typeface="Arial" pitchFamily="34" charset="0"/>
            </a:endParaRPr>
          </a:p>
        </p:txBody>
      </p:sp>
      <p:sp>
        <p:nvSpPr>
          <p:cNvPr id="42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МММЭК-2021                                6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2448257" y="1285860"/>
            <a:ext cx="6305470" cy="4006930"/>
            <a:chOff x="2448257" y="1285860"/>
            <a:chExt cx="6305470" cy="4006930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48257" y="1848224"/>
              <a:ext cx="6305470" cy="3444566"/>
            </a:xfrm>
            <a:prstGeom prst="rect">
              <a:avLst/>
            </a:prstGeom>
          </p:spPr>
        </p:pic>
        <p:sp>
          <p:nvSpPr>
            <p:cNvPr id="40" name="TextBox 39"/>
            <p:cNvSpPr txBox="1"/>
            <p:nvPr/>
          </p:nvSpPr>
          <p:spPr>
            <a:xfrm>
              <a:off x="4143372" y="1285860"/>
              <a:ext cx="3071802" cy="43088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ru-RU" sz="2200" b="1" i="1" smtClean="0">
                  <a:solidFill>
                    <a:srgbClr val="C00000"/>
                  </a:solidFill>
                  <a:latin typeface="Arial" pitchFamily="34" charset="0"/>
                </a:rPr>
                <a:t>Ионизационный ток</a:t>
              </a:r>
              <a:endParaRPr lang="ru-RU" sz="2200" b="1" i="1" dirty="0">
                <a:solidFill>
                  <a:srgbClr val="C00000"/>
                </a:solidFill>
                <a:latin typeface="Arial" pitchFamily="34" charset="0"/>
              </a:endParaRPr>
            </a:p>
          </p:txBody>
        </p:sp>
        <p:sp>
          <p:nvSpPr>
            <p:cNvPr id="48" name="Дуга 47"/>
            <p:cNvSpPr/>
            <p:nvPr/>
          </p:nvSpPr>
          <p:spPr>
            <a:xfrm flipH="1">
              <a:off x="7153928" y="3867470"/>
              <a:ext cx="428628" cy="857256"/>
            </a:xfrm>
            <a:prstGeom prst="arc">
              <a:avLst>
                <a:gd name="adj1" fmla="val 16200000"/>
                <a:gd name="adj2" fmla="val 0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Дуга 48"/>
            <p:cNvSpPr/>
            <p:nvPr/>
          </p:nvSpPr>
          <p:spPr>
            <a:xfrm flipH="1" flipV="1">
              <a:off x="7582556" y="3438842"/>
              <a:ext cx="928694" cy="857256"/>
            </a:xfrm>
            <a:prstGeom prst="arc">
              <a:avLst>
                <a:gd name="adj1" fmla="val 16200000"/>
                <a:gd name="adj2" fmla="val 21576373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1" name="Прямая соединительная линия 50"/>
            <p:cNvCxnSpPr>
              <a:stCxn id="48" idx="0"/>
            </p:cNvCxnSpPr>
            <p:nvPr/>
          </p:nvCxnSpPr>
          <p:spPr>
            <a:xfrm>
              <a:off x="7368242" y="3867470"/>
              <a:ext cx="227628" cy="476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flipV="1">
              <a:off x="6871952" y="4298944"/>
              <a:ext cx="281940" cy="19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0" name="Группа 59"/>
            <p:cNvGrpSpPr/>
            <p:nvPr/>
          </p:nvGrpSpPr>
          <p:grpSpPr>
            <a:xfrm>
              <a:off x="4607560" y="2617782"/>
              <a:ext cx="269876" cy="535316"/>
              <a:chOff x="5643570" y="4465320"/>
              <a:chExt cx="289870" cy="535316"/>
            </a:xfrm>
          </p:grpSpPr>
          <p:sp>
            <p:nvSpPr>
              <p:cNvPr id="58" name="Дуга 57"/>
              <p:cNvSpPr/>
              <p:nvPr/>
            </p:nvSpPr>
            <p:spPr>
              <a:xfrm flipH="1">
                <a:off x="5643570" y="4643446"/>
                <a:ext cx="285752" cy="357190"/>
              </a:xfrm>
              <a:prstGeom prst="arc">
                <a:avLst>
                  <a:gd name="adj1" fmla="val 16200000"/>
                  <a:gd name="adj2" fmla="val 0"/>
                </a:avLst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Дуга 58"/>
              <p:cNvSpPr/>
              <p:nvPr/>
            </p:nvSpPr>
            <p:spPr>
              <a:xfrm flipH="1" flipV="1">
                <a:off x="5786446" y="4465320"/>
                <a:ext cx="146994" cy="355600"/>
              </a:xfrm>
              <a:prstGeom prst="arc">
                <a:avLst>
                  <a:gd name="adj1" fmla="val 16200000"/>
                  <a:gd name="adj2" fmla="val 21576373"/>
                </a:avLst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ru-RU" smtClean="0"/>
                  <a:t>                                                                        </a:t>
                </a:r>
                <a:endParaRPr lang="ru-RU"/>
              </a:p>
            </p:txBody>
          </p:sp>
        </p:grpSp>
        <p:cxnSp>
          <p:nvCxnSpPr>
            <p:cNvPr id="62" name="Прямая со стрелкой 61"/>
            <p:cNvCxnSpPr/>
            <p:nvPr/>
          </p:nvCxnSpPr>
          <p:spPr>
            <a:xfrm rot="5400000">
              <a:off x="4357686" y="2143116"/>
              <a:ext cx="1000132" cy="14287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Молния 4"/>
            <p:cNvSpPr/>
            <p:nvPr/>
          </p:nvSpPr>
          <p:spPr>
            <a:xfrm>
              <a:off x="4327525" y="2420888"/>
              <a:ext cx="228281" cy="763637"/>
            </a:xfrm>
            <a:prstGeom prst="lightningBol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479474813"/>
      </p:ext>
    </p:extLst>
  </p:cSld>
  <p:clrMapOvr>
    <a:masterClrMapping/>
  </p:clrMapOvr>
  <p:transition advTm="29713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28573" objId="2"/>
      </p14:showEvtLst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7"/>
          <p:cNvSpPr>
            <a:spLocks noGrp="1" noChangeArrowheads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</a:rPr>
              <a:t>Классификация цифровых схем</a:t>
            </a:r>
            <a:endParaRPr lang="en-GB" sz="4000" b="1" dirty="0" smtClean="0">
              <a:solidFill>
                <a:srgbClr val="0033CC"/>
              </a:solidFill>
            </a:endParaRPr>
          </a:p>
        </p:txBody>
      </p:sp>
      <p:sp>
        <p:nvSpPr>
          <p:cNvPr id="14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МММЭК-2021                                7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539552" y="1357298"/>
            <a:ext cx="8144253" cy="4754012"/>
            <a:chOff x="539552" y="1357298"/>
            <a:chExt cx="8144253" cy="4754012"/>
          </a:xfrm>
        </p:grpSpPr>
        <p:sp>
          <p:nvSpPr>
            <p:cNvPr id="8" name="TextBox 7"/>
            <p:cNvSpPr txBox="1"/>
            <p:nvPr/>
          </p:nvSpPr>
          <p:spPr>
            <a:xfrm>
              <a:off x="2857488" y="1357298"/>
              <a:ext cx="3643338" cy="5651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ru-RU" sz="3200" b="1" smtClean="0">
                  <a:solidFill>
                    <a:srgbClr val="000099"/>
                  </a:solidFill>
                  <a:latin typeface="+mj-lt"/>
                </a:rPr>
                <a:t>Цифровые схемы</a:t>
              </a:r>
              <a:endParaRPr lang="ru-RU" sz="3200" b="1" dirty="0">
                <a:solidFill>
                  <a:srgbClr val="000099"/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9552" y="2714620"/>
              <a:ext cx="4627742" cy="3396690"/>
            </a:xfrm>
            <a:prstGeom prst="rect">
              <a:avLst/>
            </a:prstGeom>
            <a:solidFill>
              <a:srgbClr val="33CC33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endParaRPr lang="en-US" sz="3200" dirty="0" smtClean="0">
                <a:solidFill>
                  <a:srgbClr val="000099"/>
                </a:solidFill>
                <a:latin typeface="+mj-lt"/>
              </a:endParaRPr>
            </a:p>
            <a:p>
              <a:pPr algn="ctr"/>
              <a:endParaRPr lang="ru-RU" sz="4000" b="1" dirty="0" smtClean="0">
                <a:solidFill>
                  <a:srgbClr val="000099"/>
                </a:solidFill>
                <a:latin typeface="+mj-lt"/>
              </a:endParaRPr>
            </a:p>
            <a:p>
              <a:pPr algn="ctr"/>
              <a:r>
                <a:rPr lang="ru-RU" sz="4000" b="1" dirty="0" smtClean="0">
                  <a:solidFill>
                    <a:srgbClr val="000099"/>
                  </a:solidFill>
                  <a:latin typeface="+mj-lt"/>
                </a:rPr>
                <a:t>Синхронные</a:t>
              </a:r>
              <a:endParaRPr lang="en-US" sz="4000" b="1" dirty="0" smtClean="0">
                <a:solidFill>
                  <a:srgbClr val="000099"/>
                </a:solidFill>
                <a:latin typeface="+mj-lt"/>
              </a:endParaRPr>
            </a:p>
            <a:p>
              <a:pPr algn="ctr"/>
              <a:r>
                <a:rPr lang="ru-RU" sz="4000" b="1" dirty="0" smtClean="0">
                  <a:solidFill>
                    <a:srgbClr val="000099"/>
                  </a:solidFill>
                  <a:latin typeface="+mj-lt"/>
                </a:rPr>
                <a:t>схемы</a:t>
              </a:r>
              <a:endParaRPr lang="en-US" sz="3200" dirty="0" smtClean="0">
                <a:solidFill>
                  <a:srgbClr val="000099"/>
                </a:solidFill>
                <a:latin typeface="+mj-lt"/>
              </a:endParaRPr>
            </a:p>
            <a:p>
              <a:pPr algn="ctr"/>
              <a:endParaRPr lang="en-US" sz="3200" dirty="0" smtClean="0">
                <a:solidFill>
                  <a:srgbClr val="000099"/>
                </a:solidFill>
                <a:latin typeface="+mj-lt"/>
              </a:endParaRPr>
            </a:p>
            <a:p>
              <a:pPr algn="ctr"/>
              <a:endParaRPr lang="ru-RU" sz="3200" dirty="0">
                <a:solidFill>
                  <a:srgbClr val="000099"/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500694" y="2714620"/>
              <a:ext cx="2714644" cy="105758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ru-RU" sz="3200" b="1" dirty="0" smtClean="0">
                  <a:solidFill>
                    <a:srgbClr val="000099"/>
                  </a:solidFill>
                  <a:latin typeface="+mj-lt"/>
                </a:rPr>
                <a:t>Асинхронные</a:t>
              </a:r>
              <a:endParaRPr lang="en-US" sz="3200" b="1" dirty="0" smtClean="0">
                <a:solidFill>
                  <a:srgbClr val="000099"/>
                </a:solidFill>
                <a:latin typeface="+mj-lt"/>
              </a:endParaRPr>
            </a:p>
            <a:p>
              <a:pPr algn="ctr"/>
              <a:r>
                <a:rPr lang="ru-RU" sz="3200" b="1" dirty="0">
                  <a:solidFill>
                    <a:srgbClr val="000099"/>
                  </a:solidFill>
                  <a:latin typeface="+mj-lt"/>
                </a:rPr>
                <a:t>с</a:t>
              </a:r>
              <a:r>
                <a:rPr lang="ru-RU" sz="3200" b="1" dirty="0" smtClean="0">
                  <a:solidFill>
                    <a:srgbClr val="000099"/>
                  </a:solidFill>
                  <a:latin typeface="+mj-lt"/>
                </a:rPr>
                <a:t>хемы</a:t>
              </a:r>
              <a:endParaRPr lang="ru-RU" sz="3200" dirty="0">
                <a:solidFill>
                  <a:srgbClr val="000099"/>
                </a:solidFill>
                <a:latin typeface="+mj-lt"/>
              </a:endParaRPr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 rot="5400000">
              <a:off x="4535487" y="2107397"/>
              <a:ext cx="357984" cy="794"/>
            </a:xfrm>
            <a:prstGeom prst="line">
              <a:avLst/>
            </a:prstGeom>
            <a:ln w="50800"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2857488" y="2285992"/>
              <a:ext cx="4143404" cy="1588"/>
            </a:xfrm>
            <a:prstGeom prst="line">
              <a:avLst/>
            </a:prstGeom>
            <a:ln w="50800" cap="rnd"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 rot="5400000">
              <a:off x="2642380" y="2500306"/>
              <a:ext cx="429422" cy="794"/>
            </a:xfrm>
            <a:prstGeom prst="straightConnector1">
              <a:avLst/>
            </a:prstGeom>
            <a:ln w="50800">
              <a:solidFill>
                <a:srgbClr val="0099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 rot="5400000">
              <a:off x="6786578" y="2500306"/>
              <a:ext cx="429422" cy="794"/>
            </a:xfrm>
            <a:prstGeom prst="straightConnector1">
              <a:avLst/>
            </a:prstGeom>
            <a:ln w="50800">
              <a:solidFill>
                <a:srgbClr val="0099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369713" y="4364474"/>
              <a:ext cx="1785950" cy="50359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rgbClr val="000099"/>
                  </a:solidFill>
                  <a:latin typeface="+mj-lt"/>
                </a:rPr>
                <a:t>СС-схемы</a:t>
              </a:r>
              <a:endParaRPr lang="ru-RU" sz="2800" dirty="0">
                <a:solidFill>
                  <a:srgbClr val="000099"/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94563" y="4364474"/>
              <a:ext cx="1389242" cy="934478"/>
            </a:xfrm>
            <a:prstGeom prst="rect">
              <a:avLst/>
            </a:prstGeom>
            <a:solidFill>
              <a:srgbClr val="57D3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rgbClr val="000099"/>
                  </a:solidFill>
                  <a:latin typeface="+mj-lt"/>
                </a:rPr>
                <a:t>Прочие</a:t>
              </a:r>
              <a:br>
                <a:rPr lang="ru-RU" sz="2800" b="1" dirty="0" smtClean="0">
                  <a:solidFill>
                    <a:srgbClr val="000099"/>
                  </a:solidFill>
                  <a:latin typeface="+mj-lt"/>
                </a:rPr>
              </a:br>
              <a:r>
                <a:rPr lang="ru-RU" sz="2800" b="1" dirty="0" smtClean="0">
                  <a:solidFill>
                    <a:srgbClr val="000099"/>
                  </a:solidFill>
                  <a:latin typeface="+mj-lt"/>
                </a:rPr>
                <a:t>схемы</a:t>
              </a:r>
              <a:endParaRPr lang="ru-RU" sz="2800" dirty="0">
                <a:solidFill>
                  <a:srgbClr val="000099"/>
                </a:solidFill>
                <a:latin typeface="+mj-lt"/>
              </a:endParaRPr>
            </a:p>
          </p:txBody>
        </p:sp>
        <p:cxnSp>
          <p:nvCxnSpPr>
            <p:cNvPr id="4" name="Прямая соединительная линия 3"/>
            <p:cNvCxnSpPr>
              <a:stCxn id="10" idx="2"/>
            </p:cNvCxnSpPr>
            <p:nvPr/>
          </p:nvCxnSpPr>
          <p:spPr>
            <a:xfrm flipH="1">
              <a:off x="6858000" y="3772208"/>
              <a:ext cx="16" cy="225752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6268720" y="4003040"/>
              <a:ext cx="1759664" cy="2024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>
              <a:endCxn id="16" idx="0"/>
            </p:cNvCxnSpPr>
            <p:nvPr/>
          </p:nvCxnSpPr>
          <p:spPr>
            <a:xfrm flipH="1">
              <a:off x="6262688" y="3997960"/>
              <a:ext cx="952" cy="366513"/>
            </a:xfrm>
            <a:prstGeom prst="straightConnector1">
              <a:avLst/>
            </a:prstGeom>
            <a:ln w="34925">
              <a:solidFill>
                <a:srgbClr val="0070C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 flipH="1">
              <a:off x="8027432" y="3997960"/>
              <a:ext cx="952" cy="366514"/>
            </a:xfrm>
            <a:prstGeom prst="straightConnector1">
              <a:avLst/>
            </a:prstGeom>
            <a:ln w="34925">
              <a:solidFill>
                <a:srgbClr val="0070C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 advTm="31645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30598" objId="2"/>
      </p14:showEvtLst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7"/>
          <p:cNvSpPr>
            <a:spLocks noGrp="1" noChangeArrowheads="1"/>
          </p:cNvSpPr>
          <p:nvPr>
            <p:ph type="title"/>
          </p:nvPr>
        </p:nvSpPr>
        <p:spPr>
          <a:xfrm>
            <a:off x="214282" y="142852"/>
            <a:ext cx="8686800" cy="8382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  <a:cs typeface="Arial" pitchFamily="34" charset="0"/>
              </a:rPr>
              <a:t>Базовые принципы СС-схем</a:t>
            </a:r>
            <a:endParaRPr lang="en-GB" sz="4000" b="1" dirty="0" smtClean="0">
              <a:solidFill>
                <a:srgbClr val="0033CC"/>
              </a:solidFill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7158" y="1491682"/>
            <a:ext cx="8786842" cy="4378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2000" indent="-457200">
              <a:spcBef>
                <a:spcPts val="600"/>
              </a:spcBef>
              <a:spcAft>
                <a:spcPts val="300"/>
              </a:spcAft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Две фазы функционирования: рабочая и спейсер</a:t>
            </a:r>
            <a:endParaRPr lang="en-US" sz="3200" b="1" dirty="0" smtClean="0">
              <a:solidFill>
                <a:srgbClr val="000099"/>
              </a:solidFill>
              <a:latin typeface="+mj-lt"/>
              <a:cs typeface="Arial" pitchFamily="34" charset="0"/>
            </a:endParaRPr>
          </a:p>
          <a:p>
            <a:pPr marL="432000" indent="-457200">
              <a:spcBef>
                <a:spcPts val="600"/>
              </a:spcBef>
              <a:spcAft>
                <a:spcPts val="300"/>
              </a:spcAft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Подтверждение окончания переключения всех элементов схемы в каждой фазе</a:t>
            </a:r>
            <a:endParaRPr lang="en-US" sz="3200" b="1" dirty="0" smtClean="0">
              <a:solidFill>
                <a:srgbClr val="000099"/>
              </a:solidFill>
              <a:latin typeface="+mj-lt"/>
              <a:cs typeface="Arial" pitchFamily="34" charset="0"/>
            </a:endParaRPr>
          </a:p>
          <a:p>
            <a:pPr marL="432000" indent="-457200">
              <a:spcBef>
                <a:spcPts val="600"/>
              </a:spcBef>
              <a:spcAft>
                <a:spcPts val="300"/>
              </a:spcAft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Запрос-ответное взаимодействие соседних СС-устройств в тракте обработки данных</a:t>
            </a:r>
          </a:p>
          <a:p>
            <a:pPr marL="432000" indent="-457200">
              <a:spcBef>
                <a:spcPts val="600"/>
              </a:spcBef>
              <a:spcAft>
                <a:spcPts val="300"/>
              </a:spcAft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Избыточное кодирование информационных сигналов (парафазное)</a:t>
            </a:r>
            <a:endParaRPr lang="en-US" sz="3200" b="1" dirty="0" smtClean="0">
              <a:solidFill>
                <a:srgbClr val="000099"/>
              </a:solidFill>
              <a:latin typeface="+mj-lt"/>
              <a:cs typeface="Arial" pitchFamily="34" charset="0"/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МММЭК-2021                                8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759362"/>
      </p:ext>
    </p:extLst>
  </p:cSld>
  <p:clrMapOvr>
    <a:masterClrMapping/>
  </p:clrMapOvr>
  <p:transition spd="med" advTm="39178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38461" objId="2"/>
      </p14:showEvtLst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056063" y="1371600"/>
            <a:ext cx="382587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5763" indent="-385763">
              <a:lnSpc>
                <a:spcPct val="87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de-DE">
              <a:latin typeface="Arial" charset="0"/>
            </a:endParaRP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  <a:cs typeface="Arial" pitchFamily="34" charset="0"/>
              </a:rPr>
              <a:t>СС-конвейер</a:t>
            </a:r>
            <a:endParaRPr lang="en-GB" sz="4000" b="1" dirty="0" smtClean="0">
              <a:solidFill>
                <a:srgbClr val="0033CC"/>
              </a:solidFill>
              <a:cs typeface="Arial" pitchFamily="34" charset="0"/>
            </a:endParaRPr>
          </a:p>
        </p:txBody>
      </p:sp>
      <p:sp>
        <p:nvSpPr>
          <p:cNvPr id="13315" name="Rectangle 8"/>
          <p:cNvSpPr>
            <a:spLocks noGrp="1" noChangeArrowheads="1"/>
          </p:cNvSpPr>
          <p:nvPr>
            <p:ph idx="1"/>
          </p:nvPr>
        </p:nvSpPr>
        <p:spPr>
          <a:xfrm>
            <a:off x="0" y="3872983"/>
            <a:ext cx="9144000" cy="2627560"/>
          </a:xfrm>
        </p:spPr>
        <p:txBody>
          <a:bodyPr>
            <a:normAutofit fontScale="85000" lnSpcReduction="20000"/>
          </a:bodyPr>
          <a:lstStyle/>
          <a:p>
            <a:pPr marL="90720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КЧ – комбинационная часть,</a:t>
            </a:r>
          </a:p>
          <a:p>
            <a:pPr marL="90720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ВР – выходной регистр,</a:t>
            </a:r>
          </a:p>
          <a:p>
            <a:pPr marL="90720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ИКЧ – индикаторная подсхема КЧ,</a:t>
            </a:r>
          </a:p>
          <a:p>
            <a:pPr marL="90720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ИВР – индикаторная подсхема ВР,</a:t>
            </a:r>
          </a:p>
          <a:p>
            <a:pPr marL="90720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С – С-элемент Маллера (гистерезисный триггер):</a:t>
            </a:r>
          </a:p>
          <a:p>
            <a:pPr marL="49572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b="1" dirty="0">
                <a:solidFill>
                  <a:srgbClr val="000099"/>
                </a:solidFill>
                <a:latin typeface="+mj-lt"/>
              </a:rPr>
              <a:t>	</a:t>
            </a:r>
            <a:r>
              <a:rPr lang="ru-RU" b="1" dirty="0" smtClean="0">
                <a:solidFill>
                  <a:srgbClr val="000099"/>
                </a:solidFill>
                <a:latin typeface="+mj-lt"/>
              </a:rPr>
              <a:t>	</a:t>
            </a:r>
            <a:r>
              <a:rPr lang="en-US" b="1" dirty="0" smtClean="0">
                <a:solidFill>
                  <a:srgbClr val="000099"/>
                </a:solidFill>
                <a:latin typeface="+mj-lt"/>
              </a:rPr>
              <a:t>Y</a:t>
            </a:r>
            <a:r>
              <a:rPr lang="en-US" b="1" baseline="30000" dirty="0" smtClean="0">
                <a:solidFill>
                  <a:srgbClr val="000099"/>
                </a:solidFill>
                <a:latin typeface="+mj-lt"/>
              </a:rPr>
              <a:t>+</a:t>
            </a:r>
            <a:r>
              <a:rPr lang="en-US" b="1" dirty="0" smtClean="0">
                <a:solidFill>
                  <a:srgbClr val="000099"/>
                </a:solidFill>
                <a:latin typeface="+mj-lt"/>
              </a:rPr>
              <a:t> = I0*I1 + Y*(I0 + I1)</a:t>
            </a:r>
            <a:endParaRPr lang="en-GB" b="1" dirty="0" smtClean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МММЭК-2021                                9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357158" y="1428736"/>
            <a:ext cx="8429684" cy="2357454"/>
            <a:chOff x="1065" y="4632"/>
            <a:chExt cx="10272" cy="2689"/>
          </a:xfrm>
        </p:grpSpPr>
        <p:sp>
          <p:nvSpPr>
            <p:cNvPr id="8" name="AutoShape 3"/>
            <p:cNvSpPr>
              <a:spLocks noChangeArrowheads="1"/>
            </p:cNvSpPr>
            <p:nvPr/>
          </p:nvSpPr>
          <p:spPr bwMode="auto">
            <a:xfrm>
              <a:off x="7554" y="4632"/>
              <a:ext cx="2584" cy="2689"/>
            </a:xfrm>
            <a:prstGeom prst="roundRect">
              <a:avLst>
                <a:gd name="adj" fmla="val 16667"/>
              </a:avLst>
            </a:prstGeom>
            <a:solidFill>
              <a:srgbClr val="D6E3BC"/>
            </a:solidFill>
            <a:ln w="9525">
              <a:solidFill>
                <a:srgbClr val="76923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8204" y="4632"/>
              <a:ext cx="1433" cy="50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ru-RU" sz="1600" b="1" i="1" dirty="0">
                  <a:latin typeface="Calibri" pitchFamily="34" charset="0"/>
                  <a:cs typeface="Arial" pitchFamily="34" charset="0"/>
                </a:rPr>
                <a:t>Ступень</a:t>
              </a:r>
              <a:r>
                <a:rPr kumimoji="0" lang="en-US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3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AutoShape 5"/>
            <p:cNvSpPr>
              <a:spLocks noChangeArrowheads="1"/>
            </p:cNvSpPr>
            <p:nvPr/>
          </p:nvSpPr>
          <p:spPr bwMode="auto">
            <a:xfrm>
              <a:off x="4828" y="4632"/>
              <a:ext cx="2584" cy="2689"/>
            </a:xfrm>
            <a:prstGeom prst="roundRect">
              <a:avLst>
                <a:gd name="adj" fmla="val 16667"/>
              </a:avLst>
            </a:prstGeom>
            <a:solidFill>
              <a:srgbClr val="D6E3BC"/>
            </a:solidFill>
            <a:ln w="9525">
              <a:solidFill>
                <a:srgbClr val="76923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5478" y="4632"/>
              <a:ext cx="1433" cy="50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600" b="1" i="1" dirty="0" smtClean="0">
                  <a:latin typeface="Calibri" pitchFamily="34" charset="0"/>
                  <a:cs typeface="Arial" pitchFamily="34" charset="0"/>
                </a:rPr>
                <a:t>Ступень</a:t>
              </a:r>
              <a:r>
                <a:rPr kumimoji="0" lang="en-US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2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AutoShape 7"/>
            <p:cNvSpPr>
              <a:spLocks noChangeArrowheads="1"/>
            </p:cNvSpPr>
            <p:nvPr/>
          </p:nvSpPr>
          <p:spPr bwMode="auto">
            <a:xfrm>
              <a:off x="2075" y="4632"/>
              <a:ext cx="2584" cy="2689"/>
            </a:xfrm>
            <a:prstGeom prst="roundRect">
              <a:avLst>
                <a:gd name="adj" fmla="val 16667"/>
              </a:avLst>
            </a:prstGeom>
            <a:solidFill>
              <a:srgbClr val="D6E3BC"/>
            </a:solidFill>
            <a:ln w="9525">
              <a:solidFill>
                <a:srgbClr val="76923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5046" y="5012"/>
              <a:ext cx="882" cy="1204"/>
            </a:xfrm>
            <a:prstGeom prst="rect">
              <a:avLst/>
            </a:prstGeom>
            <a:solidFill>
              <a:srgbClr val="CCC0D9"/>
            </a:solidFill>
            <a:ln w="19050">
              <a:solidFill>
                <a:srgbClr val="5F497A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dirty="0" smtClean="0">
                  <a:latin typeface="+mj-lt"/>
                  <a:cs typeface="Arial" pitchFamily="34" charset="0"/>
                </a:rPr>
                <a:t>КЧ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Arial" pitchFamily="34" charset="0"/>
                </a:rPr>
                <a:t>2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14" name="Text Box 9"/>
            <p:cNvSpPr txBox="1">
              <a:spLocks noChangeArrowheads="1"/>
            </p:cNvSpPr>
            <p:nvPr/>
          </p:nvSpPr>
          <p:spPr bwMode="auto">
            <a:xfrm>
              <a:off x="5373" y="5780"/>
              <a:ext cx="698" cy="700"/>
            </a:xfrm>
            <a:prstGeom prst="rect">
              <a:avLst/>
            </a:prstGeom>
            <a:solidFill>
              <a:srgbClr val="92D050"/>
            </a:solidFill>
            <a:ln w="25400" cmpd="thinThick">
              <a:solidFill>
                <a:srgbClr val="76923C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800" dirty="0" smtClean="0">
                  <a:latin typeface="+mj-lt"/>
                </a:rPr>
                <a:t>ИКЧ</a:t>
              </a:r>
              <a:r>
                <a:rPr lang="en-US" sz="1800" dirty="0" smtClean="0">
                  <a:latin typeface="+mj-lt"/>
                </a:rPr>
                <a:t>2</a:t>
              </a:r>
              <a:endParaRPr lang="ru-RU" sz="1800" dirty="0" smtClean="0">
                <a:latin typeface="+mj-lt"/>
              </a:endParaRPr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6416" y="5012"/>
              <a:ext cx="882" cy="1204"/>
            </a:xfrm>
            <a:prstGeom prst="rect">
              <a:avLst/>
            </a:prstGeom>
            <a:solidFill>
              <a:srgbClr val="FBD4B4"/>
            </a:solidFill>
            <a:ln w="19050">
              <a:solidFill>
                <a:srgbClr val="E36C0A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dirty="0" smtClean="0">
                  <a:latin typeface="+mj-lt"/>
                  <a:cs typeface="Arial" pitchFamily="34" charset="0"/>
                </a:rPr>
                <a:t>ВР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Arial" pitchFamily="34" charset="0"/>
                </a:rPr>
                <a:t>2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6191" y="5780"/>
              <a:ext cx="698" cy="700"/>
            </a:xfrm>
            <a:prstGeom prst="rect">
              <a:avLst/>
            </a:prstGeom>
            <a:solidFill>
              <a:srgbClr val="92D050"/>
            </a:solidFill>
            <a:ln w="25400" cmpd="thinThick">
              <a:solidFill>
                <a:srgbClr val="76923C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800" dirty="0" smtClean="0">
                  <a:latin typeface="+mj-lt"/>
                </a:rPr>
                <a:t>ИВР</a:t>
              </a:r>
              <a:r>
                <a:rPr lang="en-US" sz="1800" dirty="0" smtClean="0">
                  <a:latin typeface="+mj-lt"/>
                </a:rPr>
                <a:t>2</a:t>
              </a:r>
              <a:endParaRPr lang="ru-RU" sz="1800" dirty="0" smtClean="0">
                <a:latin typeface="+mj-lt"/>
              </a:endParaRPr>
            </a:p>
          </p:txBody>
        </p:sp>
        <p:sp>
          <p:nvSpPr>
            <p:cNvPr id="17" name="AutoShape 12"/>
            <p:cNvSpPr>
              <a:spLocks noChangeArrowheads="1"/>
            </p:cNvSpPr>
            <p:nvPr/>
          </p:nvSpPr>
          <p:spPr bwMode="auto">
            <a:xfrm>
              <a:off x="5928" y="5352"/>
              <a:ext cx="458" cy="376"/>
            </a:xfrm>
            <a:prstGeom prst="rightArrow">
              <a:avLst>
                <a:gd name="adj1" fmla="val 50000"/>
                <a:gd name="adj2" fmla="val 30452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Oval 13"/>
            <p:cNvSpPr>
              <a:spLocks noChangeArrowheads="1"/>
            </p:cNvSpPr>
            <p:nvPr/>
          </p:nvSpPr>
          <p:spPr bwMode="auto">
            <a:xfrm>
              <a:off x="5006" y="6716"/>
              <a:ext cx="487" cy="48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rgbClr val="76923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5100" y="6796"/>
              <a:ext cx="285" cy="3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vert="horz" wrap="square" lIns="18000" tIns="10800" rIns="18000" bIns="1080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 smtClean="0">
                  <a:latin typeface="+mj-lt"/>
                </a:rPr>
                <a:t>C</a:t>
              </a:r>
              <a:endParaRPr lang="ru-RU" sz="1800" dirty="0" smtClean="0">
                <a:latin typeface="+mj-lt"/>
              </a:endParaRPr>
            </a:p>
          </p:txBody>
        </p:sp>
        <p:sp>
          <p:nvSpPr>
            <p:cNvPr id="20" name="AutoShape 15"/>
            <p:cNvSpPr>
              <a:spLocks noChangeArrowheads="1"/>
            </p:cNvSpPr>
            <p:nvPr/>
          </p:nvSpPr>
          <p:spPr bwMode="auto">
            <a:xfrm>
              <a:off x="7298" y="5352"/>
              <a:ext cx="458" cy="376"/>
            </a:xfrm>
            <a:prstGeom prst="rightArrow">
              <a:avLst>
                <a:gd name="adj1" fmla="val 50000"/>
                <a:gd name="adj2" fmla="val 30452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Arc 16"/>
            <p:cNvSpPr>
              <a:spLocks/>
            </p:cNvSpPr>
            <p:nvPr/>
          </p:nvSpPr>
          <p:spPr bwMode="auto">
            <a:xfrm rot="-5400000" flipH="1" flipV="1">
              <a:off x="5400" y="6573"/>
              <a:ext cx="411" cy="22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Arc 17"/>
            <p:cNvSpPr>
              <a:spLocks/>
            </p:cNvSpPr>
            <p:nvPr/>
          </p:nvSpPr>
          <p:spPr bwMode="auto">
            <a:xfrm rot="-5400000" flipH="1" flipV="1">
              <a:off x="5704" y="6227"/>
              <a:ext cx="621" cy="1043"/>
            </a:xfrm>
            <a:custGeom>
              <a:avLst/>
              <a:gdLst>
                <a:gd name="G0" fmla="+- 0 0 0"/>
                <a:gd name="G1" fmla="+- 21538 0 0"/>
                <a:gd name="G2" fmla="+- 21600 0 0"/>
                <a:gd name="T0" fmla="*/ 1632 w 21600"/>
                <a:gd name="T1" fmla="*/ 0 h 21538"/>
                <a:gd name="T2" fmla="*/ 21600 w 21600"/>
                <a:gd name="T3" fmla="*/ 21538 h 21538"/>
                <a:gd name="T4" fmla="*/ 0 w 21600"/>
                <a:gd name="T5" fmla="*/ 21538 h 21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38" fill="none" extrusionOk="0">
                  <a:moveTo>
                    <a:pt x="1632" y="-1"/>
                  </a:moveTo>
                  <a:cubicBezTo>
                    <a:pt x="12896" y="853"/>
                    <a:pt x="21600" y="10241"/>
                    <a:pt x="21600" y="21538"/>
                  </a:cubicBezTo>
                </a:path>
                <a:path w="21600" h="21538" stroke="0" extrusionOk="0">
                  <a:moveTo>
                    <a:pt x="1632" y="-1"/>
                  </a:moveTo>
                  <a:cubicBezTo>
                    <a:pt x="12896" y="853"/>
                    <a:pt x="21600" y="10241"/>
                    <a:pt x="21600" y="21538"/>
                  </a:cubicBezTo>
                  <a:lnTo>
                    <a:pt x="0" y="2153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Arc 18"/>
            <p:cNvSpPr>
              <a:spLocks/>
            </p:cNvSpPr>
            <p:nvPr/>
          </p:nvSpPr>
          <p:spPr bwMode="auto">
            <a:xfrm flipH="1" flipV="1">
              <a:off x="7105" y="6216"/>
              <a:ext cx="668" cy="7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Text Box 19"/>
            <p:cNvSpPr txBox="1">
              <a:spLocks noChangeArrowheads="1"/>
            </p:cNvSpPr>
            <p:nvPr/>
          </p:nvSpPr>
          <p:spPr bwMode="auto">
            <a:xfrm>
              <a:off x="7768" y="5012"/>
              <a:ext cx="882" cy="1204"/>
            </a:xfrm>
            <a:prstGeom prst="rect">
              <a:avLst/>
            </a:prstGeom>
            <a:solidFill>
              <a:srgbClr val="CCC0D9"/>
            </a:solidFill>
            <a:ln w="19050">
              <a:solidFill>
                <a:srgbClr val="5F497A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dirty="0" smtClean="0">
                  <a:latin typeface="+mj-lt"/>
                  <a:cs typeface="Arial" pitchFamily="34" charset="0"/>
                </a:rPr>
                <a:t>КЧ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Arial" pitchFamily="34" charset="0"/>
                </a:rPr>
                <a:t>3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25" name="Text Box 20"/>
            <p:cNvSpPr txBox="1">
              <a:spLocks noChangeArrowheads="1"/>
            </p:cNvSpPr>
            <p:nvPr/>
          </p:nvSpPr>
          <p:spPr bwMode="auto">
            <a:xfrm>
              <a:off x="8095" y="5780"/>
              <a:ext cx="698" cy="700"/>
            </a:xfrm>
            <a:prstGeom prst="rect">
              <a:avLst/>
            </a:prstGeom>
            <a:solidFill>
              <a:srgbClr val="92D050"/>
            </a:solidFill>
            <a:ln w="25400" cmpd="thinThick">
              <a:solidFill>
                <a:srgbClr val="76923C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800" dirty="0" smtClean="0">
                  <a:latin typeface="+mj-lt"/>
                </a:rPr>
                <a:t>ИКЧ</a:t>
              </a:r>
              <a:r>
                <a:rPr lang="en-US" sz="1800" dirty="0" smtClean="0">
                  <a:latin typeface="+mj-lt"/>
                </a:rPr>
                <a:t>3</a:t>
              </a:r>
              <a:endParaRPr lang="ru-RU" sz="1800" dirty="0" smtClean="0">
                <a:latin typeface="+mj-lt"/>
              </a:endParaRPr>
            </a:p>
          </p:txBody>
        </p:sp>
        <p:sp>
          <p:nvSpPr>
            <p:cNvPr id="26" name="Text Box 21"/>
            <p:cNvSpPr txBox="1">
              <a:spLocks noChangeArrowheads="1"/>
            </p:cNvSpPr>
            <p:nvPr/>
          </p:nvSpPr>
          <p:spPr bwMode="auto">
            <a:xfrm>
              <a:off x="9138" y="5012"/>
              <a:ext cx="882" cy="1204"/>
            </a:xfrm>
            <a:prstGeom prst="rect">
              <a:avLst/>
            </a:prstGeom>
            <a:solidFill>
              <a:srgbClr val="FBD4B4"/>
            </a:solidFill>
            <a:ln w="19050">
              <a:solidFill>
                <a:srgbClr val="E36C0A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dirty="0" smtClean="0">
                  <a:latin typeface="+mj-lt"/>
                  <a:cs typeface="Arial" pitchFamily="34" charset="0"/>
                </a:rPr>
                <a:t>ВР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Arial" pitchFamily="34" charset="0"/>
                </a:rPr>
                <a:t>3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27" name="Text Box 22"/>
            <p:cNvSpPr txBox="1">
              <a:spLocks noChangeArrowheads="1"/>
            </p:cNvSpPr>
            <p:nvPr/>
          </p:nvSpPr>
          <p:spPr bwMode="auto">
            <a:xfrm>
              <a:off x="8913" y="5780"/>
              <a:ext cx="698" cy="700"/>
            </a:xfrm>
            <a:prstGeom prst="rect">
              <a:avLst/>
            </a:prstGeom>
            <a:solidFill>
              <a:srgbClr val="92D050"/>
            </a:solidFill>
            <a:ln w="25400" cmpd="thinThick">
              <a:solidFill>
                <a:srgbClr val="76923C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800" dirty="0" smtClean="0">
                  <a:latin typeface="+mj-lt"/>
                </a:rPr>
                <a:t>ИВР</a:t>
              </a:r>
              <a:r>
                <a:rPr lang="en-US" sz="1800" dirty="0" smtClean="0">
                  <a:latin typeface="+mj-lt"/>
                </a:rPr>
                <a:t>3</a:t>
              </a:r>
              <a:endParaRPr lang="ru-RU" sz="1800" dirty="0" smtClean="0">
                <a:latin typeface="+mj-lt"/>
              </a:endParaRPr>
            </a:p>
          </p:txBody>
        </p:sp>
        <p:sp>
          <p:nvSpPr>
            <p:cNvPr id="28" name="AutoShape 23"/>
            <p:cNvSpPr>
              <a:spLocks noChangeArrowheads="1"/>
            </p:cNvSpPr>
            <p:nvPr/>
          </p:nvSpPr>
          <p:spPr bwMode="auto">
            <a:xfrm>
              <a:off x="8650" y="5352"/>
              <a:ext cx="458" cy="376"/>
            </a:xfrm>
            <a:prstGeom prst="rightArrow">
              <a:avLst>
                <a:gd name="adj1" fmla="val 50000"/>
                <a:gd name="adj2" fmla="val 30452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Oval 24"/>
            <p:cNvSpPr>
              <a:spLocks noChangeArrowheads="1"/>
            </p:cNvSpPr>
            <p:nvPr/>
          </p:nvSpPr>
          <p:spPr bwMode="auto">
            <a:xfrm>
              <a:off x="7728" y="6716"/>
              <a:ext cx="487" cy="48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rgbClr val="76923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Text Box 25"/>
            <p:cNvSpPr txBox="1">
              <a:spLocks noChangeArrowheads="1"/>
            </p:cNvSpPr>
            <p:nvPr/>
          </p:nvSpPr>
          <p:spPr bwMode="auto">
            <a:xfrm>
              <a:off x="7822" y="6796"/>
              <a:ext cx="285" cy="3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vert="horz" wrap="square" lIns="18000" tIns="10800" rIns="18000" bIns="108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Arial" pitchFamily="34" charset="0"/>
                </a:rPr>
                <a:t>C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31" name="AutoShape 26"/>
            <p:cNvSpPr>
              <a:spLocks noChangeArrowheads="1"/>
            </p:cNvSpPr>
            <p:nvPr/>
          </p:nvSpPr>
          <p:spPr bwMode="auto">
            <a:xfrm>
              <a:off x="10020" y="5352"/>
              <a:ext cx="458" cy="376"/>
            </a:xfrm>
            <a:prstGeom prst="rightArrow">
              <a:avLst>
                <a:gd name="adj1" fmla="val 50000"/>
                <a:gd name="adj2" fmla="val 30452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Arc 27"/>
            <p:cNvSpPr>
              <a:spLocks/>
            </p:cNvSpPr>
            <p:nvPr/>
          </p:nvSpPr>
          <p:spPr bwMode="auto">
            <a:xfrm rot="-5400000" flipH="1" flipV="1">
              <a:off x="8122" y="6573"/>
              <a:ext cx="411" cy="22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Arc 28"/>
            <p:cNvSpPr>
              <a:spLocks/>
            </p:cNvSpPr>
            <p:nvPr/>
          </p:nvSpPr>
          <p:spPr bwMode="auto">
            <a:xfrm rot="-5400000" flipH="1" flipV="1">
              <a:off x="8426" y="6227"/>
              <a:ext cx="621" cy="1043"/>
            </a:xfrm>
            <a:custGeom>
              <a:avLst/>
              <a:gdLst>
                <a:gd name="G0" fmla="+- 0 0 0"/>
                <a:gd name="G1" fmla="+- 21538 0 0"/>
                <a:gd name="G2" fmla="+- 21600 0 0"/>
                <a:gd name="T0" fmla="*/ 1632 w 21600"/>
                <a:gd name="T1" fmla="*/ 0 h 21538"/>
                <a:gd name="T2" fmla="*/ 21600 w 21600"/>
                <a:gd name="T3" fmla="*/ 21538 h 21538"/>
                <a:gd name="T4" fmla="*/ 0 w 21600"/>
                <a:gd name="T5" fmla="*/ 21538 h 21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38" fill="none" extrusionOk="0">
                  <a:moveTo>
                    <a:pt x="1632" y="-1"/>
                  </a:moveTo>
                  <a:cubicBezTo>
                    <a:pt x="12896" y="853"/>
                    <a:pt x="21600" y="10241"/>
                    <a:pt x="21600" y="21538"/>
                  </a:cubicBezTo>
                </a:path>
                <a:path w="21600" h="21538" stroke="0" extrusionOk="0">
                  <a:moveTo>
                    <a:pt x="1632" y="-1"/>
                  </a:moveTo>
                  <a:cubicBezTo>
                    <a:pt x="12896" y="853"/>
                    <a:pt x="21600" y="10241"/>
                    <a:pt x="21600" y="21538"/>
                  </a:cubicBezTo>
                  <a:lnTo>
                    <a:pt x="0" y="2153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Arc 29"/>
            <p:cNvSpPr>
              <a:spLocks/>
            </p:cNvSpPr>
            <p:nvPr/>
          </p:nvSpPr>
          <p:spPr bwMode="auto">
            <a:xfrm flipH="1" flipV="1">
              <a:off x="9827" y="6216"/>
              <a:ext cx="668" cy="7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Text Box 30"/>
            <p:cNvSpPr txBox="1">
              <a:spLocks noChangeArrowheads="1"/>
            </p:cNvSpPr>
            <p:nvPr/>
          </p:nvSpPr>
          <p:spPr bwMode="auto">
            <a:xfrm>
              <a:off x="2315" y="5012"/>
              <a:ext cx="882" cy="1204"/>
            </a:xfrm>
            <a:prstGeom prst="rect">
              <a:avLst/>
            </a:prstGeom>
            <a:solidFill>
              <a:srgbClr val="CCC0D9"/>
            </a:solidFill>
            <a:ln w="19050">
              <a:solidFill>
                <a:srgbClr val="5F497A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dirty="0" smtClean="0">
                  <a:latin typeface="+mj-lt"/>
                  <a:cs typeface="Arial" pitchFamily="34" charset="0"/>
                </a:rPr>
                <a:t>КЧ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Arial" pitchFamily="34" charset="0"/>
                </a:rPr>
                <a:t>1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36" name="Text Box 31"/>
            <p:cNvSpPr txBox="1">
              <a:spLocks noChangeArrowheads="1"/>
            </p:cNvSpPr>
            <p:nvPr/>
          </p:nvSpPr>
          <p:spPr bwMode="auto">
            <a:xfrm>
              <a:off x="2642" y="5780"/>
              <a:ext cx="698" cy="700"/>
            </a:xfrm>
            <a:prstGeom prst="rect">
              <a:avLst/>
            </a:prstGeom>
            <a:solidFill>
              <a:srgbClr val="92D050"/>
            </a:solidFill>
            <a:ln w="25400" cmpd="thinThick">
              <a:solidFill>
                <a:srgbClr val="76923C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800" dirty="0" smtClean="0">
                  <a:latin typeface="+mj-lt"/>
                  <a:cs typeface="Arial" pitchFamily="34" charset="0"/>
                </a:rPr>
                <a:t>ИКЧ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Arial" pitchFamily="34" charset="0"/>
                </a:rPr>
                <a:t>1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37" name="Text Box 32"/>
            <p:cNvSpPr txBox="1">
              <a:spLocks noChangeArrowheads="1"/>
            </p:cNvSpPr>
            <p:nvPr/>
          </p:nvSpPr>
          <p:spPr bwMode="auto">
            <a:xfrm>
              <a:off x="3685" y="5012"/>
              <a:ext cx="882" cy="1204"/>
            </a:xfrm>
            <a:prstGeom prst="rect">
              <a:avLst/>
            </a:prstGeom>
            <a:solidFill>
              <a:srgbClr val="FBD4B4"/>
            </a:solidFill>
            <a:ln w="19050">
              <a:solidFill>
                <a:srgbClr val="E36C0A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dirty="0" smtClean="0">
                  <a:latin typeface="+mj-lt"/>
                  <a:cs typeface="Arial" pitchFamily="34" charset="0"/>
                </a:rPr>
                <a:t>ВР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Arial" pitchFamily="34" charset="0"/>
                </a:rPr>
                <a:t>1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38" name="Text Box 33"/>
            <p:cNvSpPr txBox="1">
              <a:spLocks noChangeArrowheads="1"/>
            </p:cNvSpPr>
            <p:nvPr/>
          </p:nvSpPr>
          <p:spPr bwMode="auto">
            <a:xfrm>
              <a:off x="3460" y="5780"/>
              <a:ext cx="698" cy="700"/>
            </a:xfrm>
            <a:prstGeom prst="rect">
              <a:avLst/>
            </a:prstGeom>
            <a:solidFill>
              <a:srgbClr val="92D050"/>
            </a:solidFill>
            <a:ln w="25400" cmpd="thinThick">
              <a:solidFill>
                <a:srgbClr val="76923C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800" dirty="0" smtClean="0">
                  <a:latin typeface="+mj-lt"/>
                </a:rPr>
                <a:t>ИВР</a:t>
              </a:r>
              <a:r>
                <a:rPr lang="en-US" sz="1800" dirty="0" smtClean="0">
                  <a:latin typeface="+mj-lt"/>
                </a:rPr>
                <a:t>1</a:t>
              </a:r>
              <a:endParaRPr lang="ru-RU" sz="1800" dirty="0" smtClean="0">
                <a:latin typeface="+mj-lt"/>
              </a:endParaRPr>
            </a:p>
          </p:txBody>
        </p:sp>
        <p:sp>
          <p:nvSpPr>
            <p:cNvPr id="39" name="AutoShape 34"/>
            <p:cNvSpPr>
              <a:spLocks noChangeArrowheads="1"/>
            </p:cNvSpPr>
            <p:nvPr/>
          </p:nvSpPr>
          <p:spPr bwMode="auto">
            <a:xfrm>
              <a:off x="3197" y="5352"/>
              <a:ext cx="458" cy="376"/>
            </a:xfrm>
            <a:prstGeom prst="rightArrow">
              <a:avLst>
                <a:gd name="adj1" fmla="val 50000"/>
                <a:gd name="adj2" fmla="val 30452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Oval 35"/>
            <p:cNvSpPr>
              <a:spLocks noChangeArrowheads="1"/>
            </p:cNvSpPr>
            <p:nvPr/>
          </p:nvSpPr>
          <p:spPr bwMode="auto">
            <a:xfrm>
              <a:off x="2275" y="6716"/>
              <a:ext cx="487" cy="48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rgbClr val="76923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Text Box 36"/>
            <p:cNvSpPr txBox="1">
              <a:spLocks noChangeArrowheads="1"/>
            </p:cNvSpPr>
            <p:nvPr/>
          </p:nvSpPr>
          <p:spPr bwMode="auto">
            <a:xfrm>
              <a:off x="2369" y="6796"/>
              <a:ext cx="285" cy="3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vert="horz" wrap="square" lIns="18000" tIns="10800" rIns="18000" bIns="108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US" sz="1800" dirty="0" smtClean="0">
                  <a:latin typeface="+mj-lt"/>
                </a:rPr>
                <a:t>C</a:t>
              </a:r>
              <a:endParaRPr lang="ru-RU" sz="1800" dirty="0" smtClean="0">
                <a:latin typeface="+mj-lt"/>
              </a:endParaRPr>
            </a:p>
          </p:txBody>
        </p:sp>
        <p:sp>
          <p:nvSpPr>
            <p:cNvPr id="42" name="AutoShape 37"/>
            <p:cNvSpPr>
              <a:spLocks noChangeArrowheads="1"/>
            </p:cNvSpPr>
            <p:nvPr/>
          </p:nvSpPr>
          <p:spPr bwMode="auto">
            <a:xfrm>
              <a:off x="4567" y="5352"/>
              <a:ext cx="458" cy="376"/>
            </a:xfrm>
            <a:prstGeom prst="rightArrow">
              <a:avLst>
                <a:gd name="adj1" fmla="val 50000"/>
                <a:gd name="adj2" fmla="val 30452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Arc 38"/>
            <p:cNvSpPr>
              <a:spLocks/>
            </p:cNvSpPr>
            <p:nvPr/>
          </p:nvSpPr>
          <p:spPr bwMode="auto">
            <a:xfrm rot="-5400000" flipH="1" flipV="1">
              <a:off x="2669" y="6573"/>
              <a:ext cx="411" cy="22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Arc 39"/>
            <p:cNvSpPr>
              <a:spLocks/>
            </p:cNvSpPr>
            <p:nvPr/>
          </p:nvSpPr>
          <p:spPr bwMode="auto">
            <a:xfrm rot="-5400000" flipH="1" flipV="1">
              <a:off x="2973" y="6227"/>
              <a:ext cx="621" cy="1043"/>
            </a:xfrm>
            <a:custGeom>
              <a:avLst/>
              <a:gdLst>
                <a:gd name="G0" fmla="+- 0 0 0"/>
                <a:gd name="G1" fmla="+- 21538 0 0"/>
                <a:gd name="G2" fmla="+- 21600 0 0"/>
                <a:gd name="T0" fmla="*/ 1632 w 21600"/>
                <a:gd name="T1" fmla="*/ 0 h 21538"/>
                <a:gd name="T2" fmla="*/ 21600 w 21600"/>
                <a:gd name="T3" fmla="*/ 21538 h 21538"/>
                <a:gd name="T4" fmla="*/ 0 w 21600"/>
                <a:gd name="T5" fmla="*/ 21538 h 21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38" fill="none" extrusionOk="0">
                  <a:moveTo>
                    <a:pt x="1632" y="-1"/>
                  </a:moveTo>
                  <a:cubicBezTo>
                    <a:pt x="12896" y="853"/>
                    <a:pt x="21600" y="10241"/>
                    <a:pt x="21600" y="21538"/>
                  </a:cubicBezTo>
                </a:path>
                <a:path w="21600" h="21538" stroke="0" extrusionOk="0">
                  <a:moveTo>
                    <a:pt x="1632" y="-1"/>
                  </a:moveTo>
                  <a:cubicBezTo>
                    <a:pt x="12896" y="853"/>
                    <a:pt x="21600" y="10241"/>
                    <a:pt x="21600" y="21538"/>
                  </a:cubicBezTo>
                  <a:lnTo>
                    <a:pt x="0" y="2153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Arc 40"/>
            <p:cNvSpPr>
              <a:spLocks/>
            </p:cNvSpPr>
            <p:nvPr/>
          </p:nvSpPr>
          <p:spPr bwMode="auto">
            <a:xfrm flipH="1" flipV="1">
              <a:off x="4374" y="6216"/>
              <a:ext cx="632" cy="7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Arc 41"/>
            <p:cNvSpPr>
              <a:spLocks/>
            </p:cNvSpPr>
            <p:nvPr/>
          </p:nvSpPr>
          <p:spPr bwMode="auto">
            <a:xfrm flipH="1" flipV="1">
              <a:off x="1607" y="6216"/>
              <a:ext cx="668" cy="7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" name="AutoShape 42"/>
            <p:cNvSpPr>
              <a:spLocks noChangeArrowheads="1"/>
            </p:cNvSpPr>
            <p:nvPr/>
          </p:nvSpPr>
          <p:spPr bwMode="auto">
            <a:xfrm>
              <a:off x="1817" y="5352"/>
              <a:ext cx="458" cy="376"/>
            </a:xfrm>
            <a:prstGeom prst="rightArrow">
              <a:avLst>
                <a:gd name="adj1" fmla="val 50000"/>
                <a:gd name="adj2" fmla="val 30452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8" name="Text Box 43"/>
            <p:cNvSpPr txBox="1">
              <a:spLocks noChangeArrowheads="1"/>
            </p:cNvSpPr>
            <p:nvPr/>
          </p:nvSpPr>
          <p:spPr bwMode="auto">
            <a:xfrm>
              <a:off x="2725" y="4632"/>
              <a:ext cx="1433" cy="35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ru-RU" sz="1600" b="1" i="1" dirty="0">
                  <a:latin typeface="Calibri" pitchFamily="34" charset="0"/>
                  <a:cs typeface="Arial" pitchFamily="34" charset="0"/>
                </a:rPr>
                <a:t>Ступень</a:t>
              </a:r>
              <a:r>
                <a:rPr kumimoji="0" lang="en-US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1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Text Box 44"/>
            <p:cNvSpPr txBox="1">
              <a:spLocks noChangeArrowheads="1"/>
            </p:cNvSpPr>
            <p:nvPr/>
          </p:nvSpPr>
          <p:spPr bwMode="auto">
            <a:xfrm>
              <a:off x="1190" y="5303"/>
              <a:ext cx="627" cy="42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</a:t>
              </a:r>
              <a:r>
                <a:rPr kumimoji="0" lang="en-US" b="1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in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Text Box 45"/>
            <p:cNvSpPr txBox="1">
              <a:spLocks noChangeArrowheads="1"/>
            </p:cNvSpPr>
            <p:nvPr/>
          </p:nvSpPr>
          <p:spPr bwMode="auto">
            <a:xfrm>
              <a:off x="10495" y="5303"/>
              <a:ext cx="627" cy="42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</a:t>
              </a:r>
              <a:r>
                <a:rPr kumimoji="0" lang="en-US" b="1" i="1" u="none" strike="noStrike" cap="none" normalizeH="0" baseline="-25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out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Text Box 46"/>
            <p:cNvSpPr txBox="1">
              <a:spLocks noChangeArrowheads="1"/>
            </p:cNvSpPr>
            <p:nvPr/>
          </p:nvSpPr>
          <p:spPr bwMode="auto">
            <a:xfrm>
              <a:off x="1065" y="5780"/>
              <a:ext cx="945" cy="42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Ack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Text Box 47"/>
            <p:cNvSpPr txBox="1">
              <a:spLocks noChangeArrowheads="1"/>
            </p:cNvSpPr>
            <p:nvPr/>
          </p:nvSpPr>
          <p:spPr bwMode="auto">
            <a:xfrm>
              <a:off x="10392" y="6716"/>
              <a:ext cx="945" cy="42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Req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med" advTm="38868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37718" objId="2"/>
      </p14:showEvtLst>
    </p:ext>
  </p:extLs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23798</TotalTime>
  <Words>881</Words>
  <Application>Microsoft Office PowerPoint</Application>
  <PresentationFormat>Экран (4:3)</PresentationFormat>
  <Paragraphs>271</Paragraphs>
  <Slides>23</Slides>
  <Notes>20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3" baseType="lpstr">
      <vt:lpstr>Arial</vt:lpstr>
      <vt:lpstr>Calibri</vt:lpstr>
      <vt:lpstr>Cambria Math</vt:lpstr>
      <vt:lpstr>Franklin Gothic Book</vt:lpstr>
      <vt:lpstr>Franklin Gothic Medium</vt:lpstr>
      <vt:lpstr>Symbol</vt:lpstr>
      <vt:lpstr>Times New Roman</vt:lpstr>
      <vt:lpstr>Wingdings</vt:lpstr>
      <vt:lpstr>Wingdings 2</vt:lpstr>
      <vt:lpstr>Трек</vt:lpstr>
      <vt:lpstr>Сравнение сбоеустойчивых синхронных  и самосинхронных схем</vt:lpstr>
      <vt:lpstr>Содержание</vt:lpstr>
      <vt:lpstr>Неисправности цифровых схем</vt:lpstr>
      <vt:lpstr>Интенсивность Неисправностей</vt:lpstr>
      <vt:lpstr>Презентация PowerPoint</vt:lpstr>
      <vt:lpstr>Презентация PowerPoint</vt:lpstr>
      <vt:lpstr>Классификация цифровых схем</vt:lpstr>
      <vt:lpstr>Базовые принципы СС-схем</vt:lpstr>
      <vt:lpstr>СС-конвейер</vt:lpstr>
      <vt:lpstr>Диаграмма работы СС-конвейера</vt:lpstr>
      <vt:lpstr>Свойства СС-схем</vt:lpstr>
      <vt:lpstr>Интенсивность сбоев</vt:lpstr>
      <vt:lpstr>Сравнение синхронных и СС-схем (1)</vt:lpstr>
      <vt:lpstr>Повышение сбоеустойчивости (1)</vt:lpstr>
      <vt:lpstr>Повышение сбоеустойчивости (2)</vt:lpstr>
      <vt:lpstr>Повышение сбоеустойчивости (3)</vt:lpstr>
      <vt:lpstr>Повышение сбоеустойчивости (4)</vt:lpstr>
      <vt:lpstr>Надежность схем с вотированием (1)</vt:lpstr>
      <vt:lpstr>Надежность схем с вотированием (2)</vt:lpstr>
      <vt:lpstr>Надежность схем с вотированием (3)</vt:lpstr>
      <vt:lpstr>Надежность схем с вотированием (4)</vt:lpstr>
      <vt:lpstr>заключение</vt:lpstr>
      <vt:lpstr>Контакты</vt:lpstr>
    </vt:vector>
  </TitlesOfParts>
  <Company>IPPM RAS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subject>MES2006</dc:subject>
  <dc:creator>Alma Mater</dc:creator>
  <cp:lastModifiedBy>Дьяченко</cp:lastModifiedBy>
  <cp:revision>624</cp:revision>
  <dcterms:created xsi:type="dcterms:W3CDTF">2000-11-06T16:35:25Z</dcterms:created>
  <dcterms:modified xsi:type="dcterms:W3CDTF">2021-10-25T18:55:42Z</dcterms:modified>
</cp:coreProperties>
</file>