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6" r:id="rId4"/>
    <p:sldId id="295" r:id="rId5"/>
    <p:sldId id="267" r:id="rId6"/>
    <p:sldId id="284" r:id="rId7"/>
    <p:sldId id="276" r:id="rId8"/>
    <p:sldId id="282" r:id="rId9"/>
    <p:sldId id="296" r:id="rId10"/>
    <p:sldId id="283" r:id="rId11"/>
    <p:sldId id="281" r:id="rId12"/>
    <p:sldId id="298" r:id="rId13"/>
    <p:sldId id="289" r:id="rId14"/>
    <p:sldId id="297" r:id="rId15"/>
    <p:sldId id="299" r:id="rId16"/>
    <p:sldId id="300" r:id="rId17"/>
    <p:sldId id="301" r:id="rId18"/>
    <p:sldId id="290" r:id="rId19"/>
    <p:sldId id="285" r:id="rId20"/>
    <p:sldId id="286" r:id="rId21"/>
    <p:sldId id="294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2" autoAdjust="0"/>
  </p:normalViewPr>
  <p:slideViewPr>
    <p:cSldViewPr>
      <p:cViewPr varScale="1">
        <p:scale>
          <a:sx n="66" d="100"/>
          <a:sy n="66" d="100"/>
        </p:scale>
        <p:origin x="81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52D41-7604-4007-B405-709336D0FD0C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B1924-1ABB-4729-BFDD-8E67B7FB72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5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523518"/>
            <a:ext cx="86781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Self-Timed Fused Multiply-Add Unit Performance Improvement</a:t>
            </a:r>
            <a:endParaRPr lang="ru-RU" sz="44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57158" y="5357826"/>
            <a:ext cx="1049364" cy="952487"/>
            <a:chOff x="12" y="12"/>
            <a:chExt cx="331" cy="330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4 w 475"/>
                <a:gd name="T1" fmla="*/ 15 h 313"/>
                <a:gd name="T2" fmla="*/ 14 w 475"/>
                <a:gd name="T3" fmla="*/ 17 h 313"/>
                <a:gd name="T4" fmla="*/ 39 w 475"/>
                <a:gd name="T5" fmla="*/ 17 h 313"/>
                <a:gd name="T6" fmla="*/ 55 w 475"/>
                <a:gd name="T7" fmla="*/ 0 h 313"/>
                <a:gd name="T8" fmla="*/ 71 w 475"/>
                <a:gd name="T9" fmla="*/ 0 h 313"/>
                <a:gd name="T10" fmla="*/ 77 w 475"/>
                <a:gd name="T11" fmla="*/ 0 h 313"/>
                <a:gd name="T12" fmla="*/ 77 w 475"/>
                <a:gd name="T13" fmla="*/ 15 h 313"/>
                <a:gd name="T14" fmla="*/ 55 w 475"/>
                <a:gd name="T15" fmla="*/ 15 h 313"/>
                <a:gd name="T16" fmla="*/ 39 w 475"/>
                <a:gd name="T17" fmla="*/ 31 h 313"/>
                <a:gd name="T18" fmla="*/ 14 w 475"/>
                <a:gd name="T19" fmla="*/ 31 h 313"/>
                <a:gd name="T20" fmla="*/ 14 w 475"/>
                <a:gd name="T21" fmla="*/ 32 h 313"/>
                <a:gd name="T22" fmla="*/ 0 w 475"/>
                <a:gd name="T23" fmla="*/ 24 h 313"/>
                <a:gd name="T24" fmla="*/ 14 w 475"/>
                <a:gd name="T25" fmla="*/ 15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14 h 297"/>
                <a:gd name="T2" fmla="*/ 4 w 374"/>
                <a:gd name="T3" fmla="*/ 14 h 297"/>
                <a:gd name="T4" fmla="*/ 27 w 374"/>
                <a:gd name="T5" fmla="*/ 14 h 297"/>
                <a:gd name="T6" fmla="*/ 46 w 374"/>
                <a:gd name="T7" fmla="*/ 1 h 297"/>
                <a:gd name="T8" fmla="*/ 64 w 374"/>
                <a:gd name="T9" fmla="*/ 1 h 297"/>
                <a:gd name="T10" fmla="*/ 70 w 374"/>
                <a:gd name="T11" fmla="*/ 0 h 297"/>
                <a:gd name="T12" fmla="*/ 70 w 374"/>
                <a:gd name="T13" fmla="*/ 12 h 297"/>
                <a:gd name="T14" fmla="*/ 47 w 374"/>
                <a:gd name="T15" fmla="*/ 12 h 297"/>
                <a:gd name="T16" fmla="*/ 27 w 374"/>
                <a:gd name="T17" fmla="*/ 27 h 297"/>
                <a:gd name="T18" fmla="*/ 4 w 374"/>
                <a:gd name="T19" fmla="*/ 27 h 297"/>
                <a:gd name="T20" fmla="*/ 0 w 374"/>
                <a:gd name="T21" fmla="*/ 27 h 297"/>
                <a:gd name="T22" fmla="*/ 0 w 374"/>
                <a:gd name="T23" fmla="*/ 21 h 297"/>
                <a:gd name="T24" fmla="*/ 0 w 374"/>
                <a:gd name="T25" fmla="*/ 14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785918" y="5000636"/>
            <a:ext cx="6643688" cy="151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Institute of Informatics Problems,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Federal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Research Center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Computer Science and Control"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of the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Russian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Academy of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Sciences</a:t>
            </a:r>
            <a:endParaRPr lang="en-GB" sz="2400" b="1" kern="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83425" y="3071810"/>
            <a:ext cx="7432991" cy="17253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I</a:t>
            </a:r>
            <a:r>
              <a:rPr lang="ru-RU" sz="2800" b="1" dirty="0" smtClean="0">
                <a:solidFill>
                  <a:srgbClr val="002060"/>
                </a:solidFill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</a:rPr>
              <a:t>Sokolov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</a:rPr>
              <a:t>Y. Stepchenkov, </a:t>
            </a:r>
            <a:r>
              <a:rPr lang="en-US" sz="2800" b="1" dirty="0" smtClean="0">
                <a:solidFill>
                  <a:srgbClr val="002060"/>
                </a:solidFill>
              </a:rPr>
              <a:t>Y</a:t>
            </a:r>
            <a:r>
              <a:rPr lang="en-US" sz="2800" b="1" dirty="0" smtClean="0">
                <a:solidFill>
                  <a:srgbClr val="002060"/>
                </a:solidFill>
              </a:rPr>
              <a:t>. Rogdestvenski</a:t>
            </a:r>
            <a:r>
              <a:rPr lang="en-US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u="sng" dirty="0" smtClean="0">
                <a:solidFill>
                  <a:srgbClr val="002060"/>
                </a:solidFill>
              </a:rPr>
              <a:t>Y</a:t>
            </a:r>
            <a:r>
              <a:rPr lang="en-US" sz="2800" b="1" u="sng" dirty="0">
                <a:solidFill>
                  <a:srgbClr val="002060"/>
                </a:solidFill>
              </a:rPr>
              <a:t>. Diachenko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</a:rPr>
              <a:t>A. </a:t>
            </a:r>
            <a:r>
              <a:rPr lang="en-US" sz="2800" b="1" dirty="0" err="1" smtClean="0">
                <a:solidFill>
                  <a:srgbClr val="002060"/>
                </a:solidFill>
              </a:rPr>
              <a:t>Rogdestvenskene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</a:rPr>
              <a:t>D. Diachenko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82086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83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3140968"/>
            <a:ext cx="8640960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Rule 1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: Do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not tie the estimated operating time of individual units and pipeline stages to the maximum time for the worst operating conditions, but use the statistically average operating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time.</a:t>
            </a:r>
          </a:p>
          <a:p>
            <a:pPr marL="108000" lvl="1"/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  <a:p>
            <a:pPr marL="108000" lvl="1"/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Rule 2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: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Use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new algorithmic solutions that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may be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ineffective in synchronous circuitry as they decrease the unit's performance in the worst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case.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1556792"/>
            <a:ext cx="810441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An important feature of the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self-timed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circuits: 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their operation time depends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on the processed data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95936" y="2492896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Increasing FMAS Performance (2)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11 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628800"/>
            <a:ext cx="8622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lvl="1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The ways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to increase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self-timed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FMAS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performance: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Increasing FMAS Performance (3)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2274010"/>
            <a:ext cx="8622710" cy="2919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lvl="1">
              <a:lnSpc>
                <a:spcPts val="4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• Using LZA pre-calculation with reduced bit-width </a:t>
            </a:r>
          </a:p>
          <a:p>
            <a:pPr marL="108000" lvl="1">
              <a:lnSpc>
                <a:spcPts val="4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•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Reducing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bit-width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 of output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registers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for sum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and difference of the product and the third operand due to parallelization of data processing.</a:t>
            </a:r>
          </a:p>
          <a:p>
            <a:pPr marL="108000" lvl="1">
              <a:lnSpc>
                <a:spcPts val="4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• Speeding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up normalization and post-normalization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2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8520" y="1433924"/>
            <a:ext cx="8795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The main idea of the proposed improvement:</a:t>
            </a:r>
          </a:p>
          <a:p>
            <a:pPr marL="914400" lvl="1" indent="-457200">
              <a:spcAft>
                <a:spcPts val="1200"/>
              </a:spcAft>
              <a:buFontTx/>
              <a:buChar char="-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Align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the largest of the third operand or product in the most significant bits of the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adder-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subtractor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,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 </a:t>
            </a:r>
          </a:p>
          <a:p>
            <a:pPr marL="914400" lvl="1" indent="-457200">
              <a:buFontTx/>
              <a:buChar char="-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Shift the rest one by order corresponding to the difference of their exponents.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Optimized Normalization (1)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4976" cy="909884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Optimized Normalization (2)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13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1052736"/>
            <a:ext cx="8208912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Typical algorithm for the case 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	“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exp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(C) –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exp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(A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 B)”  [2, 56]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483570" y="2237176"/>
            <a:ext cx="8245259" cy="3645168"/>
            <a:chOff x="287181" y="2237176"/>
            <a:chExt cx="8245259" cy="3645168"/>
          </a:xfrm>
        </p:grpSpPr>
        <p:sp>
          <p:nvSpPr>
            <p:cNvPr id="41" name="TextBox 40"/>
            <p:cNvSpPr txBox="1"/>
            <p:nvPr/>
          </p:nvSpPr>
          <p:spPr>
            <a:xfrm>
              <a:off x="2729046" y="2972064"/>
              <a:ext cx="223224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	          55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19872" y="2237176"/>
              <a:ext cx="4464496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107	                                         0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74812" y="2237176"/>
              <a:ext cx="1189936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A 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  <a:sym typeface="Symbol" panose="05050102010706020507" pitchFamily="18" charset="2"/>
                </a:rPr>
                <a:t> B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	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9872" y="2972064"/>
              <a:ext cx="223224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107	          55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1034" y="2972064"/>
              <a:ext cx="526568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C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cxnSp>
          <p:nvCxnSpPr>
            <p:cNvPr id="4" name="Прямая со стрелкой 3"/>
            <p:cNvCxnSpPr/>
            <p:nvPr/>
          </p:nvCxnSpPr>
          <p:spPr>
            <a:xfrm flipH="1">
              <a:off x="5665621" y="3202897"/>
              <a:ext cx="405046" cy="3517"/>
            </a:xfrm>
            <a:prstGeom prst="straightConnector1">
              <a:avLst/>
            </a:prstGeom>
            <a:ln w="50800">
              <a:solidFill>
                <a:schemeClr val="tx2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115616" y="3706952"/>
              <a:ext cx="6768752" cy="4616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160		 	                      52                     0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47864" y="4451985"/>
              <a:ext cx="2520280" cy="46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55	                0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84168" y="4441840"/>
              <a:ext cx="2448272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400" b="1" i="1" dirty="0" smtClean="0">
                  <a:solidFill>
                    <a:srgbClr val="0070C0"/>
                  </a:solidFill>
                  <a:latin typeface="Franklin Gothic Medium" panose="020B0603020102020204" pitchFamily="34" charset="0"/>
                </a:rPr>
                <a:t>Normalization</a:t>
              </a:r>
              <a:endParaRPr lang="ru-RU" sz="2400" b="1" i="1" dirty="0">
                <a:solidFill>
                  <a:srgbClr val="0070C0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47864" y="5211866"/>
              <a:ext cx="2304256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52	             0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4168" y="5201721"/>
              <a:ext cx="2448272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400" b="1" i="1" dirty="0" smtClean="0">
                  <a:solidFill>
                    <a:srgbClr val="0070C0"/>
                  </a:solidFill>
                  <a:latin typeface="Franklin Gothic Medium" panose="020B0603020102020204" pitchFamily="34" charset="0"/>
                </a:rPr>
                <a:t>Rounding</a:t>
              </a:r>
              <a:endParaRPr lang="ru-RU" sz="2400" b="1" i="1" dirty="0">
                <a:solidFill>
                  <a:srgbClr val="0070C0"/>
                </a:solidFill>
                <a:latin typeface="Franklin Gothic Medium" panose="020B0603020102020204" pitchFamily="34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115616" y="4153769"/>
              <a:ext cx="2232248" cy="30564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868144" y="4168617"/>
              <a:ext cx="0" cy="290792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10" idx="1"/>
            </p:cNvCxnSpPr>
            <p:nvPr/>
          </p:nvCxnSpPr>
          <p:spPr>
            <a:xfrm flipH="1">
              <a:off x="2051034" y="2468009"/>
              <a:ext cx="1368838" cy="302733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flipH="1" flipV="1">
              <a:off x="2009740" y="2929673"/>
              <a:ext cx="720080" cy="273224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1833880" y="3006895"/>
              <a:ext cx="1816" cy="670441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Группа 43"/>
            <p:cNvGrpSpPr/>
            <p:nvPr/>
          </p:nvGrpSpPr>
          <p:grpSpPr>
            <a:xfrm>
              <a:off x="1429163" y="2458687"/>
              <a:ext cx="712432" cy="646331"/>
              <a:chOff x="6739888" y="3294145"/>
              <a:chExt cx="712432" cy="646331"/>
            </a:xfrm>
          </p:grpSpPr>
          <p:sp>
            <p:nvSpPr>
              <p:cNvPr id="45" name="Овал 44"/>
              <p:cNvSpPr/>
              <p:nvPr/>
            </p:nvSpPr>
            <p:spPr>
              <a:xfrm>
                <a:off x="6941820" y="3463290"/>
                <a:ext cx="392429" cy="386715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739888" y="3294145"/>
                <a:ext cx="712432" cy="646331"/>
              </a:xfrm>
              <a:prstGeom prst="rect">
                <a:avLst/>
              </a:prstGeom>
              <a:noFill/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 </a:t>
                </a:r>
                <a:r>
                  <a:rPr lang="en-US" sz="3600" b="1" dirty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  <a:sym typeface="Symbol" panose="05050102010706020507" pitchFamily="18" charset="2"/>
                  </a:rPr>
                  <a:t></a:t>
                </a:r>
                <a:endParaRPr lang="ru-RU" sz="36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87181" y="4928237"/>
              <a:ext cx="2448272" cy="95410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800" b="1" dirty="0" smtClean="0">
                  <a:solidFill>
                    <a:schemeClr val="bg1"/>
                  </a:solidFill>
                  <a:latin typeface="Franklin Gothic Medium" panose="020B0603020102020204" pitchFamily="34" charset="0"/>
                </a:rPr>
                <a:t>Normalization order	 </a:t>
              </a:r>
              <a:r>
                <a:rPr lang="en-US" sz="2800" b="1" dirty="0" smtClean="0">
                  <a:solidFill>
                    <a:schemeClr val="bg1"/>
                  </a:solidFill>
                  <a:latin typeface="Franklin Gothic Medium" panose="020B0603020102020204" pitchFamily="34" charset="0"/>
                  <a:sym typeface="Symbol" panose="05050102010706020507" pitchFamily="18" charset="2"/>
                </a:rPr>
                <a:t> 107</a:t>
              </a:r>
              <a:endParaRPr lang="ru-RU" sz="2800" b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43144" y="2779846"/>
              <a:ext cx="2015174" cy="830997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400" b="1" i="1" dirty="0" smtClean="0">
                  <a:solidFill>
                    <a:srgbClr val="0070C0"/>
                  </a:solidFill>
                  <a:latin typeface="Franklin Gothic Medium" panose="020B0603020102020204" pitchFamily="34" charset="0"/>
                </a:rPr>
                <a:t>Shift by order [2, 56]</a:t>
              </a:r>
              <a:endParaRPr lang="ru-RU" sz="2400" b="1" i="1" dirty="0">
                <a:solidFill>
                  <a:srgbClr val="0070C0"/>
                </a:solidFill>
                <a:latin typeface="Franklin Gothic Medium" panose="020B06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52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4976" cy="909884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Optimized Normalization (3)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1322441"/>
            <a:ext cx="8208912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Proposed algorithm for the case 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	“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exp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(C) –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exp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(A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 B)”  [2, 56]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11560" y="2423132"/>
            <a:ext cx="8189487" cy="3574185"/>
            <a:chOff x="611560" y="2423132"/>
            <a:chExt cx="8189487" cy="3574185"/>
          </a:xfrm>
        </p:grpSpPr>
        <p:sp>
          <p:nvSpPr>
            <p:cNvPr id="32" name="TextBox 31"/>
            <p:cNvSpPr txBox="1"/>
            <p:nvPr/>
          </p:nvSpPr>
          <p:spPr>
            <a:xfrm>
              <a:off x="2423368" y="2560962"/>
              <a:ext cx="223224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	          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19872" y="2560962"/>
              <a:ext cx="223224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107	          55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1640" y="2560962"/>
              <a:ext cx="1189936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A 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  <a:sym typeface="Symbol" panose="05050102010706020507" pitchFamily="18" charset="2"/>
                </a:rPr>
                <a:t> B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	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6168" y="3295850"/>
              <a:ext cx="2293704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160	        108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1560" y="3295850"/>
              <a:ext cx="514608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C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cxnSp>
          <p:nvCxnSpPr>
            <p:cNvPr id="4" name="Прямая со стрелкой 3"/>
            <p:cNvCxnSpPr/>
            <p:nvPr/>
          </p:nvCxnSpPr>
          <p:spPr>
            <a:xfrm flipH="1">
              <a:off x="5665621" y="2774110"/>
              <a:ext cx="405046" cy="3517"/>
            </a:xfrm>
            <a:prstGeom prst="straightConnector1">
              <a:avLst/>
            </a:prstGeom>
            <a:ln w="50800">
              <a:solidFill>
                <a:schemeClr val="tx2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115616" y="4030738"/>
              <a:ext cx="4536504" cy="4616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160		 	                55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5616" y="4775771"/>
              <a:ext cx="2520280" cy="46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55	                0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43244" y="4765626"/>
              <a:ext cx="2448272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400" b="1" i="1" dirty="0" smtClean="0">
                  <a:solidFill>
                    <a:srgbClr val="0070C0"/>
                  </a:solidFill>
                  <a:latin typeface="Franklin Gothic Medium" panose="020B0603020102020204" pitchFamily="34" charset="0"/>
                </a:rPr>
                <a:t>Normalization</a:t>
              </a:r>
              <a:endParaRPr lang="ru-RU" sz="2400" b="1" i="1" dirty="0">
                <a:solidFill>
                  <a:srgbClr val="0070C0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20892" y="5535652"/>
              <a:ext cx="2304256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52	             0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43244" y="5525507"/>
              <a:ext cx="2448272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400" b="1" i="1" dirty="0" smtClean="0">
                  <a:solidFill>
                    <a:srgbClr val="0070C0"/>
                  </a:solidFill>
                  <a:latin typeface="Franklin Gothic Medium" panose="020B0603020102020204" pitchFamily="34" charset="0"/>
                </a:rPr>
                <a:t>Rounding</a:t>
              </a:r>
              <a:endParaRPr lang="ru-RU" sz="2400" b="1" i="1" dirty="0">
                <a:solidFill>
                  <a:srgbClr val="0070C0"/>
                </a:solidFill>
                <a:latin typeface="Franklin Gothic Medium" panose="020B0603020102020204" pitchFamily="34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115616" y="4477555"/>
              <a:ext cx="0" cy="313064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635896" y="4477555"/>
              <a:ext cx="0" cy="288071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Группа 33"/>
            <p:cNvGrpSpPr/>
            <p:nvPr/>
          </p:nvGrpSpPr>
          <p:grpSpPr>
            <a:xfrm>
              <a:off x="4150541" y="3174467"/>
              <a:ext cx="712432" cy="646331"/>
              <a:chOff x="6739888" y="3294145"/>
              <a:chExt cx="712432" cy="646331"/>
            </a:xfrm>
          </p:grpSpPr>
          <p:sp>
            <p:nvSpPr>
              <p:cNvPr id="30" name="Овал 29"/>
              <p:cNvSpPr/>
              <p:nvPr/>
            </p:nvSpPr>
            <p:spPr>
              <a:xfrm>
                <a:off x="6941820" y="3463290"/>
                <a:ext cx="392429" cy="386715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39888" y="3294145"/>
                <a:ext cx="712432" cy="646331"/>
              </a:xfrm>
              <a:prstGeom prst="rect">
                <a:avLst/>
              </a:prstGeom>
              <a:noFill/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 </a:t>
                </a:r>
                <a:r>
                  <a:rPr lang="en-US" sz="3600" b="1" dirty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  <a:sym typeface="Symbol" panose="05050102010706020507" pitchFamily="18" charset="2"/>
                  </a:rPr>
                  <a:t></a:t>
                </a:r>
                <a:endParaRPr lang="ru-RU" sz="36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</p:grpSp>
        <p:cxnSp>
          <p:nvCxnSpPr>
            <p:cNvPr id="27" name="Прямая со стрелкой 26"/>
            <p:cNvCxnSpPr/>
            <p:nvPr/>
          </p:nvCxnSpPr>
          <p:spPr>
            <a:xfrm>
              <a:off x="3436620" y="3535271"/>
              <a:ext cx="919356" cy="3195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flipH="1">
              <a:off x="4551046" y="3030446"/>
              <a:ext cx="1904" cy="291465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4554220" y="3746091"/>
              <a:ext cx="0" cy="26670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52775" y="4708764"/>
              <a:ext cx="2448272" cy="95410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800" b="1" dirty="0" smtClean="0">
                  <a:solidFill>
                    <a:schemeClr val="bg1"/>
                  </a:solidFill>
                  <a:latin typeface="Franklin Gothic Medium" panose="020B0603020102020204" pitchFamily="34" charset="0"/>
                </a:rPr>
                <a:t>Normalization order </a:t>
              </a:r>
              <a:r>
                <a:rPr lang="en-US" sz="2800" b="1" dirty="0" smtClean="0">
                  <a:solidFill>
                    <a:schemeClr val="bg1"/>
                  </a:solidFill>
                  <a:latin typeface="Franklin Gothic Medium" panose="020B0603020102020204" pitchFamily="34" charset="0"/>
                  <a:sym typeface="Symbol" panose="05050102010706020507" pitchFamily="18" charset="2"/>
                </a:rPr>
                <a:t> 57 !</a:t>
              </a:r>
              <a:endParaRPr lang="ru-RU" sz="2800" b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89680" y="2423132"/>
              <a:ext cx="2015174" cy="830997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400" b="1" i="1" dirty="0" smtClean="0">
                  <a:solidFill>
                    <a:srgbClr val="0070C0"/>
                  </a:solidFill>
                  <a:latin typeface="Franklin Gothic Medium" panose="020B0603020102020204" pitchFamily="34" charset="0"/>
                </a:rPr>
                <a:t>Shift by order [2, 56]</a:t>
              </a:r>
              <a:endParaRPr lang="ru-RU" sz="2400" b="1" i="1" dirty="0">
                <a:solidFill>
                  <a:srgbClr val="0070C0"/>
                </a:solidFill>
                <a:latin typeface="Franklin Gothic Medium" panose="020B06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47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4976" cy="909884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Optimized Normalization (4)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844" y="1052736"/>
            <a:ext cx="9001156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Typical algorithm for the case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	   “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exp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(C) –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exp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(A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 B)”  [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–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56,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–2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]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87181" y="2237176"/>
            <a:ext cx="8492040" cy="3645168"/>
            <a:chOff x="287181" y="2237176"/>
            <a:chExt cx="8492040" cy="364516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87181" y="2237176"/>
              <a:ext cx="8245259" cy="3645168"/>
              <a:chOff x="287181" y="2237176"/>
              <a:chExt cx="8245259" cy="364516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3835012" y="2972064"/>
                <a:ext cx="2249156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1750">
                <a:solidFill>
                  <a:schemeClr val="accent4">
                    <a:lumMod val="50000"/>
                  </a:schemeClr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	          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419872" y="2237176"/>
                <a:ext cx="4464496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1750">
                <a:solidFill>
                  <a:schemeClr val="accent4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107	                                         0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774812" y="2237176"/>
                <a:ext cx="1189936" cy="461665"/>
              </a:xfrm>
              <a:prstGeom prst="rect">
                <a:avLst/>
              </a:prstGeom>
              <a:noFill/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A </a:t>
                </a:r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  <a:sym typeface="Symbol" panose="05050102010706020507" pitchFamily="18" charset="2"/>
                  </a:rPr>
                  <a:t> B</a:t>
                </a:r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	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19872" y="2972064"/>
                <a:ext cx="2232248" cy="46166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1750">
                <a:solidFill>
                  <a:schemeClr val="accent4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107	          55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051034" y="2972064"/>
                <a:ext cx="526568" cy="461665"/>
              </a:xfrm>
              <a:prstGeom prst="rect">
                <a:avLst/>
              </a:prstGeom>
              <a:noFill/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C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  <p:cxnSp>
            <p:nvCxnSpPr>
              <p:cNvPr id="4" name="Прямая со стрелкой 3"/>
              <p:cNvCxnSpPr/>
              <p:nvPr/>
            </p:nvCxnSpPr>
            <p:spPr>
              <a:xfrm flipH="1">
                <a:off x="6057468" y="3202897"/>
                <a:ext cx="706579" cy="3517"/>
              </a:xfrm>
              <a:prstGeom prst="straightConnector1">
                <a:avLst/>
              </a:prstGeom>
              <a:ln w="50800">
                <a:solidFill>
                  <a:schemeClr val="tx2">
                    <a:lumMod val="50000"/>
                  </a:schemeClr>
                </a:solidFill>
                <a:headEnd type="triangle" w="med" len="lg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115616" y="3706952"/>
                <a:ext cx="6768752" cy="46166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0">
                <a:solidFill>
                  <a:schemeClr val="accent4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160		 	 				0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347864" y="4451985"/>
                <a:ext cx="2520280" cy="46166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1750">
                <a:solidFill>
                  <a:schemeClr val="accent4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55	                0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084168" y="4441840"/>
                <a:ext cx="2448272" cy="461665"/>
              </a:xfrm>
              <a:prstGeom prst="rect">
                <a:avLst/>
              </a:prstGeom>
              <a:noFill/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sz="2400" b="1" i="1" dirty="0" smtClean="0">
                    <a:solidFill>
                      <a:srgbClr val="0070C0"/>
                    </a:solidFill>
                    <a:latin typeface="Franklin Gothic Medium" panose="020B0603020102020204" pitchFamily="34" charset="0"/>
                  </a:rPr>
                  <a:t>Normalization</a:t>
                </a:r>
                <a:endParaRPr lang="ru-RU" sz="2400" b="1" i="1" dirty="0">
                  <a:solidFill>
                    <a:srgbClr val="0070C0"/>
                  </a:solidFill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347864" y="5211866"/>
                <a:ext cx="2304256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1750">
                <a:solidFill>
                  <a:schemeClr val="accent4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rPr>
                  <a:t>52	             0</a:t>
                </a:r>
                <a:endParaRPr lang="ru-RU" sz="24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084168" y="5201721"/>
                <a:ext cx="2448272" cy="461665"/>
              </a:xfrm>
              <a:prstGeom prst="rect">
                <a:avLst/>
              </a:prstGeom>
              <a:noFill/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sz="2400" b="1" i="1" dirty="0" smtClean="0">
                    <a:solidFill>
                      <a:srgbClr val="0070C0"/>
                    </a:solidFill>
                    <a:latin typeface="Franklin Gothic Medium" panose="020B0603020102020204" pitchFamily="34" charset="0"/>
                  </a:rPr>
                  <a:t>Rounding</a:t>
                </a:r>
                <a:endParaRPr lang="ru-RU" sz="2400" b="1" i="1" dirty="0">
                  <a:solidFill>
                    <a:srgbClr val="0070C0"/>
                  </a:solidFill>
                  <a:latin typeface="Franklin Gothic Medium" panose="020B0603020102020204" pitchFamily="34" charset="0"/>
                </a:endParaRPr>
              </a:p>
            </p:txBody>
          </p: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1115616" y="4153769"/>
                <a:ext cx="2232248" cy="305640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868144" y="4168617"/>
                <a:ext cx="0" cy="290792"/>
              </a:xfrm>
              <a:prstGeom prst="line">
                <a:avLst/>
              </a:prstGeom>
              <a:ln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>
                <a:stCxn id="10" idx="1"/>
              </p:cNvCxnSpPr>
              <p:nvPr/>
            </p:nvCxnSpPr>
            <p:spPr>
              <a:xfrm flipH="1">
                <a:off x="2051034" y="2468009"/>
                <a:ext cx="1368838" cy="302733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>
                <a:stCxn id="14" idx="1"/>
              </p:cNvCxnSpPr>
              <p:nvPr/>
            </p:nvCxnSpPr>
            <p:spPr>
              <a:xfrm flipH="1" flipV="1">
                <a:off x="2009740" y="2929673"/>
                <a:ext cx="1410132" cy="273224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>
                <a:off x="1833880" y="3006895"/>
                <a:ext cx="1816" cy="670441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Группа 43"/>
              <p:cNvGrpSpPr/>
              <p:nvPr/>
            </p:nvGrpSpPr>
            <p:grpSpPr>
              <a:xfrm>
                <a:off x="1429163" y="2458687"/>
                <a:ext cx="712432" cy="646331"/>
                <a:chOff x="6739888" y="3294145"/>
                <a:chExt cx="712432" cy="646331"/>
              </a:xfrm>
            </p:grpSpPr>
            <p:sp>
              <p:nvSpPr>
                <p:cNvPr id="45" name="Овал 44"/>
                <p:cNvSpPr/>
                <p:nvPr/>
              </p:nvSpPr>
              <p:spPr>
                <a:xfrm>
                  <a:off x="6941820" y="3463290"/>
                  <a:ext cx="392429" cy="386715"/>
                </a:xfrm>
                <a:prstGeom prst="ellipse">
                  <a:avLst/>
                </a:prstGeom>
                <a:noFill/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6739888" y="3294145"/>
                  <a:ext cx="712432" cy="646331"/>
                </a:xfrm>
                <a:prstGeom prst="rect">
                  <a:avLst/>
                </a:prstGeom>
                <a:noFill/>
                <a:ln w="317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108000" lvl="1"/>
                  <a:r>
                    <a:rPr lang="en-US" sz="24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Franklin Gothic Medium" panose="020B0603020102020204" pitchFamily="34" charset="0"/>
                    </a:rPr>
                    <a:t> </a:t>
                  </a:r>
                  <a:r>
                    <a:rPr lang="en-US" sz="3600" b="1" dirty="0">
                      <a:solidFill>
                        <a:schemeClr val="tx2">
                          <a:lumMod val="75000"/>
                        </a:schemeClr>
                      </a:solidFill>
                      <a:latin typeface="Franklin Gothic Medium" panose="020B0603020102020204" pitchFamily="34" charset="0"/>
                      <a:sym typeface="Symbol" panose="05050102010706020507" pitchFamily="18" charset="2"/>
                    </a:rPr>
                    <a:t></a:t>
                  </a:r>
                  <a:endParaRPr lang="ru-RU" sz="3600" b="1" dirty="0">
                    <a:solidFill>
                      <a:schemeClr val="tx2">
                        <a:lumMod val="75000"/>
                      </a:schemeClr>
                    </a:solidFill>
                    <a:latin typeface="Franklin Gothic Medium" panose="020B0603020102020204" pitchFamily="34" charset="0"/>
                  </a:endParaRPr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287181" y="4928237"/>
                <a:ext cx="2448272" cy="954107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8000" lvl="1"/>
                <a:r>
                  <a:rPr lang="en-US" sz="2800" b="1" dirty="0" smtClean="0">
                    <a:solidFill>
                      <a:schemeClr val="bg1"/>
                    </a:solidFill>
                    <a:latin typeface="Franklin Gothic Medium" panose="020B0603020102020204" pitchFamily="34" charset="0"/>
                  </a:rPr>
                  <a:t>Normalization order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Franklin Gothic Medium" panose="020B0603020102020204" pitchFamily="34" charset="0"/>
                    <a:sym typeface="Symbol" panose="05050102010706020507" pitchFamily="18" charset="2"/>
                  </a:rPr>
                  <a:t> 107</a:t>
                </a:r>
                <a:endParaRPr lang="ru-RU" sz="2800" b="1" dirty="0">
                  <a:solidFill>
                    <a:schemeClr val="bg1"/>
                  </a:solidFill>
                  <a:latin typeface="Franklin Gothic Medium" panose="020B0603020102020204" pitchFamily="34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6764047" y="2818552"/>
              <a:ext cx="2015174" cy="830997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400" b="1" i="1" dirty="0" smtClean="0">
                  <a:solidFill>
                    <a:srgbClr val="0070C0"/>
                  </a:solidFill>
                  <a:latin typeface="Franklin Gothic Medium" panose="020B0603020102020204" pitchFamily="34" charset="0"/>
                </a:rPr>
                <a:t>Shift by order [2, 56]</a:t>
              </a:r>
              <a:endParaRPr lang="ru-RU" sz="2400" b="1" i="1" dirty="0">
                <a:solidFill>
                  <a:srgbClr val="0070C0"/>
                </a:solidFill>
                <a:latin typeface="Franklin Gothic Medium" panose="020B06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4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4976" cy="909884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Optimized Normalization (5)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1322441"/>
            <a:ext cx="8208912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Proposed algorithm for the case 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	“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exp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(C) –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exp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(A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 B)”  [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–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56,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–2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]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20132" y="3209619"/>
            <a:ext cx="229370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accent4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5844" y="2474731"/>
            <a:ext cx="423792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160	          			52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15588" y="2458103"/>
            <a:ext cx="1189936" cy="461665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A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 B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	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5844" y="3209619"/>
            <a:ext cx="229370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160	        108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15588" y="3209619"/>
            <a:ext cx="514608" cy="461665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C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3204343"/>
            <a:ext cx="2015174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Shift by order [2, 56]</a:t>
            </a:r>
            <a:endParaRPr lang="ru-RU" sz="2400" b="1" i="1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750246" y="3435176"/>
            <a:ext cx="405046" cy="3517"/>
          </a:xfrm>
          <a:prstGeom prst="straightConnector1">
            <a:avLst/>
          </a:prstGeom>
          <a:ln w="50800">
            <a:solidFill>
              <a:schemeClr val="tx2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55292" y="3944507"/>
            <a:ext cx="424847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160		 	            52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5292" y="4689540"/>
            <a:ext cx="252028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55	                0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2920" y="4679395"/>
            <a:ext cx="2448272" cy="461665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Normalization</a:t>
            </a:r>
            <a:endParaRPr lang="ru-RU" sz="2400" b="1" i="1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60568" y="5449421"/>
            <a:ext cx="230425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52	             0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2920" y="5439276"/>
            <a:ext cx="2448272" cy="461665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i="1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Rounding</a:t>
            </a:r>
            <a:endParaRPr lang="ru-RU" sz="2400" b="1" i="1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155292" y="4391324"/>
            <a:ext cx="0" cy="313064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675572" y="4391324"/>
            <a:ext cx="0" cy="288071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6190217" y="3088236"/>
            <a:ext cx="712432" cy="646331"/>
            <a:chOff x="6739888" y="3294145"/>
            <a:chExt cx="712432" cy="646331"/>
          </a:xfrm>
        </p:grpSpPr>
        <p:sp>
          <p:nvSpPr>
            <p:cNvPr id="30" name="Овал 29"/>
            <p:cNvSpPr/>
            <p:nvPr/>
          </p:nvSpPr>
          <p:spPr>
            <a:xfrm>
              <a:off x="6941820" y="3463290"/>
              <a:ext cx="392429" cy="386715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39888" y="3294145"/>
              <a:ext cx="712432" cy="646331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n-US" sz="3600" b="1" dirty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  <a:sym typeface="Symbol" panose="05050102010706020507" pitchFamily="18" charset="2"/>
                </a:rPr>
                <a:t></a:t>
              </a:r>
              <a:endParaRPr lang="ru-RU" sz="36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</p:grpSp>
      <p:cxnSp>
        <p:nvCxnSpPr>
          <p:cNvPr id="27" name="Прямая со стрелкой 26"/>
          <p:cNvCxnSpPr/>
          <p:nvPr/>
        </p:nvCxnSpPr>
        <p:spPr>
          <a:xfrm>
            <a:off x="6113836" y="3449449"/>
            <a:ext cx="281816" cy="2786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6590722" y="2944215"/>
            <a:ext cx="1904" cy="291465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593896" y="3659860"/>
            <a:ext cx="0" cy="2667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7972" y="4533418"/>
            <a:ext cx="2448272" cy="95410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>
            <a:noFill/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800" b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Normalization order </a:t>
            </a:r>
            <a:r>
              <a:rPr lang="en-US" sz="2800" b="1" dirty="0" smtClean="0">
                <a:solidFill>
                  <a:schemeClr val="bg1"/>
                </a:solidFill>
                <a:latin typeface="Franklin Gothic Medium" panose="020B0603020102020204" pitchFamily="34" charset="0"/>
                <a:sym typeface="Symbol" panose="05050102010706020507" pitchFamily="18" charset="2"/>
              </a:rPr>
              <a:t> 57 !</a:t>
            </a:r>
            <a:endParaRPr lang="ru-RU" sz="28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17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1196752"/>
            <a:ext cx="842968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Optimization results:</a:t>
            </a:r>
          </a:p>
          <a:p>
            <a:pPr lvl="1"/>
            <a:endParaRPr lang="en-US" sz="28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1. The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bit-width of the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operand to be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normalized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is reduced from 161 to 106</a:t>
            </a:r>
          </a:p>
          <a:p>
            <a:pPr lvl="1">
              <a:spcAft>
                <a:spcPts val="1200"/>
              </a:spcAft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The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duration of all basic operations of the critical cycle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is decreased by 15 – 20 %</a:t>
            </a:r>
          </a:p>
          <a:p>
            <a:pPr lvl="1">
              <a:spcAft>
                <a:spcPts val="1200"/>
              </a:spcAft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3.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Hardware complexity of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the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self-timed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fused multiply-add-subtract unit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is efficiently reduced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2844" y="142852"/>
            <a:ext cx="8784976" cy="909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Optimized Normalization (6)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2844" y="142852"/>
            <a:ext cx="8784976" cy="909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Ternary Wallace Tree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5263550" cy="51125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74792" y="2645759"/>
            <a:ext cx="204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1-st stage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139952" y="3501008"/>
            <a:ext cx="4896544" cy="2785512"/>
            <a:chOff x="4139952" y="3501008"/>
            <a:chExt cx="4896544" cy="278551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5076056" y="3501008"/>
              <a:ext cx="3168352" cy="0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03332" y="3801814"/>
              <a:ext cx="2045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800" b="1" i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itchFamily="34" charset="0"/>
                </a:rPr>
                <a:t>2-nd stage</a:t>
              </a:r>
              <a:endParaRPr lang="ru-RU" sz="2800" b="1" i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5180" y="4865824"/>
              <a:ext cx="1815212" cy="4001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2225"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1600" b="1" i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itchFamily="34" charset="0"/>
                </a:rPr>
                <a:t>80     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16,27</a:t>
              </a:r>
              <a:r>
                <a:rPr lang="en-US" sz="1600" b="1" i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itchFamily="34" charset="0"/>
                </a:rPr>
                <a:t>     0</a:t>
              </a:r>
              <a:endParaRPr lang="ru-RU" sz="1600" b="1" i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19890" y="5265934"/>
              <a:ext cx="1815212" cy="4001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2225"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1600" b="1" i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itchFamily="34" charset="0"/>
                </a:rPr>
                <a:t>80     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,15</a:t>
              </a:r>
              <a:r>
                <a:rPr lang="en-US" sz="1600" b="1" i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itchFamily="34" charset="0"/>
                </a:rPr>
                <a:t>     0</a:t>
              </a:r>
              <a:endParaRPr lang="ru-RU" sz="1600" b="1" i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285180" y="5265934"/>
              <a:ext cx="0" cy="68334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19890" y="5666044"/>
              <a:ext cx="0" cy="2832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6285180" y="5877272"/>
              <a:ext cx="63471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170111" y="5862756"/>
              <a:ext cx="9941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1600" b="1" i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itchFamily="34" charset="0"/>
                </a:rPr>
                <a:t>26 bits</a:t>
              </a:r>
              <a:endParaRPr lang="ru-RU" sz="1600" b="1" i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5580112" y="4725144"/>
              <a:ext cx="3456384" cy="1561376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>
              <a:off x="4139952" y="5229200"/>
              <a:ext cx="1440160" cy="288032"/>
            </a:xfrm>
            <a:prstGeom prst="straightConnector1">
              <a:avLst/>
            </a:prstGeom>
            <a:ln w="19050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52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72" y="175281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Carry Propagation Paths in the Ternary Adder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19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Fig3_r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268760"/>
            <a:ext cx="6200935" cy="501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лилиния 2"/>
          <p:cNvSpPr/>
          <p:nvPr/>
        </p:nvSpPr>
        <p:spPr>
          <a:xfrm>
            <a:off x="1240494" y="1747520"/>
            <a:ext cx="1157289" cy="4419600"/>
          </a:xfrm>
          <a:custGeom>
            <a:avLst/>
            <a:gdLst>
              <a:gd name="connsiteX0" fmla="*/ 0 w 1157289"/>
              <a:gd name="connsiteY0" fmla="*/ 0 h 4419600"/>
              <a:gd name="connsiteX1" fmla="*/ 314960 w 1157289"/>
              <a:gd name="connsiteY1" fmla="*/ 91440 h 4419600"/>
              <a:gd name="connsiteX2" fmla="*/ 538480 w 1157289"/>
              <a:gd name="connsiteY2" fmla="*/ 457200 h 4419600"/>
              <a:gd name="connsiteX3" fmla="*/ 650240 w 1157289"/>
              <a:gd name="connsiteY3" fmla="*/ 955040 h 4419600"/>
              <a:gd name="connsiteX4" fmla="*/ 670560 w 1157289"/>
              <a:gd name="connsiteY4" fmla="*/ 1717040 h 4419600"/>
              <a:gd name="connsiteX5" fmla="*/ 690880 w 1157289"/>
              <a:gd name="connsiteY5" fmla="*/ 2743200 h 4419600"/>
              <a:gd name="connsiteX6" fmla="*/ 701040 w 1157289"/>
              <a:gd name="connsiteY6" fmla="*/ 3393440 h 4419600"/>
              <a:gd name="connsiteX7" fmla="*/ 812800 w 1157289"/>
              <a:gd name="connsiteY7" fmla="*/ 3769360 h 4419600"/>
              <a:gd name="connsiteX8" fmla="*/ 975360 w 1157289"/>
              <a:gd name="connsiteY8" fmla="*/ 3962400 h 4419600"/>
              <a:gd name="connsiteX9" fmla="*/ 1137920 w 1157289"/>
              <a:gd name="connsiteY9" fmla="*/ 4196080 h 4419600"/>
              <a:gd name="connsiteX10" fmla="*/ 1148080 w 1157289"/>
              <a:gd name="connsiteY10" fmla="*/ 441960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7289" h="4419600">
                <a:moveTo>
                  <a:pt x="0" y="0"/>
                </a:moveTo>
                <a:cubicBezTo>
                  <a:pt x="112606" y="7620"/>
                  <a:pt x="225213" y="15240"/>
                  <a:pt x="314960" y="91440"/>
                </a:cubicBezTo>
                <a:cubicBezTo>
                  <a:pt x="404707" y="167640"/>
                  <a:pt x="482600" y="313267"/>
                  <a:pt x="538480" y="457200"/>
                </a:cubicBezTo>
                <a:cubicBezTo>
                  <a:pt x="594360" y="601133"/>
                  <a:pt x="628227" y="745067"/>
                  <a:pt x="650240" y="955040"/>
                </a:cubicBezTo>
                <a:cubicBezTo>
                  <a:pt x="672253" y="1165013"/>
                  <a:pt x="663787" y="1419013"/>
                  <a:pt x="670560" y="1717040"/>
                </a:cubicBezTo>
                <a:cubicBezTo>
                  <a:pt x="677333" y="2015067"/>
                  <a:pt x="685800" y="2463800"/>
                  <a:pt x="690880" y="2743200"/>
                </a:cubicBezTo>
                <a:cubicBezTo>
                  <a:pt x="695960" y="3022600"/>
                  <a:pt x="680720" y="3222413"/>
                  <a:pt x="701040" y="3393440"/>
                </a:cubicBezTo>
                <a:cubicBezTo>
                  <a:pt x="721360" y="3564467"/>
                  <a:pt x="767080" y="3674533"/>
                  <a:pt x="812800" y="3769360"/>
                </a:cubicBezTo>
                <a:cubicBezTo>
                  <a:pt x="858520" y="3864187"/>
                  <a:pt x="921173" y="3891280"/>
                  <a:pt x="975360" y="3962400"/>
                </a:cubicBezTo>
                <a:cubicBezTo>
                  <a:pt x="1029547" y="4033520"/>
                  <a:pt x="1109133" y="4119880"/>
                  <a:pt x="1137920" y="4196080"/>
                </a:cubicBezTo>
                <a:cubicBezTo>
                  <a:pt x="1166707" y="4272280"/>
                  <a:pt x="1157393" y="4345940"/>
                  <a:pt x="1148080" y="4419600"/>
                </a:cubicBezTo>
              </a:path>
            </a:pathLst>
          </a:custGeom>
          <a:noFill/>
          <a:ln w="508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30814" y="1615440"/>
            <a:ext cx="1452880" cy="4439920"/>
          </a:xfrm>
          <a:custGeom>
            <a:avLst/>
            <a:gdLst>
              <a:gd name="connsiteX0" fmla="*/ 0 w 1452880"/>
              <a:gd name="connsiteY0" fmla="*/ 0 h 4439920"/>
              <a:gd name="connsiteX1" fmla="*/ 20320 w 1452880"/>
              <a:gd name="connsiteY1" fmla="*/ 467360 h 4439920"/>
              <a:gd name="connsiteX2" fmla="*/ 50800 w 1452880"/>
              <a:gd name="connsiteY2" fmla="*/ 1158240 h 4439920"/>
              <a:gd name="connsiteX3" fmla="*/ 375920 w 1452880"/>
              <a:gd name="connsiteY3" fmla="*/ 1615440 h 4439920"/>
              <a:gd name="connsiteX4" fmla="*/ 711200 w 1452880"/>
              <a:gd name="connsiteY4" fmla="*/ 1849120 h 4439920"/>
              <a:gd name="connsiteX5" fmla="*/ 1087120 w 1452880"/>
              <a:gd name="connsiteY5" fmla="*/ 2062480 h 4439920"/>
              <a:gd name="connsiteX6" fmla="*/ 1300480 w 1452880"/>
              <a:gd name="connsiteY6" fmla="*/ 2397760 h 4439920"/>
              <a:gd name="connsiteX7" fmla="*/ 1402080 w 1452880"/>
              <a:gd name="connsiteY7" fmla="*/ 3007360 h 4439920"/>
              <a:gd name="connsiteX8" fmla="*/ 1442720 w 1452880"/>
              <a:gd name="connsiteY8" fmla="*/ 3992880 h 4439920"/>
              <a:gd name="connsiteX9" fmla="*/ 1452880 w 1452880"/>
              <a:gd name="connsiteY9" fmla="*/ 4439920 h 44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2880" h="4439920">
                <a:moveTo>
                  <a:pt x="0" y="0"/>
                </a:moveTo>
                <a:cubicBezTo>
                  <a:pt x="5926" y="136313"/>
                  <a:pt x="11853" y="274320"/>
                  <a:pt x="20320" y="467360"/>
                </a:cubicBezTo>
                <a:cubicBezTo>
                  <a:pt x="28787" y="660400"/>
                  <a:pt x="-8467" y="966893"/>
                  <a:pt x="50800" y="1158240"/>
                </a:cubicBezTo>
                <a:cubicBezTo>
                  <a:pt x="110067" y="1349587"/>
                  <a:pt x="265853" y="1500293"/>
                  <a:pt x="375920" y="1615440"/>
                </a:cubicBezTo>
                <a:cubicBezTo>
                  <a:pt x="485987" y="1730587"/>
                  <a:pt x="592667" y="1774613"/>
                  <a:pt x="711200" y="1849120"/>
                </a:cubicBezTo>
                <a:cubicBezTo>
                  <a:pt x="829733" y="1923627"/>
                  <a:pt x="988907" y="1971040"/>
                  <a:pt x="1087120" y="2062480"/>
                </a:cubicBezTo>
                <a:cubicBezTo>
                  <a:pt x="1185333" y="2153920"/>
                  <a:pt x="1247987" y="2240280"/>
                  <a:pt x="1300480" y="2397760"/>
                </a:cubicBezTo>
                <a:cubicBezTo>
                  <a:pt x="1352973" y="2555240"/>
                  <a:pt x="1378373" y="2741507"/>
                  <a:pt x="1402080" y="3007360"/>
                </a:cubicBezTo>
                <a:cubicBezTo>
                  <a:pt x="1425787" y="3273213"/>
                  <a:pt x="1434253" y="3754120"/>
                  <a:pt x="1442720" y="3992880"/>
                </a:cubicBezTo>
                <a:cubicBezTo>
                  <a:pt x="1451187" y="4231640"/>
                  <a:pt x="1452033" y="4335780"/>
                  <a:pt x="1452880" y="4439920"/>
                </a:cubicBezTo>
              </a:path>
            </a:pathLst>
          </a:custGeom>
          <a:noFill/>
          <a:ln w="50800">
            <a:solidFill>
              <a:schemeClr val="accent6">
                <a:lumMod val="60000"/>
                <a:lumOff val="40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993854" y="1595120"/>
            <a:ext cx="2296160" cy="873760"/>
          </a:xfrm>
          <a:custGeom>
            <a:avLst/>
            <a:gdLst>
              <a:gd name="connsiteX0" fmla="*/ 0 w 2296160"/>
              <a:gd name="connsiteY0" fmla="*/ 0 h 873760"/>
              <a:gd name="connsiteX1" fmla="*/ 81280 w 2296160"/>
              <a:gd name="connsiteY1" fmla="*/ 487680 h 873760"/>
              <a:gd name="connsiteX2" fmla="*/ 274320 w 2296160"/>
              <a:gd name="connsiteY2" fmla="*/ 721360 h 873760"/>
              <a:gd name="connsiteX3" fmla="*/ 751840 w 2296160"/>
              <a:gd name="connsiteY3" fmla="*/ 802640 h 873760"/>
              <a:gd name="connsiteX4" fmla="*/ 2296160 w 2296160"/>
              <a:gd name="connsiteY4" fmla="*/ 873760 h 87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160" h="873760">
                <a:moveTo>
                  <a:pt x="0" y="0"/>
                </a:moveTo>
                <a:cubicBezTo>
                  <a:pt x="17780" y="183726"/>
                  <a:pt x="35560" y="367453"/>
                  <a:pt x="81280" y="487680"/>
                </a:cubicBezTo>
                <a:cubicBezTo>
                  <a:pt x="127000" y="607907"/>
                  <a:pt x="162560" y="668867"/>
                  <a:pt x="274320" y="721360"/>
                </a:cubicBezTo>
                <a:cubicBezTo>
                  <a:pt x="386080" y="773853"/>
                  <a:pt x="414867" y="777240"/>
                  <a:pt x="751840" y="802640"/>
                </a:cubicBezTo>
                <a:cubicBezTo>
                  <a:pt x="1088813" y="828040"/>
                  <a:pt x="1692486" y="850900"/>
                  <a:pt x="2296160" y="873760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Группа 33"/>
          <p:cNvGrpSpPr/>
          <p:nvPr/>
        </p:nvGrpSpPr>
        <p:grpSpPr>
          <a:xfrm>
            <a:off x="6842683" y="1124744"/>
            <a:ext cx="2105360" cy="5161776"/>
            <a:chOff x="6842683" y="1124744"/>
            <a:chExt cx="2105360" cy="5161776"/>
          </a:xfrm>
        </p:grpSpPr>
        <p:sp>
          <p:nvSpPr>
            <p:cNvPr id="15" name="TextBox 14"/>
            <p:cNvSpPr txBox="1"/>
            <p:nvPr/>
          </p:nvSpPr>
          <p:spPr>
            <a:xfrm>
              <a:off x="7150155" y="1484784"/>
              <a:ext cx="1512168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Hi      Bi</a:t>
              </a:r>
            </a:p>
            <a:p>
              <a:r>
                <a:rPr lang="en-US" b="1" dirty="0" smtClean="0"/>
                <a:t>A	     D</a:t>
              </a:r>
            </a:p>
            <a:p>
              <a:r>
                <a:rPr lang="en-US" b="1" dirty="0" smtClean="0"/>
                <a:t>B	  </a:t>
              </a:r>
              <a:r>
                <a:rPr lang="en-US" dirty="0" err="1" smtClean="0"/>
                <a:t>Ind</a:t>
              </a:r>
              <a:endParaRPr lang="en-US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  Ho     Bo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50155" y="3177371"/>
              <a:ext cx="1512168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Hi      Bi</a:t>
              </a:r>
            </a:p>
            <a:p>
              <a:r>
                <a:rPr lang="en-US" b="1" dirty="0" smtClean="0"/>
                <a:t>A	     D</a:t>
              </a:r>
            </a:p>
            <a:p>
              <a:r>
                <a:rPr lang="en-US" b="1" dirty="0" smtClean="0"/>
                <a:t>B	  </a:t>
              </a:r>
              <a:r>
                <a:rPr lang="en-US" dirty="0" err="1" smtClean="0"/>
                <a:t>Ind</a:t>
              </a:r>
              <a:endParaRPr lang="en-US" b="1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  Ho     Bo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50155" y="4869958"/>
              <a:ext cx="1512168" cy="120032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Hi      Bi</a:t>
              </a:r>
            </a:p>
            <a:p>
              <a:r>
                <a:rPr lang="en-US" b="1" dirty="0" smtClean="0"/>
                <a:t>A	     D</a:t>
              </a:r>
            </a:p>
            <a:p>
              <a:r>
                <a:rPr lang="en-US" b="1" dirty="0" smtClean="0"/>
                <a:t>B	  </a:t>
              </a:r>
              <a:r>
                <a:rPr lang="en-US" dirty="0" err="1" smtClean="0"/>
                <a:t>Ind</a:t>
              </a:r>
              <a:endParaRPr lang="en-US" b="1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  Ho     Bo</a:t>
              </a:r>
              <a:endParaRPr lang="ru-RU" dirty="0"/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6842683" y="1956866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6842683" y="2204864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8662323" y="1956866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7596336" y="1124744"/>
              <a:ext cx="0" cy="36004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8100392" y="1124744"/>
              <a:ext cx="0" cy="36004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7596336" y="2685113"/>
              <a:ext cx="0" cy="45585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8091968" y="2685113"/>
              <a:ext cx="0" cy="45585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7596336" y="4377700"/>
              <a:ext cx="0" cy="45585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8091968" y="4377700"/>
              <a:ext cx="0" cy="45585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7596336" y="6055360"/>
              <a:ext cx="0" cy="23116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8114828" y="6055360"/>
              <a:ext cx="0" cy="23116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6842683" y="3645024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6842683" y="3893022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8662323" y="3645024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6842683" y="5301208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6842683" y="5549206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8662323" y="5301208"/>
              <a:ext cx="28572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Полилиния 41"/>
          <p:cNvSpPr/>
          <p:nvPr/>
        </p:nvSpPr>
        <p:spPr>
          <a:xfrm>
            <a:off x="7150155" y="2038002"/>
            <a:ext cx="1742325" cy="3119190"/>
          </a:xfrm>
          <a:custGeom>
            <a:avLst/>
            <a:gdLst>
              <a:gd name="connsiteX0" fmla="*/ 0 w 1478280"/>
              <a:gd name="connsiteY0" fmla="*/ 0 h 3337560"/>
              <a:gd name="connsiteX1" fmla="*/ 228600 w 1478280"/>
              <a:gd name="connsiteY1" fmla="*/ 60960 h 3337560"/>
              <a:gd name="connsiteX2" fmla="*/ 312420 w 1478280"/>
              <a:gd name="connsiteY2" fmla="*/ 266700 h 3337560"/>
              <a:gd name="connsiteX3" fmla="*/ 335280 w 1478280"/>
              <a:gd name="connsiteY3" fmla="*/ 541020 h 3337560"/>
              <a:gd name="connsiteX4" fmla="*/ 342900 w 1478280"/>
              <a:gd name="connsiteY4" fmla="*/ 1409700 h 3337560"/>
              <a:gd name="connsiteX5" fmla="*/ 403860 w 1478280"/>
              <a:gd name="connsiteY5" fmla="*/ 1615440 h 3337560"/>
              <a:gd name="connsiteX6" fmla="*/ 556260 w 1478280"/>
              <a:gd name="connsiteY6" fmla="*/ 1798320 h 3337560"/>
              <a:gd name="connsiteX7" fmla="*/ 670560 w 1478280"/>
              <a:gd name="connsiteY7" fmla="*/ 1973580 h 3337560"/>
              <a:gd name="connsiteX8" fmla="*/ 701040 w 1478280"/>
              <a:gd name="connsiteY8" fmla="*/ 2209800 h 3337560"/>
              <a:gd name="connsiteX9" fmla="*/ 701040 w 1478280"/>
              <a:gd name="connsiteY9" fmla="*/ 2590800 h 3337560"/>
              <a:gd name="connsiteX10" fmla="*/ 708660 w 1478280"/>
              <a:gd name="connsiteY10" fmla="*/ 2910840 h 3337560"/>
              <a:gd name="connsiteX11" fmla="*/ 807720 w 1478280"/>
              <a:gd name="connsiteY11" fmla="*/ 3101340 h 3337560"/>
              <a:gd name="connsiteX12" fmla="*/ 1059180 w 1478280"/>
              <a:gd name="connsiteY12" fmla="*/ 3246120 h 3337560"/>
              <a:gd name="connsiteX13" fmla="*/ 1196340 w 1478280"/>
              <a:gd name="connsiteY13" fmla="*/ 3314700 h 3337560"/>
              <a:gd name="connsiteX14" fmla="*/ 1478280 w 1478280"/>
              <a:gd name="connsiteY14" fmla="*/ 3337560 h 333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78280" h="3337560">
                <a:moveTo>
                  <a:pt x="0" y="0"/>
                </a:moveTo>
                <a:cubicBezTo>
                  <a:pt x="88265" y="8255"/>
                  <a:pt x="176530" y="16510"/>
                  <a:pt x="228600" y="60960"/>
                </a:cubicBezTo>
                <a:cubicBezTo>
                  <a:pt x="280670" y="105410"/>
                  <a:pt x="294640" y="186690"/>
                  <a:pt x="312420" y="266700"/>
                </a:cubicBezTo>
                <a:cubicBezTo>
                  <a:pt x="330200" y="346710"/>
                  <a:pt x="330200" y="350520"/>
                  <a:pt x="335280" y="541020"/>
                </a:cubicBezTo>
                <a:cubicBezTo>
                  <a:pt x="340360" y="731520"/>
                  <a:pt x="331470" y="1230630"/>
                  <a:pt x="342900" y="1409700"/>
                </a:cubicBezTo>
                <a:cubicBezTo>
                  <a:pt x="354330" y="1588770"/>
                  <a:pt x="368300" y="1550670"/>
                  <a:pt x="403860" y="1615440"/>
                </a:cubicBezTo>
                <a:cubicBezTo>
                  <a:pt x="439420" y="1680210"/>
                  <a:pt x="511810" y="1738630"/>
                  <a:pt x="556260" y="1798320"/>
                </a:cubicBezTo>
                <a:cubicBezTo>
                  <a:pt x="600710" y="1858010"/>
                  <a:pt x="646430" y="1905000"/>
                  <a:pt x="670560" y="1973580"/>
                </a:cubicBezTo>
                <a:cubicBezTo>
                  <a:pt x="694690" y="2042160"/>
                  <a:pt x="695960" y="2106930"/>
                  <a:pt x="701040" y="2209800"/>
                </a:cubicBezTo>
                <a:cubicBezTo>
                  <a:pt x="706120" y="2312670"/>
                  <a:pt x="699770" y="2473960"/>
                  <a:pt x="701040" y="2590800"/>
                </a:cubicBezTo>
                <a:cubicBezTo>
                  <a:pt x="702310" y="2707640"/>
                  <a:pt x="690880" y="2825750"/>
                  <a:pt x="708660" y="2910840"/>
                </a:cubicBezTo>
                <a:cubicBezTo>
                  <a:pt x="726440" y="2995930"/>
                  <a:pt x="749300" y="3045460"/>
                  <a:pt x="807720" y="3101340"/>
                </a:cubicBezTo>
                <a:cubicBezTo>
                  <a:pt x="866140" y="3157220"/>
                  <a:pt x="994410" y="3210560"/>
                  <a:pt x="1059180" y="3246120"/>
                </a:cubicBezTo>
                <a:cubicBezTo>
                  <a:pt x="1123950" y="3281680"/>
                  <a:pt x="1126490" y="3299460"/>
                  <a:pt x="1196340" y="3314700"/>
                </a:cubicBezTo>
                <a:cubicBezTo>
                  <a:pt x="1266190" y="3329940"/>
                  <a:pt x="1372235" y="3333750"/>
                  <a:pt x="1478280" y="3337560"/>
                </a:cubicBezTo>
              </a:path>
            </a:pathLst>
          </a:custGeom>
          <a:noFill/>
          <a:ln w="4127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Content</a:t>
            </a:r>
            <a:endParaRPr lang="ru-RU" b="1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7"/>
            <a:ext cx="8543956" cy="38724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Franklin Gothic Medium" pitchFamily="34" charset="0"/>
              </a:rPr>
              <a:t>What are the Self-timed circuits?</a:t>
            </a:r>
            <a:endParaRPr lang="en-US" sz="3600" b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Franklin Gothic Medium" pitchFamily="34" charset="0"/>
              </a:rPr>
              <a:t>Fused multiply-add (FMA) unit structure</a:t>
            </a:r>
            <a:endParaRPr lang="en-US" sz="3600" b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Franklin Gothic Medium" pitchFamily="34" charset="0"/>
              </a:rPr>
              <a:t>How can we accelerate self-timed FMA?</a:t>
            </a:r>
            <a:endParaRPr lang="en-US" sz="3600" b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Franklin Gothic Medium" pitchFamily="34" charset="0"/>
              </a:rPr>
              <a:t>Practical techniques </a:t>
            </a:r>
            <a:r>
              <a:rPr lang="en-US" sz="3600" b="1" dirty="0">
                <a:solidFill>
                  <a:srgbClr val="002060"/>
                </a:solidFill>
                <a:latin typeface="Franklin Gothic Medium" pitchFamily="34" charset="0"/>
              </a:rPr>
              <a:t>improving self-timed FMA’s </a:t>
            </a:r>
            <a:r>
              <a:rPr lang="en-US" sz="3600" b="1" dirty="0" smtClean="0">
                <a:solidFill>
                  <a:srgbClr val="002060"/>
                </a:solidFill>
                <a:latin typeface="Franklin Gothic Medium" pitchFamily="34" charset="0"/>
              </a:rPr>
              <a:t>performance</a:t>
            </a:r>
            <a:endParaRPr lang="en-US" sz="3600" b="1" dirty="0" smtClean="0">
              <a:solidFill>
                <a:srgbClr val="002060"/>
              </a:solidFill>
              <a:latin typeface="Franklin Gothic Medium" pitchFamily="34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Franklin Gothic Medium" pitchFamily="34" charset="0"/>
              </a:rPr>
              <a:t>Conclusions</a:t>
            </a:r>
            <a:endParaRPr lang="en-US" sz="3600" b="1" dirty="0" smtClean="0">
              <a:solidFill>
                <a:srgbClr val="002060"/>
              </a:solidFill>
              <a:latin typeface="Franklin Gothic Medium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35280" cy="100010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LZA Unit</a:t>
            </a:r>
            <a:endParaRPr lang="ru-RU" sz="4800" b="1" baseline="30000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95536" y="1412776"/>
            <a:ext cx="6824895" cy="4255362"/>
            <a:chOff x="1347505" y="1412776"/>
            <a:chExt cx="6824895" cy="4255362"/>
          </a:xfrm>
        </p:grpSpPr>
        <p:sp>
          <p:nvSpPr>
            <p:cNvPr id="7" name="TextBox 6"/>
            <p:cNvSpPr txBox="1"/>
            <p:nvPr/>
          </p:nvSpPr>
          <p:spPr>
            <a:xfrm>
              <a:off x="1475655" y="1412776"/>
              <a:ext cx="3682201" cy="18158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24-bit Subtraction</a:t>
              </a:r>
              <a:endPara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  <a:p>
              <a:endParaRPr lang="en-US" sz="2800" b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endParaRPr lang="en-US" sz="2800" b="1" dirty="0">
                <a:solidFill>
                  <a:schemeClr val="tx2">
                    <a:lumMod val="75000"/>
                  </a:schemeClr>
                </a:solidFill>
              </a:endParaRPr>
            </a:p>
            <a:p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85392" y="1412776"/>
              <a:ext cx="2887008" cy="156966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Leading zeros </a:t>
              </a:r>
              <a:b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</a:b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counting (N</a:t>
              </a:r>
              <a:r>
                <a:rPr lang="en-US" sz="2400" b="1" baseline="-25000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LZ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)</a:t>
              </a:r>
              <a:endPara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  <a:p>
              <a:endPara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  <a:p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11760" y="1989998"/>
              <a:ext cx="1584176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23         0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47506" y="2014679"/>
              <a:ext cx="1189936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A 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  <a:sym typeface="Symbol" panose="05050102010706020507" pitchFamily="18" charset="2"/>
                </a:rPr>
                <a:t> B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	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92942" y="2609667"/>
              <a:ext cx="514608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C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11760" y="2629601"/>
              <a:ext cx="1584176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23	   0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14236" y="2189714"/>
              <a:ext cx="712432" cy="646331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n-US" sz="36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  <a:sym typeface="Symbol" panose="05050102010706020507" pitchFamily="18" charset="2"/>
                </a:rPr>
                <a:t></a:t>
              </a:r>
              <a:endParaRPr lang="ru-RU" sz="36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4610010" y="2372516"/>
              <a:ext cx="397848" cy="36003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 стрелкой 17"/>
            <p:cNvCxnSpPr>
              <a:stCxn id="12" idx="3"/>
            </p:cNvCxnSpPr>
            <p:nvPr/>
          </p:nvCxnSpPr>
          <p:spPr>
            <a:xfrm flipV="1">
              <a:off x="3995936" y="2641496"/>
              <a:ext cx="610264" cy="218938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8" idx="3"/>
            </p:cNvCxnSpPr>
            <p:nvPr/>
          </p:nvCxnSpPr>
          <p:spPr>
            <a:xfrm>
              <a:off x="3995936" y="2220831"/>
              <a:ext cx="610264" cy="24272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2" idx="6"/>
              <a:endCxn id="25" idx="1"/>
            </p:cNvCxnSpPr>
            <p:nvPr/>
          </p:nvCxnSpPr>
          <p:spPr>
            <a:xfrm flipV="1">
              <a:off x="5007858" y="2552535"/>
              <a:ext cx="4824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490276" y="2321702"/>
              <a:ext cx="2470416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“000010110…”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24" name="Ромб 23"/>
            <p:cNvSpPr/>
            <p:nvPr/>
          </p:nvSpPr>
          <p:spPr>
            <a:xfrm>
              <a:off x="5436097" y="3347062"/>
              <a:ext cx="2592287" cy="1152128"/>
            </a:xfrm>
            <a:prstGeom prst="diamond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60133" y="3593052"/>
              <a:ext cx="2088232" cy="523220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8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N</a:t>
              </a:r>
              <a:r>
                <a:rPr lang="en-US" sz="2800" b="1" baseline="-25000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LZ</a:t>
              </a:r>
              <a:r>
                <a:rPr lang="en-US" sz="28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 &lt; 24 ?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cxnSp>
          <p:nvCxnSpPr>
            <p:cNvPr id="30" name="Прямая со стрелкой 29"/>
            <p:cNvCxnSpPr>
              <a:stCxn id="9" idx="2"/>
              <a:endCxn id="24" idx="0"/>
            </p:cNvCxnSpPr>
            <p:nvPr/>
          </p:nvCxnSpPr>
          <p:spPr>
            <a:xfrm>
              <a:off x="6728896" y="2982436"/>
              <a:ext cx="3345" cy="364626"/>
            </a:xfrm>
            <a:prstGeom prst="straightConnector1">
              <a:avLst/>
            </a:prstGeom>
            <a:ln w="25400">
              <a:solidFill>
                <a:schemeClr val="accent5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6719336" y="4508450"/>
              <a:ext cx="492" cy="338626"/>
            </a:xfrm>
            <a:prstGeom prst="straightConnector1">
              <a:avLst/>
            </a:prstGeom>
            <a:ln w="25400">
              <a:solidFill>
                <a:schemeClr val="accent5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H="1" flipV="1">
              <a:off x="4955390" y="3918838"/>
              <a:ext cx="482418" cy="1"/>
            </a:xfrm>
            <a:prstGeom prst="straightConnector1">
              <a:avLst/>
            </a:prstGeom>
            <a:ln w="25400">
              <a:solidFill>
                <a:schemeClr val="accent5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815313" y="4408909"/>
              <a:ext cx="770444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No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790132" y="3491851"/>
              <a:ext cx="770444" cy="461665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marL="108000" lvl="1"/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Yes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47505" y="3673861"/>
              <a:ext cx="3576047" cy="4616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Normalization order = N</a:t>
              </a:r>
              <a:r>
                <a:rPr lang="en-US" sz="2400" b="1" baseline="-25000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LZ</a:t>
              </a:r>
              <a:endParaRPr lang="en-US" sz="2400" b="1" baseline="-25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85391" y="4837141"/>
              <a:ext cx="2887009" cy="8309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>Normalization order must be calculated</a:t>
              </a:r>
              <a:endParaRPr lang="en-US" sz="2400" b="1" baseline="-25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7700193" y="2627306"/>
            <a:ext cx="1240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8000" lvl="1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Part 1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665479" y="4991029"/>
            <a:ext cx="1240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8000" lvl="1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Part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2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8" name="Правая фигурная скобка 47"/>
          <p:cNvSpPr/>
          <p:nvPr/>
        </p:nvSpPr>
        <p:spPr>
          <a:xfrm>
            <a:off x="7220431" y="1269383"/>
            <a:ext cx="519921" cy="3239067"/>
          </a:xfrm>
          <a:prstGeom prst="rightBrace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авая фигурная скобка 50"/>
          <p:cNvSpPr/>
          <p:nvPr/>
        </p:nvSpPr>
        <p:spPr>
          <a:xfrm>
            <a:off x="7220431" y="4651843"/>
            <a:ext cx="519921" cy="1168974"/>
          </a:xfrm>
          <a:prstGeom prst="rightBrace">
            <a:avLst/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4697427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Self-timed 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circuit operation discipline </a:t>
            </a: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allows 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for wider using speculative result calculation </a:t>
            </a: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techniques on 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a base of detailed specifying the possible cases of the input operands ratio</a:t>
            </a:r>
            <a:endParaRPr lang="en-US" sz="2800" b="1" dirty="0" smtClean="0">
              <a:solidFill>
                <a:schemeClr val="tx2"/>
              </a:solidFill>
              <a:latin typeface="Franklin Gothic Medium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The proposed normalization </a:t>
            </a: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technique reduces 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a bit-width of </a:t>
            </a: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processed data (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by 1.5 times), duration of all primary operations of the critical cycle (in 15-20%), and hardware </a:t>
            </a: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complexity 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(in 20-25</a:t>
            </a: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%)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Preliminary estimation of the leading zero number 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of the most significant bits of product and third operand (24 for double precision or 12 for single precision</a:t>
            </a: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) decreases 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by 32% an average delay, added by normalization pipeline stage to total </a:t>
            </a:r>
            <a:r>
              <a:rPr lang="en-US" sz="2800" b="1" dirty="0" smtClean="0">
                <a:solidFill>
                  <a:schemeClr val="tx2"/>
                </a:solidFill>
                <a:latin typeface="Franklin Gothic Medium" pitchFamily="34" charset="0"/>
              </a:rPr>
              <a:t>Fused Multiply-Add-Subtract unit’s </a:t>
            </a: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delay</a:t>
            </a:r>
            <a:endParaRPr lang="en-US" sz="2800" b="1" dirty="0" smtClean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b="1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Conclusions</a:t>
            </a:r>
            <a:endParaRPr lang="ru-RU" b="1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621508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21 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7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Contacts</a:t>
            </a:r>
            <a:endParaRPr lang="ru-RU" b="1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457200" lvl="1" indent="-457200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3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Director: </a:t>
            </a:r>
            <a:r>
              <a:rPr lang="en-US" sz="3900" dirty="0">
                <a:solidFill>
                  <a:schemeClr val="tx2"/>
                </a:solidFill>
              </a:rPr>
              <a:t>Academician </a:t>
            </a:r>
            <a:r>
              <a:rPr lang="en-US" sz="3900" b="1" i="1" dirty="0">
                <a:solidFill>
                  <a:schemeClr val="tx2"/>
                </a:solidFill>
              </a:rPr>
              <a:t>Igor </a:t>
            </a:r>
            <a:r>
              <a:rPr lang="en-US" sz="3900" b="1" i="1" dirty="0" smtClean="0">
                <a:solidFill>
                  <a:schemeClr val="tx2"/>
                </a:solidFill>
              </a:rPr>
              <a:t>Sokolov</a:t>
            </a:r>
          </a:p>
          <a:p>
            <a:pPr marL="457200" lvl="1" indent="-457200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3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Address: </a:t>
            </a:r>
            <a:r>
              <a:rPr lang="en-US" sz="3900" dirty="0" smtClean="0">
                <a:solidFill>
                  <a:schemeClr val="tx2"/>
                </a:solidFill>
              </a:rPr>
              <a:t>Institute </a:t>
            </a:r>
            <a:r>
              <a:rPr lang="en-US" sz="3900" dirty="0">
                <a:solidFill>
                  <a:schemeClr val="tx2"/>
                </a:solidFill>
              </a:rPr>
              <a:t>of Informatics </a:t>
            </a:r>
            <a:r>
              <a:rPr lang="en-US" sz="3900" dirty="0" smtClean="0">
                <a:solidFill>
                  <a:schemeClr val="tx2"/>
                </a:solidFill>
              </a:rPr>
              <a:t>Problems, Federal Research Center “Computer Science and Control" of </a:t>
            </a:r>
            <a:r>
              <a:rPr lang="en-US" sz="3900" dirty="0">
                <a:solidFill>
                  <a:schemeClr val="tx2"/>
                </a:solidFill>
              </a:rPr>
              <a:t>the Russian Academy of </a:t>
            </a:r>
            <a:r>
              <a:rPr lang="en-US" sz="3900" dirty="0" smtClean="0">
                <a:solidFill>
                  <a:schemeClr val="tx2"/>
                </a:solidFill>
              </a:rPr>
              <a:t>Sciences</a:t>
            </a:r>
            <a:r>
              <a:rPr lang="en-US" sz="3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39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chemeClr val="accent1"/>
              </a:buClr>
              <a:buNone/>
              <a:defRPr/>
            </a:pPr>
            <a:r>
              <a:rPr lang="en-US" sz="3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3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44</a:t>
            </a:r>
            <a:r>
              <a:rPr lang="en-US" sz="3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b.2</a:t>
            </a:r>
            <a:r>
              <a:rPr lang="ru-RU" sz="3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Vavilova</a:t>
            </a:r>
            <a:r>
              <a:rPr lang="en-US" sz="3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str.</a:t>
            </a:r>
            <a:r>
              <a:rPr lang="ru-RU" sz="3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Moscow, </a:t>
            </a:r>
            <a:r>
              <a:rPr lang="ru-RU" sz="3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119333</a:t>
            </a:r>
            <a:endParaRPr lang="en-US" sz="39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3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Phone: +</a:t>
            </a:r>
            <a:r>
              <a:rPr lang="en-US" sz="3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US" sz="3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(495) 137 34 94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3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Fax: </a:t>
            </a:r>
            <a:r>
              <a:rPr lang="en-US" sz="3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US" sz="3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(495) 930 45 05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3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en-US" sz="3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okolov@ipiran.ru</a:t>
            </a:r>
            <a:endParaRPr lang="en-US" sz="3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Speaker</a:t>
            </a:r>
            <a:r>
              <a:rPr lang="en-US" sz="3000" b="1" i="1" dirty="0" smtClean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:  </a:t>
            </a:r>
            <a:r>
              <a:rPr lang="en-US" sz="3000" b="1" i="1" dirty="0" smtClean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Diachenko </a:t>
            </a:r>
            <a:r>
              <a:rPr lang="en-US" sz="3000" b="1" i="1" dirty="0" err="1" smtClean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Yury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	   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diaura@mail.ru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Microsoft YaHei UI" pitchFamily="34" charset="-122"/>
              <a:ea typeface="Microsoft YaHei UI" pitchFamily="34" charset="-122"/>
              <a:cs typeface="Arial" pitchFamily="34" charset="0"/>
            </a:endParaRPr>
          </a:p>
          <a:p>
            <a:endParaRPr lang="ru-RU" dirty="0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621508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22 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Self-Timed Circuits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8652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3 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They are free of global synchronization and operate based on a request-acknowledge interaction between circuit parts.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M</a:t>
            </a:r>
            <a:r>
              <a:rPr lang="x-none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ajor principles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:</a:t>
            </a:r>
          </a:p>
          <a:p>
            <a:pPr marL="648000">
              <a:buFont typeface="Wingdings" panose="05000000000000000000" pitchFamily="2" charset="2"/>
              <a:buChar char="ü"/>
            </a:pPr>
            <a:r>
              <a:rPr lang="x-none" sz="2800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two-phase </a:t>
            </a:r>
            <a:r>
              <a:rPr lang="x-none" sz="280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work </a:t>
            </a:r>
            <a:r>
              <a:rPr lang="x-none" sz="2800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discipline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,</a:t>
            </a:r>
          </a:p>
          <a:p>
            <a:pPr marL="648000">
              <a:buFont typeface="Wingdings" panose="05000000000000000000" pitchFamily="2" charset="2"/>
              <a:buChar char="ü"/>
            </a:pPr>
            <a:r>
              <a:rPr lang="x-none" sz="2800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mandatory </a:t>
            </a:r>
            <a:r>
              <a:rPr lang="x-none" sz="280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detection and acknowledging completion of all switches initiated during the transition to the current phase of work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Self-Timed Circuit’s Advantages 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86521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Absence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of a global clock tree accounting for up to 30% of total power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consumption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Absence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of "races" between internal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signals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Correct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operation under any operating conditions (supply voltage and ambient temperature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Their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performance is determined by the actual logic cells' delays in the current operating conditions, not the worst case</a:t>
            </a:r>
            <a:endParaRPr lang="en-US" sz="3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29642" cy="8572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Self-Timed Circuit’s </a:t>
            </a:r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Drawbacks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14282" y="1071546"/>
            <a:ext cx="8786874" cy="4855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Increased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hardware complexity because of redundant data coding and indication subcircuit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Two-phase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operation mode decelerates self-timed circuit’s total performance</a:t>
            </a: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Indication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subcircuit causes an additional delay increasing in multi-bit units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Direct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conversion of synchronous circuits to self-timed ones can lead to ineffective solutions in performance or an excessive hardware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costs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Fused </a:t>
            </a:r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multiply-add </a:t>
            </a:r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(FMA) unit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45" name="Группа 1044"/>
          <p:cNvGrpSpPr/>
          <p:nvPr/>
        </p:nvGrpSpPr>
        <p:grpSpPr>
          <a:xfrm>
            <a:off x="1934339" y="1143000"/>
            <a:ext cx="5275321" cy="4786427"/>
            <a:chOff x="1934339" y="1143000"/>
            <a:chExt cx="5275321" cy="4786427"/>
          </a:xfrm>
        </p:grpSpPr>
        <p:sp>
          <p:nvSpPr>
            <p:cNvPr id="3" name="TextBox 2"/>
            <p:cNvSpPr txBox="1"/>
            <p:nvPr/>
          </p:nvSpPr>
          <p:spPr>
            <a:xfrm>
              <a:off x="2169100" y="1143000"/>
              <a:ext cx="1296144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C[63:0]</a:t>
              </a:r>
              <a:endParaRPr lang="ru-RU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41308" y="1143000"/>
              <a:ext cx="1296144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A[63:0]</a:t>
              </a:r>
              <a:endParaRPr lang="ru-RU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13516" y="1143000"/>
              <a:ext cx="1296144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B[63:0]</a:t>
              </a:r>
              <a:endParaRPr lang="ru-RU" b="1" dirty="0"/>
            </a:p>
          </p:txBody>
        </p:sp>
        <p:sp>
          <p:nvSpPr>
            <p:cNvPr id="4" name="Параллелограмм 3"/>
            <p:cNvSpPr/>
            <p:nvPr/>
          </p:nvSpPr>
          <p:spPr>
            <a:xfrm>
              <a:off x="2169100" y="1916832"/>
              <a:ext cx="1296144" cy="369168"/>
            </a:xfrm>
            <a:prstGeom prst="parallelogram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69100" y="1923878"/>
              <a:ext cx="1296144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Align</a:t>
              </a:r>
              <a:endParaRPr lang="ru-RU" b="1" dirty="0"/>
            </a:p>
          </p:txBody>
        </p:sp>
        <p:sp>
          <p:nvSpPr>
            <p:cNvPr id="13" name="Параллелограмм 12"/>
            <p:cNvSpPr/>
            <p:nvPr/>
          </p:nvSpPr>
          <p:spPr>
            <a:xfrm>
              <a:off x="4617372" y="1916831"/>
              <a:ext cx="1944216" cy="369169"/>
            </a:xfrm>
            <a:prstGeom prst="parallelogram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17372" y="1923878"/>
              <a:ext cx="194421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 </a:t>
              </a:r>
              <a:r>
                <a:rPr lang="en-US" b="1" dirty="0" smtClean="0">
                  <a:sym typeface="Symbol" panose="05050102010706020507" pitchFamily="18" charset="2"/>
                </a:rPr>
                <a:t> B</a:t>
              </a:r>
              <a:endParaRPr lang="ru-RU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57132" y="2655332"/>
              <a:ext cx="3456383" cy="3815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3:2 CSA</a:t>
              </a:r>
              <a:endParaRPr lang="ru-RU" b="1" dirty="0"/>
            </a:p>
          </p:txBody>
        </p:sp>
        <p:sp>
          <p:nvSpPr>
            <p:cNvPr id="7" name="Трапеция 6"/>
            <p:cNvSpPr/>
            <p:nvPr/>
          </p:nvSpPr>
          <p:spPr>
            <a:xfrm flipV="1">
              <a:off x="3387874" y="3406252"/>
              <a:ext cx="1594901" cy="432048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37252" y="3429001"/>
              <a:ext cx="1296144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Adder</a:t>
              </a:r>
              <a:endParaRPr lang="ru-RU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34339" y="3465321"/>
              <a:ext cx="1296144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LZA</a:t>
              </a:r>
              <a:endParaRPr lang="ru-RU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17172" y="4890870"/>
              <a:ext cx="2690932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Round &amp; Post-Normalizer</a:t>
              </a:r>
              <a:endParaRPr lang="ru-RU" b="1" dirty="0"/>
            </a:p>
          </p:txBody>
        </p:sp>
        <p:cxnSp>
          <p:nvCxnSpPr>
            <p:cNvPr id="20" name="Прямая со стрелкой 19"/>
            <p:cNvCxnSpPr>
              <a:stCxn id="3" idx="2"/>
              <a:endCxn id="12" idx="0"/>
            </p:cNvCxnSpPr>
            <p:nvPr/>
          </p:nvCxnSpPr>
          <p:spPr>
            <a:xfrm>
              <a:off x="2817172" y="1512332"/>
              <a:ext cx="0" cy="41154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905404" y="1512332"/>
              <a:ext cx="0" cy="40449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6273556" y="1512332"/>
              <a:ext cx="0" cy="40449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4905404" y="2286000"/>
              <a:ext cx="0" cy="36933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14" idx="2"/>
            </p:cNvCxnSpPr>
            <p:nvPr/>
          </p:nvCxnSpPr>
          <p:spPr>
            <a:xfrm>
              <a:off x="5589480" y="2293210"/>
              <a:ext cx="0" cy="36212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stCxn id="12" idx="2"/>
            </p:cNvCxnSpPr>
            <p:nvPr/>
          </p:nvCxnSpPr>
          <p:spPr>
            <a:xfrm>
              <a:off x="2817172" y="2293210"/>
              <a:ext cx="0" cy="36212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3825284" y="3036919"/>
              <a:ext cx="0" cy="36212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4689380" y="3036919"/>
              <a:ext cx="0" cy="36933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Параллелограмм 36"/>
            <p:cNvSpPr/>
            <p:nvPr/>
          </p:nvSpPr>
          <p:spPr>
            <a:xfrm>
              <a:off x="3362595" y="4210831"/>
              <a:ext cx="1620180" cy="369168"/>
            </a:xfrm>
            <a:prstGeom prst="parallelogram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62595" y="4217877"/>
              <a:ext cx="1620180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Normalizer</a:t>
              </a:r>
              <a:endParaRPr lang="ru-RU" b="1" dirty="0"/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2241108" y="2420888"/>
              <a:ext cx="57606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 flipV="1">
              <a:off x="2580788" y="3139440"/>
              <a:ext cx="1244496" cy="15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2961188" y="3212976"/>
              <a:ext cx="172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17" idx="2"/>
            </p:cNvCxnSpPr>
            <p:nvPr/>
          </p:nvCxnSpPr>
          <p:spPr>
            <a:xfrm>
              <a:off x="2582411" y="3834653"/>
              <a:ext cx="917" cy="5417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2580788" y="4381500"/>
              <a:ext cx="82296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2241108" y="2420888"/>
              <a:ext cx="0" cy="104443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Прямая со стрелкой 1023"/>
            <p:cNvCxnSpPr>
              <a:endCxn id="17" idx="0"/>
            </p:cNvCxnSpPr>
            <p:nvPr/>
          </p:nvCxnSpPr>
          <p:spPr>
            <a:xfrm flipH="1">
              <a:off x="2582411" y="3147060"/>
              <a:ext cx="917" cy="31826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" name="Прямая со стрелкой 1026"/>
            <p:cNvCxnSpPr/>
            <p:nvPr/>
          </p:nvCxnSpPr>
          <p:spPr>
            <a:xfrm>
              <a:off x="2961187" y="3212976"/>
              <a:ext cx="0" cy="25234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Прямая со стрелкой 1030"/>
            <p:cNvCxnSpPr>
              <a:stCxn id="7" idx="0"/>
            </p:cNvCxnSpPr>
            <p:nvPr/>
          </p:nvCxnSpPr>
          <p:spPr>
            <a:xfrm flipH="1">
              <a:off x="4180353" y="3838300"/>
              <a:ext cx="4972" cy="35841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Прямая со стрелкой 1032"/>
            <p:cNvCxnSpPr>
              <a:stCxn id="38" idx="2"/>
            </p:cNvCxnSpPr>
            <p:nvPr/>
          </p:nvCxnSpPr>
          <p:spPr>
            <a:xfrm flipH="1">
              <a:off x="4168923" y="4587209"/>
              <a:ext cx="3762" cy="28387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Прямая со стрелкой 1034"/>
            <p:cNvCxnSpPr>
              <a:stCxn id="19" idx="2"/>
            </p:cNvCxnSpPr>
            <p:nvPr/>
          </p:nvCxnSpPr>
          <p:spPr>
            <a:xfrm flipH="1">
              <a:off x="4160520" y="5260202"/>
              <a:ext cx="2118" cy="298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3347864" y="5560095"/>
              <a:ext cx="1634911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Result</a:t>
              </a:r>
              <a:endParaRPr lang="ru-R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Cases simplifying calculations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97470"/>
              </p:ext>
            </p:extLst>
          </p:nvPr>
        </p:nvGraphicFramePr>
        <p:xfrm>
          <a:off x="214281" y="1397000"/>
          <a:ext cx="8712399" cy="4192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543">
                  <a:extLst>
                    <a:ext uri="{9D8B030D-6E8A-4147-A177-3AD203B41FA5}">
                      <a16:colId xmlns:a16="http://schemas.microsoft.com/office/drawing/2014/main" val="1582312146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195039216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261538018"/>
                    </a:ext>
                  </a:extLst>
                </a:gridCol>
                <a:gridCol w="1258336">
                  <a:extLst>
                    <a:ext uri="{9D8B030D-6E8A-4147-A177-3AD203B41FA5}">
                      <a16:colId xmlns:a16="http://schemas.microsoft.com/office/drawing/2014/main" val="238203752"/>
                    </a:ext>
                  </a:extLst>
                </a:gridCol>
              </a:tblGrid>
              <a:tr h="1075809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(C) 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2400" b="0" kern="1200" dirty="0" err="1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(A 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 B )</a:t>
                      </a:r>
                      <a:endParaRPr lang="ru-RU" sz="2400" b="0" kern="1200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Result</a:t>
                      </a:r>
                      <a:endParaRPr lang="ru-RU" sz="2400" b="0" kern="1200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Normalization order</a:t>
                      </a:r>
                      <a:endParaRPr lang="ru-RU" sz="2400" b="0" kern="1200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Round</a:t>
                      </a:r>
                      <a:endParaRPr lang="ru-RU" sz="2400" b="0" kern="1200" dirty="0">
                        <a:solidFill>
                          <a:schemeClr val="lt1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867489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[57, </a:t>
                      </a: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)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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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228374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[2, 56]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A </a:t>
                      </a: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 B  </a:t>
                      </a:r>
                      <a:r>
                        <a:rPr lang="en-US" sz="24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aligned_C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581949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[1, 1]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A </a:t>
                      </a: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 B  </a:t>
                      </a:r>
                      <a:r>
                        <a:rPr lang="en-US" sz="24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aligned_C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187831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[55, 2]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A </a:t>
                      </a: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 B  C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6752"/>
                  </a:ext>
                </a:extLst>
              </a:tr>
              <a:tr h="6232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(, 56]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A </a:t>
                      </a: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anklin Gothic Medium" pitchFamily="34" charset="0"/>
                          <a:sym typeface="Symbol" panose="05050102010706020507" pitchFamily="18" charset="2"/>
                        </a:rPr>
                        <a:t> B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9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214422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Self-Timed Fused Multiply-Add-Subtract (FMAS) Unit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06920" y="1229883"/>
            <a:ext cx="45084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, B, C – input operands</a:t>
            </a: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R – operation options</a:t>
            </a:r>
          </a:p>
          <a:p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Wr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– force write input</a:t>
            </a:r>
          </a:p>
          <a:p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Rst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– asynchronous reset</a:t>
            </a:r>
          </a:p>
          <a:p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WrEn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– write enable output</a:t>
            </a:r>
          </a:p>
          <a:p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RqO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– result ready output</a:t>
            </a: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FMA – multiply-add result</a:t>
            </a: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FMS – multiply-subtract result</a:t>
            </a: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RFA – flags of FMA operation</a:t>
            </a: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RFS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– flags of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FMS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operation</a:t>
            </a:r>
          </a:p>
          <a:p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AckO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– read result acknowledging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2895082" cy="488259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67944" y="5109466"/>
            <a:ext cx="4374602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09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IEEE 754 Standard Compliant</a:t>
            </a:r>
          </a:p>
          <a:p>
            <a:pPr marL="450900" lvl="1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Ternary multiplier and adder-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subtractor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62865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ElConRus2022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	                                		                               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9 of 22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3992" y="2132856"/>
            <a:ext cx="3284438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08000"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Ternary coding simplifies and accelerates adding-subtracting multi-bit operands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02" y="1412776"/>
            <a:ext cx="4309839" cy="4873744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Increasing FMAS Performance (1)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20340</TotalTime>
  <Words>972</Words>
  <Application>Microsoft Office PowerPoint</Application>
  <PresentationFormat>Экран (4:3)</PresentationFormat>
  <Paragraphs>229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Microsoft YaHei UI</vt:lpstr>
      <vt:lpstr>Arial</vt:lpstr>
      <vt:lpstr>Calibri</vt:lpstr>
      <vt:lpstr>Courier New</vt:lpstr>
      <vt:lpstr>Franklin Gothic Medium</vt:lpstr>
      <vt:lpstr>Symbol</vt:lpstr>
      <vt:lpstr>Times New Roman</vt:lpstr>
      <vt:lpstr>Wingdings</vt:lpstr>
      <vt:lpstr>Wingdings 2</vt:lpstr>
      <vt:lpstr>Тема Office</vt:lpstr>
      <vt:lpstr>Презентация PowerPoint</vt:lpstr>
      <vt:lpstr>Content</vt:lpstr>
      <vt:lpstr>Self-Timed Circuits</vt:lpstr>
      <vt:lpstr>Self-Timed Circuit’s Advantages </vt:lpstr>
      <vt:lpstr>Self-Timed Circuit’s Drawbacks</vt:lpstr>
      <vt:lpstr>Fused multiply-add (FMA) unit</vt:lpstr>
      <vt:lpstr>Cases simplifying calculations</vt:lpstr>
      <vt:lpstr>Self-Timed Fused Multiply-Add-Subtract (FMAS) Unit</vt:lpstr>
      <vt:lpstr>Increasing FMAS Performance (1)</vt:lpstr>
      <vt:lpstr>Increasing FMAS Performance (2)</vt:lpstr>
      <vt:lpstr>Increasing FMAS Performance (3)</vt:lpstr>
      <vt:lpstr>Optimized Normalization (1)</vt:lpstr>
      <vt:lpstr>Optimized Normalization (2)</vt:lpstr>
      <vt:lpstr>Optimized Normalization (3)</vt:lpstr>
      <vt:lpstr>Optimized Normalization (4)</vt:lpstr>
      <vt:lpstr>Optimized Normalization (5)</vt:lpstr>
      <vt:lpstr>Презентация PowerPoint</vt:lpstr>
      <vt:lpstr>Презентация PowerPoint</vt:lpstr>
      <vt:lpstr>Carry Propagation Paths in the Ternary Adder</vt:lpstr>
      <vt:lpstr>LZA Unit</vt:lpstr>
      <vt:lpstr>Conclusions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GTX360</dc:creator>
  <cp:lastModifiedBy>Дьяченко</cp:lastModifiedBy>
  <cp:revision>301</cp:revision>
  <dcterms:created xsi:type="dcterms:W3CDTF">2015-09-09T16:48:29Z</dcterms:created>
  <dcterms:modified xsi:type="dcterms:W3CDTF">2022-01-13T19:17:43Z</dcterms:modified>
</cp:coreProperties>
</file>