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95" r:id="rId5"/>
    <p:sldId id="267" r:id="rId6"/>
    <p:sldId id="284" r:id="rId7"/>
    <p:sldId id="276" r:id="rId8"/>
    <p:sldId id="282" r:id="rId9"/>
    <p:sldId id="305" r:id="rId10"/>
    <p:sldId id="306" r:id="rId11"/>
    <p:sldId id="307" r:id="rId12"/>
    <p:sldId id="309" r:id="rId13"/>
    <p:sldId id="313" r:id="rId14"/>
    <p:sldId id="312" r:id="rId15"/>
    <p:sldId id="303" r:id="rId16"/>
    <p:sldId id="302" r:id="rId17"/>
    <p:sldId id="304" r:id="rId18"/>
    <p:sldId id="283" r:id="rId19"/>
    <p:sldId id="314" r:id="rId20"/>
    <p:sldId id="310" r:id="rId21"/>
    <p:sldId id="311" r:id="rId22"/>
    <p:sldId id="294" r:id="rId23"/>
    <p:sldId id="263" r:id="rId24"/>
  </p:sldIdLst>
  <p:sldSz cx="18240375" cy="10260013"/>
  <p:notesSz cx="6858000" cy="9144000"/>
  <p:defaultTextStyle>
    <a:defPPr>
      <a:defRPr lang="ru-RU"/>
    </a:defPPr>
    <a:lvl1pPr marL="0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1pPr>
    <a:lvl2pPr marL="683971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2pPr>
    <a:lvl3pPr marL="1367942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3pPr>
    <a:lvl4pPr marL="2051914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4pPr>
    <a:lvl5pPr marL="2735885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5pPr>
    <a:lvl6pPr marL="3419856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6pPr>
    <a:lvl7pPr marL="4103827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7pPr>
    <a:lvl8pPr marL="4787798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8pPr>
    <a:lvl9pPr marL="5471770" algn="l" defTabSz="1367942" rtl="0" eaLnBrk="1" latinLnBrk="0" hangingPunct="1">
      <a:defRPr sz="26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 userDrawn="1">
          <p15:clr>
            <a:srgbClr val="A4A3A4"/>
          </p15:clr>
        </p15:guide>
        <p15:guide id="2" pos="57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52" autoAdjust="0"/>
  </p:normalViewPr>
  <p:slideViewPr>
    <p:cSldViewPr>
      <p:cViewPr varScale="1">
        <p:scale>
          <a:sx n="39" d="100"/>
          <a:sy n="39" d="100"/>
        </p:scale>
        <p:origin x="68" y="448"/>
      </p:cViewPr>
      <p:guideLst>
        <p:guide orient="horz" pos="3232"/>
        <p:guide pos="5745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2D41-7604-4007-B405-709336D0FD0C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1924-1ABB-4729-BFDD-8E67B7FB7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683971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1367942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2051914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2735885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3419856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4103827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4787798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5471770" algn="l" defTabSz="1367942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1924-1ABB-4729-BFDD-8E67B7FB72C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9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028" y="3187256"/>
            <a:ext cx="15504319" cy="21992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056" y="5814008"/>
            <a:ext cx="12768263" cy="26220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0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8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7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24272" y="410879"/>
            <a:ext cx="4104084" cy="87542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2019" y="410879"/>
            <a:ext cx="12008247" cy="87542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64" y="6593010"/>
            <a:ext cx="15504319" cy="2037753"/>
          </a:xfrm>
        </p:spPr>
        <p:txBody>
          <a:bodyPr anchor="t"/>
          <a:lstStyle>
            <a:lvl1pPr algn="l">
              <a:defRPr sz="598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864" y="4348632"/>
            <a:ext cx="15504319" cy="2244377"/>
          </a:xfrm>
        </p:spPr>
        <p:txBody>
          <a:bodyPr anchor="b"/>
          <a:lstStyle>
            <a:lvl1pPr marL="0" indent="0">
              <a:buNone/>
              <a:defRPr sz="2992">
                <a:solidFill>
                  <a:schemeClr val="tx1">
                    <a:tint val="75000"/>
                  </a:schemeClr>
                </a:solidFill>
              </a:defRPr>
            </a:lvl1pPr>
            <a:lvl2pPr marL="684017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2pPr>
            <a:lvl3pPr marL="1368034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3pPr>
            <a:lvl4pPr marL="2052051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4pPr>
            <a:lvl5pPr marL="2736068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5pPr>
            <a:lvl6pPr marL="3420085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6pPr>
            <a:lvl7pPr marL="4104102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7pPr>
            <a:lvl8pPr marL="4788118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8pPr>
            <a:lvl9pPr marL="5472135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019" y="2394005"/>
            <a:ext cx="8056166" cy="6771134"/>
          </a:xfrm>
        </p:spPr>
        <p:txBody>
          <a:bodyPr/>
          <a:lstStyle>
            <a:lvl1pPr>
              <a:defRPr sz="4189"/>
            </a:lvl1pPr>
            <a:lvl2pPr>
              <a:defRPr sz="3591"/>
            </a:lvl2pPr>
            <a:lvl3pPr>
              <a:defRPr sz="2992"/>
            </a:lvl3pPr>
            <a:lvl4pPr>
              <a:defRPr sz="2693"/>
            </a:lvl4pPr>
            <a:lvl5pPr>
              <a:defRPr sz="2693"/>
            </a:lvl5pPr>
            <a:lvl6pPr>
              <a:defRPr sz="2693"/>
            </a:lvl6pPr>
            <a:lvl7pPr>
              <a:defRPr sz="2693"/>
            </a:lvl7pPr>
            <a:lvl8pPr>
              <a:defRPr sz="2693"/>
            </a:lvl8pPr>
            <a:lvl9pPr>
              <a:defRPr sz="2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72190" y="2394005"/>
            <a:ext cx="8056166" cy="6771134"/>
          </a:xfrm>
        </p:spPr>
        <p:txBody>
          <a:bodyPr/>
          <a:lstStyle>
            <a:lvl1pPr>
              <a:defRPr sz="4189"/>
            </a:lvl1pPr>
            <a:lvl2pPr>
              <a:defRPr sz="3591"/>
            </a:lvl2pPr>
            <a:lvl3pPr>
              <a:defRPr sz="2992"/>
            </a:lvl3pPr>
            <a:lvl4pPr>
              <a:defRPr sz="2693"/>
            </a:lvl4pPr>
            <a:lvl5pPr>
              <a:defRPr sz="2693"/>
            </a:lvl5pPr>
            <a:lvl6pPr>
              <a:defRPr sz="2693"/>
            </a:lvl6pPr>
            <a:lvl7pPr>
              <a:defRPr sz="2693"/>
            </a:lvl7pPr>
            <a:lvl8pPr>
              <a:defRPr sz="2693"/>
            </a:lvl8pPr>
            <a:lvl9pPr>
              <a:defRPr sz="26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019" y="2296629"/>
            <a:ext cx="8059333" cy="957125"/>
          </a:xfrm>
        </p:spPr>
        <p:txBody>
          <a:bodyPr anchor="b"/>
          <a:lstStyle>
            <a:lvl1pPr marL="0" indent="0">
              <a:buNone/>
              <a:defRPr sz="3591" b="1"/>
            </a:lvl1pPr>
            <a:lvl2pPr marL="684017" indent="0">
              <a:buNone/>
              <a:defRPr sz="2992" b="1"/>
            </a:lvl2pPr>
            <a:lvl3pPr marL="1368034" indent="0">
              <a:buNone/>
              <a:defRPr sz="2693" b="1"/>
            </a:lvl3pPr>
            <a:lvl4pPr marL="2052051" indent="0">
              <a:buNone/>
              <a:defRPr sz="2394" b="1"/>
            </a:lvl4pPr>
            <a:lvl5pPr marL="2736068" indent="0">
              <a:buNone/>
              <a:defRPr sz="2394" b="1"/>
            </a:lvl5pPr>
            <a:lvl6pPr marL="3420085" indent="0">
              <a:buNone/>
              <a:defRPr sz="2394" b="1"/>
            </a:lvl6pPr>
            <a:lvl7pPr marL="4104102" indent="0">
              <a:buNone/>
              <a:defRPr sz="2394" b="1"/>
            </a:lvl7pPr>
            <a:lvl8pPr marL="4788118" indent="0">
              <a:buNone/>
              <a:defRPr sz="2394" b="1"/>
            </a:lvl8pPr>
            <a:lvl9pPr marL="5472135" indent="0">
              <a:buNone/>
              <a:defRPr sz="2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2019" y="3253754"/>
            <a:ext cx="8059333" cy="5911383"/>
          </a:xfrm>
        </p:spPr>
        <p:txBody>
          <a:bodyPr/>
          <a:lstStyle>
            <a:lvl1pPr>
              <a:defRPr sz="3591"/>
            </a:lvl1pPr>
            <a:lvl2pPr>
              <a:defRPr sz="2992"/>
            </a:lvl2pPr>
            <a:lvl3pPr>
              <a:defRPr sz="2693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65860" y="2296629"/>
            <a:ext cx="8062499" cy="957125"/>
          </a:xfrm>
        </p:spPr>
        <p:txBody>
          <a:bodyPr anchor="b"/>
          <a:lstStyle>
            <a:lvl1pPr marL="0" indent="0">
              <a:buNone/>
              <a:defRPr sz="3591" b="1"/>
            </a:lvl1pPr>
            <a:lvl2pPr marL="684017" indent="0">
              <a:buNone/>
              <a:defRPr sz="2992" b="1"/>
            </a:lvl2pPr>
            <a:lvl3pPr marL="1368034" indent="0">
              <a:buNone/>
              <a:defRPr sz="2693" b="1"/>
            </a:lvl3pPr>
            <a:lvl4pPr marL="2052051" indent="0">
              <a:buNone/>
              <a:defRPr sz="2394" b="1"/>
            </a:lvl4pPr>
            <a:lvl5pPr marL="2736068" indent="0">
              <a:buNone/>
              <a:defRPr sz="2394" b="1"/>
            </a:lvl5pPr>
            <a:lvl6pPr marL="3420085" indent="0">
              <a:buNone/>
              <a:defRPr sz="2394" b="1"/>
            </a:lvl6pPr>
            <a:lvl7pPr marL="4104102" indent="0">
              <a:buNone/>
              <a:defRPr sz="2394" b="1"/>
            </a:lvl7pPr>
            <a:lvl8pPr marL="4788118" indent="0">
              <a:buNone/>
              <a:defRPr sz="2394" b="1"/>
            </a:lvl8pPr>
            <a:lvl9pPr marL="5472135" indent="0">
              <a:buNone/>
              <a:defRPr sz="2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65860" y="3253754"/>
            <a:ext cx="8062499" cy="5911383"/>
          </a:xfrm>
        </p:spPr>
        <p:txBody>
          <a:bodyPr/>
          <a:lstStyle>
            <a:lvl1pPr>
              <a:defRPr sz="3591"/>
            </a:lvl1pPr>
            <a:lvl2pPr>
              <a:defRPr sz="2992"/>
            </a:lvl2pPr>
            <a:lvl3pPr>
              <a:defRPr sz="2693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20" y="408501"/>
            <a:ext cx="6000958" cy="1738502"/>
          </a:xfrm>
        </p:spPr>
        <p:txBody>
          <a:bodyPr anchor="b"/>
          <a:lstStyle>
            <a:lvl1pPr algn="l">
              <a:defRPr sz="299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1480" y="408503"/>
            <a:ext cx="10196877" cy="8756637"/>
          </a:xfrm>
        </p:spPr>
        <p:txBody>
          <a:bodyPr/>
          <a:lstStyle>
            <a:lvl1pPr>
              <a:defRPr sz="4788"/>
            </a:lvl1pPr>
            <a:lvl2pPr>
              <a:defRPr sz="4189"/>
            </a:lvl2pPr>
            <a:lvl3pPr>
              <a:defRPr sz="3591"/>
            </a:lvl3pPr>
            <a:lvl4pPr>
              <a:defRPr sz="2992"/>
            </a:lvl4pPr>
            <a:lvl5pPr>
              <a:defRPr sz="2992"/>
            </a:lvl5pPr>
            <a:lvl6pPr>
              <a:defRPr sz="2992"/>
            </a:lvl6pPr>
            <a:lvl7pPr>
              <a:defRPr sz="2992"/>
            </a:lvl7pPr>
            <a:lvl8pPr>
              <a:defRPr sz="2992"/>
            </a:lvl8pPr>
            <a:lvl9pPr>
              <a:defRPr sz="29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2020" y="2147005"/>
            <a:ext cx="6000958" cy="7018135"/>
          </a:xfrm>
        </p:spPr>
        <p:txBody>
          <a:bodyPr/>
          <a:lstStyle>
            <a:lvl1pPr marL="0" indent="0">
              <a:buNone/>
              <a:defRPr sz="2095"/>
            </a:lvl1pPr>
            <a:lvl2pPr marL="684017" indent="0">
              <a:buNone/>
              <a:defRPr sz="1795"/>
            </a:lvl2pPr>
            <a:lvl3pPr marL="1368034" indent="0">
              <a:buNone/>
              <a:defRPr sz="1496"/>
            </a:lvl3pPr>
            <a:lvl4pPr marL="2052051" indent="0">
              <a:buNone/>
              <a:defRPr sz="1346"/>
            </a:lvl4pPr>
            <a:lvl5pPr marL="2736068" indent="0">
              <a:buNone/>
              <a:defRPr sz="1346"/>
            </a:lvl5pPr>
            <a:lvl6pPr marL="3420085" indent="0">
              <a:buNone/>
              <a:defRPr sz="1346"/>
            </a:lvl6pPr>
            <a:lvl7pPr marL="4104102" indent="0">
              <a:buNone/>
              <a:defRPr sz="1346"/>
            </a:lvl7pPr>
            <a:lvl8pPr marL="4788118" indent="0">
              <a:buNone/>
              <a:defRPr sz="1346"/>
            </a:lvl8pPr>
            <a:lvl9pPr marL="5472135" indent="0">
              <a:buNone/>
              <a:defRPr sz="134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241" y="7182009"/>
            <a:ext cx="10944225" cy="847877"/>
          </a:xfrm>
        </p:spPr>
        <p:txBody>
          <a:bodyPr anchor="b"/>
          <a:lstStyle>
            <a:lvl1pPr algn="l">
              <a:defRPr sz="299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75241" y="916751"/>
            <a:ext cx="10944225" cy="6156008"/>
          </a:xfrm>
        </p:spPr>
        <p:txBody>
          <a:bodyPr/>
          <a:lstStyle>
            <a:lvl1pPr marL="0" indent="0">
              <a:buNone/>
              <a:defRPr sz="4788"/>
            </a:lvl1pPr>
            <a:lvl2pPr marL="684017" indent="0">
              <a:buNone/>
              <a:defRPr sz="4189"/>
            </a:lvl2pPr>
            <a:lvl3pPr marL="1368034" indent="0">
              <a:buNone/>
              <a:defRPr sz="3591"/>
            </a:lvl3pPr>
            <a:lvl4pPr marL="2052051" indent="0">
              <a:buNone/>
              <a:defRPr sz="2992"/>
            </a:lvl4pPr>
            <a:lvl5pPr marL="2736068" indent="0">
              <a:buNone/>
              <a:defRPr sz="2992"/>
            </a:lvl5pPr>
            <a:lvl6pPr marL="3420085" indent="0">
              <a:buNone/>
              <a:defRPr sz="2992"/>
            </a:lvl6pPr>
            <a:lvl7pPr marL="4104102" indent="0">
              <a:buNone/>
              <a:defRPr sz="2992"/>
            </a:lvl7pPr>
            <a:lvl8pPr marL="4788118" indent="0">
              <a:buNone/>
              <a:defRPr sz="2992"/>
            </a:lvl8pPr>
            <a:lvl9pPr marL="5472135" indent="0">
              <a:buNone/>
              <a:defRPr sz="299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5241" y="8029886"/>
            <a:ext cx="10944225" cy="1204126"/>
          </a:xfrm>
        </p:spPr>
        <p:txBody>
          <a:bodyPr/>
          <a:lstStyle>
            <a:lvl1pPr marL="0" indent="0">
              <a:buNone/>
              <a:defRPr sz="2095"/>
            </a:lvl1pPr>
            <a:lvl2pPr marL="684017" indent="0">
              <a:buNone/>
              <a:defRPr sz="1795"/>
            </a:lvl2pPr>
            <a:lvl3pPr marL="1368034" indent="0">
              <a:buNone/>
              <a:defRPr sz="1496"/>
            </a:lvl3pPr>
            <a:lvl4pPr marL="2052051" indent="0">
              <a:buNone/>
              <a:defRPr sz="1346"/>
            </a:lvl4pPr>
            <a:lvl5pPr marL="2736068" indent="0">
              <a:buNone/>
              <a:defRPr sz="1346"/>
            </a:lvl5pPr>
            <a:lvl6pPr marL="3420085" indent="0">
              <a:buNone/>
              <a:defRPr sz="1346"/>
            </a:lvl6pPr>
            <a:lvl7pPr marL="4104102" indent="0">
              <a:buNone/>
              <a:defRPr sz="1346"/>
            </a:lvl7pPr>
            <a:lvl8pPr marL="4788118" indent="0">
              <a:buNone/>
              <a:defRPr sz="1346"/>
            </a:lvl8pPr>
            <a:lvl9pPr marL="5472135" indent="0">
              <a:buNone/>
              <a:defRPr sz="134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19" y="410876"/>
            <a:ext cx="16416338" cy="171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019" y="2394005"/>
            <a:ext cx="16416338" cy="677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2019" y="9509514"/>
            <a:ext cx="425608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32128" y="9509514"/>
            <a:ext cx="5776119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072269" y="9509514"/>
            <a:ext cx="425608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ctr" defTabSz="1368034" rtl="0" eaLnBrk="1" latinLnBrk="0" hangingPunct="1">
        <a:spcBef>
          <a:spcPct val="0"/>
        </a:spcBef>
        <a:buNone/>
        <a:defRPr sz="6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13" indent="-513013" algn="l" defTabSz="1368034" rtl="0" eaLnBrk="1" latinLnBrk="0" hangingPunct="1">
        <a:spcBef>
          <a:spcPct val="20000"/>
        </a:spcBef>
        <a:buFont typeface="Arial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1pPr>
      <a:lvl2pPr marL="1111527" indent="-427511" algn="l" defTabSz="1368034" rtl="0" eaLnBrk="1" latinLnBrk="0" hangingPunct="1">
        <a:spcBef>
          <a:spcPct val="20000"/>
        </a:spcBef>
        <a:buFont typeface="Arial" pitchFamily="34" charset="0"/>
        <a:buChar char="–"/>
        <a:defRPr sz="4189" kern="1200">
          <a:solidFill>
            <a:schemeClr val="tx1"/>
          </a:solidFill>
          <a:latin typeface="+mn-lt"/>
          <a:ea typeface="+mn-ea"/>
          <a:cs typeface="+mn-cs"/>
        </a:defRPr>
      </a:lvl2pPr>
      <a:lvl3pPr marL="1710042" indent="-342008" algn="l" defTabSz="1368034" rtl="0" eaLnBrk="1" latinLnBrk="0" hangingPunct="1">
        <a:spcBef>
          <a:spcPct val="20000"/>
        </a:spcBef>
        <a:buFont typeface="Arial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394059" indent="-342008" algn="l" defTabSz="1368034" rtl="0" eaLnBrk="1" latinLnBrk="0" hangingPunct="1">
        <a:spcBef>
          <a:spcPct val="20000"/>
        </a:spcBef>
        <a:buFont typeface="Arial" pitchFamily="34" charset="0"/>
        <a:buChar char="–"/>
        <a:defRPr sz="2992" kern="1200">
          <a:solidFill>
            <a:schemeClr val="tx1"/>
          </a:solidFill>
          <a:latin typeface="+mn-lt"/>
          <a:ea typeface="+mn-ea"/>
          <a:cs typeface="+mn-cs"/>
        </a:defRPr>
      </a:lvl4pPr>
      <a:lvl5pPr marL="3078076" indent="-342008" algn="l" defTabSz="1368034" rtl="0" eaLnBrk="1" latinLnBrk="0" hangingPunct="1">
        <a:spcBef>
          <a:spcPct val="20000"/>
        </a:spcBef>
        <a:buFont typeface="Arial" pitchFamily="34" charset="0"/>
        <a:buChar char="»"/>
        <a:defRPr sz="2992" kern="1200">
          <a:solidFill>
            <a:schemeClr val="tx1"/>
          </a:solidFill>
          <a:latin typeface="+mn-lt"/>
          <a:ea typeface="+mn-ea"/>
          <a:cs typeface="+mn-cs"/>
        </a:defRPr>
      </a:lvl5pPr>
      <a:lvl6pPr marL="3762093" indent="-342008" algn="l" defTabSz="1368034" rtl="0" eaLnBrk="1" latinLnBrk="0" hangingPunct="1">
        <a:spcBef>
          <a:spcPct val="20000"/>
        </a:spcBef>
        <a:buFont typeface="Arial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6pPr>
      <a:lvl7pPr marL="4446110" indent="-342008" algn="l" defTabSz="1368034" rtl="0" eaLnBrk="1" latinLnBrk="0" hangingPunct="1">
        <a:spcBef>
          <a:spcPct val="20000"/>
        </a:spcBef>
        <a:buFont typeface="Arial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7pPr>
      <a:lvl8pPr marL="5130127" indent="-342008" algn="l" defTabSz="1368034" rtl="0" eaLnBrk="1" latinLnBrk="0" hangingPunct="1">
        <a:spcBef>
          <a:spcPct val="20000"/>
        </a:spcBef>
        <a:buFont typeface="Arial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8pPr>
      <a:lvl9pPr marL="5814144" indent="-342008" algn="l" defTabSz="1368034" rtl="0" eaLnBrk="1" latinLnBrk="0" hangingPunct="1">
        <a:spcBef>
          <a:spcPct val="20000"/>
        </a:spcBef>
        <a:buFont typeface="Arial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8034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2051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6068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20085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4102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8118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2135" algn="l" defTabSz="1368034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758" y="2279281"/>
            <a:ext cx="12983147" cy="211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83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Self-Timed Storage Register Cases</a:t>
            </a:r>
            <a:endParaRPr lang="ru-RU" sz="6583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47420" y="7794302"/>
            <a:ext cx="1569917" cy="1424982"/>
            <a:chOff x="12" y="12"/>
            <a:chExt cx="331" cy="330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4 w 475"/>
                <a:gd name="T1" fmla="*/ 15 h 313"/>
                <a:gd name="T2" fmla="*/ 14 w 475"/>
                <a:gd name="T3" fmla="*/ 17 h 313"/>
                <a:gd name="T4" fmla="*/ 39 w 475"/>
                <a:gd name="T5" fmla="*/ 17 h 313"/>
                <a:gd name="T6" fmla="*/ 55 w 475"/>
                <a:gd name="T7" fmla="*/ 0 h 313"/>
                <a:gd name="T8" fmla="*/ 71 w 475"/>
                <a:gd name="T9" fmla="*/ 0 h 313"/>
                <a:gd name="T10" fmla="*/ 77 w 475"/>
                <a:gd name="T11" fmla="*/ 0 h 313"/>
                <a:gd name="T12" fmla="*/ 77 w 475"/>
                <a:gd name="T13" fmla="*/ 15 h 313"/>
                <a:gd name="T14" fmla="*/ 55 w 475"/>
                <a:gd name="T15" fmla="*/ 15 h 313"/>
                <a:gd name="T16" fmla="*/ 39 w 475"/>
                <a:gd name="T17" fmla="*/ 31 h 313"/>
                <a:gd name="T18" fmla="*/ 14 w 475"/>
                <a:gd name="T19" fmla="*/ 31 h 313"/>
                <a:gd name="T20" fmla="*/ 14 w 475"/>
                <a:gd name="T21" fmla="*/ 32 h 313"/>
                <a:gd name="T22" fmla="*/ 0 w 475"/>
                <a:gd name="T23" fmla="*/ 24 h 313"/>
                <a:gd name="T24" fmla="*/ 14 w 475"/>
                <a:gd name="T25" fmla="*/ 15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4029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ru-RU" sz="4029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4 h 297"/>
                <a:gd name="T2" fmla="*/ 4 w 374"/>
                <a:gd name="T3" fmla="*/ 14 h 297"/>
                <a:gd name="T4" fmla="*/ 27 w 374"/>
                <a:gd name="T5" fmla="*/ 14 h 297"/>
                <a:gd name="T6" fmla="*/ 46 w 374"/>
                <a:gd name="T7" fmla="*/ 1 h 297"/>
                <a:gd name="T8" fmla="*/ 64 w 374"/>
                <a:gd name="T9" fmla="*/ 1 h 297"/>
                <a:gd name="T10" fmla="*/ 70 w 374"/>
                <a:gd name="T11" fmla="*/ 0 h 297"/>
                <a:gd name="T12" fmla="*/ 70 w 374"/>
                <a:gd name="T13" fmla="*/ 12 h 297"/>
                <a:gd name="T14" fmla="*/ 47 w 374"/>
                <a:gd name="T15" fmla="*/ 12 h 297"/>
                <a:gd name="T16" fmla="*/ 27 w 374"/>
                <a:gd name="T17" fmla="*/ 27 h 297"/>
                <a:gd name="T18" fmla="*/ 4 w 374"/>
                <a:gd name="T19" fmla="*/ 27 h 297"/>
                <a:gd name="T20" fmla="*/ 0 w 374"/>
                <a:gd name="T21" fmla="*/ 27 h 297"/>
                <a:gd name="T22" fmla="*/ 0 w 374"/>
                <a:gd name="T23" fmla="*/ 21 h 297"/>
                <a:gd name="T24" fmla="*/ 0 w 374"/>
                <a:gd name="T25" fmla="*/ 14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z="4029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952028" y="7481278"/>
            <a:ext cx="9939388" cy="226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250" tIns="54624" rIns="109250" bIns="54624"/>
          <a:lstStyle/>
          <a:p>
            <a:pPr algn="ctr"/>
            <a:r>
              <a:rPr lang="en-US" sz="3591" b="1" dirty="0">
                <a:solidFill>
                  <a:schemeClr val="tx2">
                    <a:lumMod val="75000"/>
                  </a:schemeClr>
                </a:solidFill>
              </a:rPr>
              <a:t>Institute of Informatics Problems,</a:t>
            </a:r>
            <a:br>
              <a:rPr lang="en-US" sz="3591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591" b="1" dirty="0">
                <a:solidFill>
                  <a:schemeClr val="tx2">
                    <a:lumMod val="75000"/>
                  </a:schemeClr>
                </a:solidFill>
              </a:rPr>
              <a:t>Federal Research Center </a:t>
            </a:r>
          </a:p>
          <a:p>
            <a:pPr algn="ctr"/>
            <a:r>
              <a:rPr lang="en-US" sz="3591" b="1" dirty="0">
                <a:solidFill>
                  <a:schemeClr val="tx2">
                    <a:lumMod val="75000"/>
                  </a:schemeClr>
                </a:solidFill>
              </a:rPr>
              <a:t>"Computer Science and Control" of the </a:t>
            </a:r>
            <a:br>
              <a:rPr lang="en-US" sz="3591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591" b="1" dirty="0">
                <a:solidFill>
                  <a:schemeClr val="tx2">
                    <a:lumMod val="75000"/>
                  </a:schemeClr>
                </a:solidFill>
              </a:rPr>
              <a:t>Russian Academy of Sciences</a:t>
            </a:r>
            <a:endParaRPr lang="en-GB" sz="3591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108575" y="4595627"/>
            <a:ext cx="12259874" cy="2581223"/>
          </a:xfrm>
        </p:spPr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endParaRPr lang="ru-RU" sz="359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4189" b="1" dirty="0">
                <a:solidFill>
                  <a:srgbClr val="002060"/>
                </a:solidFill>
              </a:rPr>
              <a:t>Yuri G. </a:t>
            </a:r>
            <a:r>
              <a:rPr lang="en-US" sz="4189" b="1" dirty="0" err="1">
                <a:solidFill>
                  <a:srgbClr val="002060"/>
                </a:solidFill>
              </a:rPr>
              <a:t>Diachenko</a:t>
            </a:r>
            <a:r>
              <a:rPr lang="en-US" sz="4189" b="1" dirty="0">
                <a:solidFill>
                  <a:srgbClr val="002060"/>
                </a:solidFill>
              </a:rPr>
              <a:t>, Yuri I. </a:t>
            </a:r>
            <a:r>
              <a:rPr lang="en-US" sz="4189" b="1" dirty="0" err="1">
                <a:solidFill>
                  <a:srgbClr val="002060"/>
                </a:solidFill>
              </a:rPr>
              <a:t>Shikunov</a:t>
            </a:r>
            <a:r>
              <a:rPr lang="en-US" sz="4189" b="1" dirty="0">
                <a:solidFill>
                  <a:srgbClr val="002060"/>
                </a:solidFill>
              </a:rPr>
              <a:t>, Nikolai V. </a:t>
            </a:r>
            <a:r>
              <a:rPr lang="en-US" sz="4189" b="1" dirty="0" err="1">
                <a:solidFill>
                  <a:srgbClr val="002060"/>
                </a:solidFill>
              </a:rPr>
              <a:t>Morozov</a:t>
            </a:r>
            <a:r>
              <a:rPr lang="en-US" sz="4189" b="1" dirty="0">
                <a:solidFill>
                  <a:srgbClr val="002060"/>
                </a:solidFill>
              </a:rPr>
              <a:t/>
            </a:r>
            <a:br>
              <a:rPr lang="en-US" sz="4189" b="1" dirty="0">
                <a:solidFill>
                  <a:srgbClr val="002060"/>
                </a:solidFill>
              </a:rPr>
            </a:br>
            <a:r>
              <a:rPr lang="en-US" sz="4189" b="1" dirty="0">
                <a:solidFill>
                  <a:srgbClr val="002060"/>
                </a:solidFill>
              </a:rPr>
              <a:t>Denis Y. </a:t>
            </a:r>
            <a:r>
              <a:rPr lang="en-US" sz="4189" b="1" dirty="0" err="1">
                <a:solidFill>
                  <a:srgbClr val="002060"/>
                </a:solidFill>
              </a:rPr>
              <a:t>Diachenko</a:t>
            </a:r>
            <a:r>
              <a:rPr lang="ru-RU" sz="4189" b="1" dirty="0">
                <a:solidFill>
                  <a:srgbClr val="002060"/>
                </a:solidFill>
              </a:rPr>
              <a:t>, </a:t>
            </a:r>
            <a:r>
              <a:rPr lang="en-US" sz="4189" b="1" dirty="0">
                <a:solidFill>
                  <a:srgbClr val="002060"/>
                </a:solidFill>
              </a:rPr>
              <a:t>Dmitri Y. </a:t>
            </a:r>
            <a:r>
              <a:rPr lang="en-US" sz="4189" b="1" dirty="0" err="1">
                <a:solidFill>
                  <a:srgbClr val="002060"/>
                </a:solidFill>
              </a:rPr>
              <a:t>Stepchenkov</a:t>
            </a:r>
            <a:endParaRPr lang="ru-RU" sz="4189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323" y="365901"/>
            <a:ext cx="2724129" cy="88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85" y="365901"/>
            <a:ext cx="2316239" cy="626638"/>
          </a:xfrm>
          <a:prstGeom prst="rect">
            <a:avLst/>
          </a:prstGeom>
        </p:spPr>
      </p:pic>
      <p:pic>
        <p:nvPicPr>
          <p:cNvPr id="10" name="Slid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775" y="69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8262" y="0"/>
            <a:ext cx="12290726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Static C-element with Preset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5" y="9405041"/>
            <a:ext cx="17137904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785" y="1816854"/>
            <a:ext cx="6032804" cy="736997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189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Q(I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S</a:t>
            </a:r>
            <a:endParaRPr lang="ru-RU" sz="4189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ig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41" y="2867705"/>
            <a:ext cx="10126492" cy="637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04563" y="3185790"/>
            <a:ext cx="4475144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14 CMOS transistors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2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312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8262" y="0"/>
            <a:ext cx="12290726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Static C-element with both Reset and Preset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5" y="9405041"/>
            <a:ext cx="16993888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413" y="1970615"/>
            <a:ext cx="6894633" cy="736997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189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Q(I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S)</a:t>
            </a:r>
            <a:endParaRPr lang="ru-RU" sz="4189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ig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29" y="2957041"/>
            <a:ext cx="8982084" cy="64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16531" y="3401814"/>
            <a:ext cx="4475144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16 CMOS transistors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77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250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243" y="9405041"/>
            <a:ext cx="1720991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</a:t>
            </a:r>
            <a:r>
              <a:rPr lang="en-US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Register Bit on </a:t>
            </a:r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RS-latch (1)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331" y="6539977"/>
            <a:ext cx="15265696" cy="2554545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(R, S) and (Q, QB) – the bi-stable information signals,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 – an acknowledgement signal from a subsequent circuit,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RT – an asynchronous reset,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 – an indication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8419" y="2897758"/>
            <a:ext cx="6156008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26 CMOS transistors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546" y="1601614"/>
            <a:ext cx="7423479" cy="4824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83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493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235" y="9405041"/>
            <a:ext cx="17281920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13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</a:t>
            </a:r>
            <a:r>
              <a:rPr lang="en-US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Register Bit on </a:t>
            </a:r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RS-latch (2)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363" y="6820606"/>
            <a:ext cx="15481720" cy="2554545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(R, S) and (Q, QB) – the dual-rail information signals </a:t>
            </a:r>
            <a:r>
              <a:rPr lang="en-US" sz="4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with </a:t>
            </a:r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null spacer,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 – an acknowledgement signal from a subsequent circuit,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RT – an asynchronous reset,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 – an indication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3348" y="5970648"/>
            <a:ext cx="6156008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42 CMOS transistors</a:t>
            </a:r>
          </a:p>
        </p:txBody>
      </p:sp>
      <p:pic>
        <p:nvPicPr>
          <p:cNvPr id="2051" name="Picture 3" descr="Fig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86" y="1574960"/>
            <a:ext cx="11127344" cy="41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2601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057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235" y="9405041"/>
            <a:ext cx="1720991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14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Dual-Rail Coding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79655" y="2090002"/>
          <a:ext cx="9120012" cy="476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004">
                  <a:extLst>
                    <a:ext uri="{9D8B030D-6E8A-4147-A177-3AD203B41FA5}">
                      <a16:colId xmlns:a16="http://schemas.microsoft.com/office/drawing/2014/main" val="2663913345"/>
                    </a:ext>
                  </a:extLst>
                </a:gridCol>
                <a:gridCol w="3040004">
                  <a:extLst>
                    <a:ext uri="{9D8B030D-6E8A-4147-A177-3AD203B41FA5}">
                      <a16:colId xmlns:a16="http://schemas.microsoft.com/office/drawing/2014/main" val="3118700633"/>
                    </a:ext>
                  </a:extLst>
                </a:gridCol>
                <a:gridCol w="3040004">
                  <a:extLst>
                    <a:ext uri="{9D8B030D-6E8A-4147-A177-3AD203B41FA5}">
                      <a16:colId xmlns:a16="http://schemas.microsoft.com/office/drawing/2014/main" val="2350777073"/>
                    </a:ext>
                  </a:extLst>
                </a:gridCol>
              </a:tblGrid>
              <a:tr h="95273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X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XB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State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extLst>
                  <a:ext uri="{0D108BD9-81ED-4DB2-BD59-A6C34878D82A}">
                    <a16:rowId xmlns:a16="http://schemas.microsoft.com/office/drawing/2014/main" val="2487499485"/>
                  </a:ext>
                </a:extLst>
              </a:tr>
              <a:tr h="95273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0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0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Null spacer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extLst>
                  <a:ext uri="{0D108BD9-81ED-4DB2-BD59-A6C34878D82A}">
                    <a16:rowId xmlns:a16="http://schemas.microsoft.com/office/drawing/2014/main" val="3172367353"/>
                  </a:ext>
                </a:extLst>
              </a:tr>
              <a:tr h="95273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0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1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Bit 0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extLst>
                  <a:ext uri="{0D108BD9-81ED-4DB2-BD59-A6C34878D82A}">
                    <a16:rowId xmlns:a16="http://schemas.microsoft.com/office/drawing/2014/main" val="10757446"/>
                  </a:ext>
                </a:extLst>
              </a:tr>
              <a:tr h="95273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1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0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Bit 1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extLst>
                  <a:ext uri="{0D108BD9-81ED-4DB2-BD59-A6C34878D82A}">
                    <a16:rowId xmlns:a16="http://schemas.microsoft.com/office/drawing/2014/main" val="4094735765"/>
                  </a:ext>
                </a:extLst>
              </a:tr>
              <a:tr h="95273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1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1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Unit spacer</a:t>
                      </a:r>
                      <a:endParaRPr lang="ru-RU" sz="4200" dirty="0"/>
                    </a:p>
                  </a:txBody>
                  <a:tcPr marL="136800" marR="136800" marT="68400" marB="68400"/>
                </a:tc>
                <a:extLst>
                  <a:ext uri="{0D108BD9-81ED-4DB2-BD59-A6C34878D82A}">
                    <a16:rowId xmlns:a16="http://schemas.microsoft.com/office/drawing/2014/main" val="22432350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00142" y="7392310"/>
            <a:ext cx="11742421" cy="1323439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 dual-rail information signal has only one spacer, either null or unit!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272" y="2799939"/>
            <a:ext cx="1346069" cy="108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14477" y="2856962"/>
            <a:ext cx="871308" cy="133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X</a:t>
            </a:r>
          </a:p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XB</a:t>
            </a:r>
            <a:endParaRPr lang="ru-RU" sz="4029" dirty="0">
              <a:latin typeface="Franklin Gothic Medium" panose="020B0603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1810" y="5661742"/>
            <a:ext cx="1395534" cy="1142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14476" y="5749358"/>
            <a:ext cx="871309" cy="133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X</a:t>
            </a:r>
          </a:p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XB</a:t>
            </a:r>
            <a:endParaRPr lang="ru-RU" sz="4029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23543" y="1807166"/>
            <a:ext cx="2636653" cy="73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89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Indication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099668" y="3406348"/>
            <a:ext cx="829165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099668" y="6315021"/>
            <a:ext cx="829165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05073" y="3014614"/>
            <a:ext cx="316811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I</a:t>
            </a:r>
            <a:endParaRPr lang="ru-RU" sz="4029" dirty="0"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05073" y="5956561"/>
            <a:ext cx="316811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29" dirty="0">
                <a:latin typeface="Franklin Gothic Medium" panose="020B0603020102020204" pitchFamily="34" charset="0"/>
              </a:rPr>
              <a:t>I</a:t>
            </a:r>
            <a:endParaRPr lang="ru-RU" sz="4029" dirty="0">
              <a:latin typeface="Franklin Gothic Medium" panose="020B0603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9" name="Slide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00636" y="20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582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243" y="9405041"/>
            <a:ext cx="1684987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15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Bit on RS-flip-flop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347" y="6783370"/>
            <a:ext cx="15049672" cy="2554545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(R, S) and (Q, QB) – the dual-rail information signals </a:t>
            </a:r>
            <a:r>
              <a:rPr lang="en-US" sz="4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with </a:t>
            </a:r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null spacer,</a:t>
            </a:r>
            <a:b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E </a:t>
            </a:r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– an acknowledgement signal from a subsequent circuit,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RT – an asynchronous reset,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 – an indication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0175" y="6047208"/>
            <a:ext cx="6156008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60 CMOS transistors</a:t>
            </a:r>
          </a:p>
        </p:txBody>
      </p:sp>
      <p:pic>
        <p:nvPicPr>
          <p:cNvPr id="3074" name="Picture 2" descr="F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99" y="1467888"/>
            <a:ext cx="12577091" cy="45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4396" y="-17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235" y="9405041"/>
            <a:ext cx="17065896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16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Bit on C-elements (1)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299" y="7074222"/>
            <a:ext cx="15985776" cy="1938992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(X, XB) and (Q, QB) – the dual-rail information signals </a:t>
            </a:r>
            <a:r>
              <a:rPr lang="en-US" sz="4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with</a:t>
            </a:r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null spacer,</a:t>
            </a:r>
            <a:b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E </a:t>
            </a:r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– an acknowledgement signal from a subsequent circuit,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 – an indication output</a:t>
            </a:r>
          </a:p>
        </p:txBody>
      </p:sp>
      <p:pic>
        <p:nvPicPr>
          <p:cNvPr id="2050" name="Picture 2" descr="Fig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63" y="2415159"/>
            <a:ext cx="7054155" cy="40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71352" y="2415161"/>
            <a:ext cx="6156008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28 CMOS transistors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4243" y="3881204"/>
            <a:ext cx="5386432" cy="11975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b="1" i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1.5 – 2.1 times simpler than other cases !!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9802" y="41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204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243" y="9405041"/>
            <a:ext cx="17065896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17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Bit on C-elements (2)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g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70" y="1623862"/>
            <a:ext cx="5632872" cy="3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85223" y="8648972"/>
            <a:ext cx="7976958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Request-Acknowledge interaction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4367659" y="5202014"/>
            <a:ext cx="11113857" cy="3163024"/>
            <a:chOff x="1405662" y="2977044"/>
            <a:chExt cx="7428727" cy="211422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26059" y="3006671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0075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895024" y="3006671"/>
              <a:ext cx="1053579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4211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964627" y="3006671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8643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333592" y="3006671"/>
              <a:ext cx="1053579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2779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387667" y="3006671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31683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756632" y="3006671"/>
              <a:ext cx="1053579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55819" y="2977044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968624" y="4167719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2640" y="4138092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337589" y="4167719"/>
              <a:ext cx="1053579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36776" y="4138092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407192" y="4167719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51208" y="4138092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776157" y="4167719"/>
              <a:ext cx="1053579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75344" y="4138092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6830232" y="4167719"/>
              <a:ext cx="1368152" cy="358730"/>
            </a:xfrm>
            <a:prstGeom prst="roundRect">
              <a:avLst/>
            </a:prstGeom>
            <a:solidFill>
              <a:srgbClr val="00B0F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4248" y="4138092"/>
              <a:ext cx="1054392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Data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199198" y="4167719"/>
              <a:ext cx="611014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98384" y="4138092"/>
              <a:ext cx="636005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 panose="020B0603020102020204" pitchFamily="34" charset="0"/>
                </a:rPr>
                <a:t>Spa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1405663" y="3565627"/>
              <a:ext cx="7428726" cy="360040"/>
              <a:chOff x="1083493" y="2996952"/>
              <a:chExt cx="7428726" cy="36004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083493" y="3356992"/>
                <a:ext cx="44256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1526058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526058" y="2996952"/>
                <a:ext cx="136815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2894210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894210" y="3356992"/>
                <a:ext cx="771867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3481363" y="3356992"/>
                <a:ext cx="44256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3923928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923928" y="2996952"/>
                <a:ext cx="136815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292080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292080" y="3356992"/>
                <a:ext cx="771867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5929635" y="3356992"/>
                <a:ext cx="44256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6372200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6372200" y="2996952"/>
                <a:ext cx="136815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7740352" y="2996952"/>
                <a:ext cx="0" cy="36004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7740352" y="3356992"/>
                <a:ext cx="771867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Группа 103"/>
            <p:cNvGrpSpPr/>
            <p:nvPr/>
          </p:nvGrpSpPr>
          <p:grpSpPr>
            <a:xfrm>
              <a:off x="1405662" y="4731233"/>
              <a:ext cx="7404549" cy="360040"/>
              <a:chOff x="1405662" y="4731233"/>
              <a:chExt cx="7404549" cy="36004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405662" y="4731233"/>
                <a:ext cx="780424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186086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2186086" y="5091273"/>
                <a:ext cx="1368152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3554238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3554238" y="4731233"/>
                <a:ext cx="771867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V="1">
                <a:off x="4141391" y="4731233"/>
                <a:ext cx="442565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4583956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4583956" y="5091273"/>
                <a:ext cx="1368152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5952108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952108" y="4731233"/>
                <a:ext cx="771867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6589663" y="4731233"/>
                <a:ext cx="442565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032228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7032228" y="5091273"/>
                <a:ext cx="1368152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8400380" y="4731233"/>
                <a:ext cx="0" cy="36004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8400380" y="4731233"/>
                <a:ext cx="409831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Скругленный прямоугольник 79"/>
            <p:cNvSpPr/>
            <p:nvPr/>
          </p:nvSpPr>
          <p:spPr>
            <a:xfrm>
              <a:off x="1405662" y="4167719"/>
              <a:ext cx="562556" cy="358730"/>
            </a:xfrm>
            <a:prstGeom prst="roundRect">
              <a:avLst/>
            </a:prstGeom>
            <a:solidFill>
              <a:srgbClr val="FFC000"/>
            </a:solidFill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05662" y="4138092"/>
              <a:ext cx="562555" cy="43202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Franklin Gothic Medium" panose="020B0603020102020204" pitchFamily="34" charset="0"/>
                </a:rPr>
                <a:t>cer</a:t>
              </a:r>
              <a:endParaRPr lang="ru-RU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1817640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3192886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217656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5592902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6677914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8053160" y="3743675"/>
              <a:ext cx="187214" cy="590550"/>
            </a:xfrm>
            <a:custGeom>
              <a:avLst/>
              <a:gdLst>
                <a:gd name="connsiteX0" fmla="*/ 40976 w 187214"/>
                <a:gd name="connsiteY0" fmla="*/ 0 h 590550"/>
                <a:gd name="connsiteX1" fmla="*/ 148926 w 187214"/>
                <a:gd name="connsiteY1" fmla="*/ 57150 h 590550"/>
                <a:gd name="connsiteX2" fmla="*/ 187026 w 187214"/>
                <a:gd name="connsiteY2" fmla="*/ 120650 h 590550"/>
                <a:gd name="connsiteX3" fmla="*/ 136226 w 187214"/>
                <a:gd name="connsiteY3" fmla="*/ 228600 h 590550"/>
                <a:gd name="connsiteX4" fmla="*/ 28276 w 187214"/>
                <a:gd name="connsiteY4" fmla="*/ 311150 h 590550"/>
                <a:gd name="connsiteX5" fmla="*/ 9226 w 187214"/>
                <a:gd name="connsiteY5" fmla="*/ 457200 h 590550"/>
                <a:gd name="connsiteX6" fmla="*/ 155276 w 187214"/>
                <a:gd name="connsiteY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14" h="590550">
                  <a:moveTo>
                    <a:pt x="40976" y="0"/>
                  </a:moveTo>
                  <a:cubicBezTo>
                    <a:pt x="82780" y="18521"/>
                    <a:pt x="124584" y="37042"/>
                    <a:pt x="148926" y="57150"/>
                  </a:cubicBezTo>
                  <a:cubicBezTo>
                    <a:pt x="173268" y="77258"/>
                    <a:pt x="189143" y="92075"/>
                    <a:pt x="187026" y="120650"/>
                  </a:cubicBezTo>
                  <a:cubicBezTo>
                    <a:pt x="184909" y="149225"/>
                    <a:pt x="162684" y="196850"/>
                    <a:pt x="136226" y="228600"/>
                  </a:cubicBezTo>
                  <a:cubicBezTo>
                    <a:pt x="109768" y="260350"/>
                    <a:pt x="49443" y="273050"/>
                    <a:pt x="28276" y="311150"/>
                  </a:cubicBezTo>
                  <a:cubicBezTo>
                    <a:pt x="7109" y="349250"/>
                    <a:pt x="-11941" y="410633"/>
                    <a:pt x="9226" y="457200"/>
                  </a:cubicBezTo>
                  <a:cubicBezTo>
                    <a:pt x="30393" y="503767"/>
                    <a:pt x="92834" y="547158"/>
                    <a:pt x="155276" y="5905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1933939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3306628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360171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5738174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6792343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8170610" y="4410425"/>
              <a:ext cx="248527" cy="520700"/>
            </a:xfrm>
            <a:custGeom>
              <a:avLst/>
              <a:gdLst>
                <a:gd name="connsiteX0" fmla="*/ 45327 w 248527"/>
                <a:gd name="connsiteY0" fmla="*/ 0 h 520700"/>
                <a:gd name="connsiteX1" fmla="*/ 127877 w 248527"/>
                <a:gd name="connsiteY1" fmla="*/ 63500 h 520700"/>
                <a:gd name="connsiteX2" fmla="*/ 140577 w 248527"/>
                <a:gd name="connsiteY2" fmla="*/ 203200 h 520700"/>
                <a:gd name="connsiteX3" fmla="*/ 70727 w 248527"/>
                <a:gd name="connsiteY3" fmla="*/ 279400 h 520700"/>
                <a:gd name="connsiteX4" fmla="*/ 877 w 248527"/>
                <a:gd name="connsiteY4" fmla="*/ 374650 h 520700"/>
                <a:gd name="connsiteX5" fmla="*/ 121527 w 248527"/>
                <a:gd name="connsiteY5" fmla="*/ 495300 h 520700"/>
                <a:gd name="connsiteX6" fmla="*/ 248527 w 248527"/>
                <a:gd name="connsiteY6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527" h="520700">
                  <a:moveTo>
                    <a:pt x="45327" y="0"/>
                  </a:moveTo>
                  <a:cubicBezTo>
                    <a:pt x="78664" y="14816"/>
                    <a:pt x="112002" y="29633"/>
                    <a:pt x="127877" y="63500"/>
                  </a:cubicBezTo>
                  <a:cubicBezTo>
                    <a:pt x="143752" y="97367"/>
                    <a:pt x="150102" y="167217"/>
                    <a:pt x="140577" y="203200"/>
                  </a:cubicBezTo>
                  <a:cubicBezTo>
                    <a:pt x="131052" y="239183"/>
                    <a:pt x="94010" y="250825"/>
                    <a:pt x="70727" y="279400"/>
                  </a:cubicBezTo>
                  <a:cubicBezTo>
                    <a:pt x="47444" y="307975"/>
                    <a:pt x="-7590" y="338667"/>
                    <a:pt x="877" y="374650"/>
                  </a:cubicBezTo>
                  <a:cubicBezTo>
                    <a:pt x="9344" y="410633"/>
                    <a:pt x="80252" y="470958"/>
                    <a:pt x="121527" y="495300"/>
                  </a:cubicBezTo>
                  <a:cubicBezTo>
                    <a:pt x="162802" y="519642"/>
                    <a:pt x="205664" y="520171"/>
                    <a:pt x="248527" y="520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2201516" y="3730975"/>
              <a:ext cx="996950" cy="1143000"/>
            </a:xfrm>
            <a:custGeom>
              <a:avLst/>
              <a:gdLst>
                <a:gd name="connsiteX0" fmla="*/ 0 w 996950"/>
                <a:gd name="connsiteY0" fmla="*/ 1143000 h 1143000"/>
                <a:gd name="connsiteX1" fmla="*/ 381000 w 996950"/>
                <a:gd name="connsiteY1" fmla="*/ 1079500 h 1143000"/>
                <a:gd name="connsiteX2" fmla="*/ 692150 w 996950"/>
                <a:gd name="connsiteY2" fmla="*/ 952500 h 1143000"/>
                <a:gd name="connsiteX3" fmla="*/ 825500 w 996950"/>
                <a:gd name="connsiteY3" fmla="*/ 647700 h 1143000"/>
                <a:gd name="connsiteX4" fmla="*/ 762000 w 996950"/>
                <a:gd name="connsiteY4" fmla="*/ 419100 h 1143000"/>
                <a:gd name="connsiteX5" fmla="*/ 692150 w 996950"/>
                <a:gd name="connsiteY5" fmla="*/ 266700 h 1143000"/>
                <a:gd name="connsiteX6" fmla="*/ 787400 w 996950"/>
                <a:gd name="connsiteY6" fmla="*/ 82550 h 1143000"/>
                <a:gd name="connsiteX7" fmla="*/ 996950 w 996950"/>
                <a:gd name="connsiteY7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50" h="1143000">
                  <a:moveTo>
                    <a:pt x="0" y="1143000"/>
                  </a:moveTo>
                  <a:cubicBezTo>
                    <a:pt x="132821" y="1127125"/>
                    <a:pt x="265642" y="1111250"/>
                    <a:pt x="381000" y="1079500"/>
                  </a:cubicBezTo>
                  <a:cubicBezTo>
                    <a:pt x="496358" y="1047750"/>
                    <a:pt x="618067" y="1024467"/>
                    <a:pt x="692150" y="952500"/>
                  </a:cubicBezTo>
                  <a:cubicBezTo>
                    <a:pt x="766233" y="880533"/>
                    <a:pt x="813858" y="736600"/>
                    <a:pt x="825500" y="647700"/>
                  </a:cubicBezTo>
                  <a:cubicBezTo>
                    <a:pt x="837142" y="558800"/>
                    <a:pt x="784225" y="482600"/>
                    <a:pt x="762000" y="419100"/>
                  </a:cubicBezTo>
                  <a:cubicBezTo>
                    <a:pt x="739775" y="355600"/>
                    <a:pt x="687917" y="322792"/>
                    <a:pt x="692150" y="266700"/>
                  </a:cubicBezTo>
                  <a:cubicBezTo>
                    <a:pt x="696383" y="210608"/>
                    <a:pt x="736600" y="127000"/>
                    <a:pt x="787400" y="82550"/>
                  </a:cubicBezTo>
                  <a:cubicBezTo>
                    <a:pt x="838200" y="38100"/>
                    <a:pt x="917575" y="19050"/>
                    <a:pt x="9969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3477320" y="3819875"/>
              <a:ext cx="756196" cy="1066800"/>
            </a:xfrm>
            <a:custGeom>
              <a:avLst/>
              <a:gdLst>
                <a:gd name="connsiteX0" fmla="*/ 95796 w 756196"/>
                <a:gd name="connsiteY0" fmla="*/ 1066800 h 1066800"/>
                <a:gd name="connsiteX1" fmla="*/ 178346 w 756196"/>
                <a:gd name="connsiteY1" fmla="*/ 996950 h 1066800"/>
                <a:gd name="connsiteX2" fmla="*/ 178346 w 756196"/>
                <a:gd name="connsiteY2" fmla="*/ 863600 h 1066800"/>
                <a:gd name="connsiteX3" fmla="*/ 108496 w 756196"/>
                <a:gd name="connsiteY3" fmla="*/ 774700 h 1066800"/>
                <a:gd name="connsiteX4" fmla="*/ 19596 w 756196"/>
                <a:gd name="connsiteY4" fmla="*/ 647700 h 1066800"/>
                <a:gd name="connsiteX5" fmla="*/ 546 w 756196"/>
                <a:gd name="connsiteY5" fmla="*/ 520700 h 1066800"/>
                <a:gd name="connsiteX6" fmla="*/ 13246 w 756196"/>
                <a:gd name="connsiteY6" fmla="*/ 323850 h 1066800"/>
                <a:gd name="connsiteX7" fmla="*/ 89446 w 756196"/>
                <a:gd name="connsiteY7" fmla="*/ 209550 h 1066800"/>
                <a:gd name="connsiteX8" fmla="*/ 178346 w 756196"/>
                <a:gd name="connsiteY8" fmla="*/ 152400 h 1066800"/>
                <a:gd name="connsiteX9" fmla="*/ 305346 w 756196"/>
                <a:gd name="connsiteY9" fmla="*/ 95250 h 1066800"/>
                <a:gd name="connsiteX10" fmla="*/ 521246 w 756196"/>
                <a:gd name="connsiteY10" fmla="*/ 44450 h 1066800"/>
                <a:gd name="connsiteX11" fmla="*/ 660946 w 756196"/>
                <a:gd name="connsiteY11" fmla="*/ 12700 h 1066800"/>
                <a:gd name="connsiteX12" fmla="*/ 756196 w 756196"/>
                <a:gd name="connsiteY12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96" h="1066800">
                  <a:moveTo>
                    <a:pt x="95796" y="1066800"/>
                  </a:moveTo>
                  <a:cubicBezTo>
                    <a:pt x="130192" y="1048808"/>
                    <a:pt x="164588" y="1030817"/>
                    <a:pt x="178346" y="996950"/>
                  </a:cubicBezTo>
                  <a:cubicBezTo>
                    <a:pt x="192104" y="963083"/>
                    <a:pt x="189988" y="900642"/>
                    <a:pt x="178346" y="863600"/>
                  </a:cubicBezTo>
                  <a:cubicBezTo>
                    <a:pt x="166704" y="826558"/>
                    <a:pt x="134954" y="810683"/>
                    <a:pt x="108496" y="774700"/>
                  </a:cubicBezTo>
                  <a:cubicBezTo>
                    <a:pt x="82038" y="738717"/>
                    <a:pt x="37588" y="690033"/>
                    <a:pt x="19596" y="647700"/>
                  </a:cubicBezTo>
                  <a:cubicBezTo>
                    <a:pt x="1604" y="605367"/>
                    <a:pt x="1604" y="574675"/>
                    <a:pt x="546" y="520700"/>
                  </a:cubicBezTo>
                  <a:cubicBezTo>
                    <a:pt x="-512" y="466725"/>
                    <a:pt x="-1571" y="375708"/>
                    <a:pt x="13246" y="323850"/>
                  </a:cubicBezTo>
                  <a:cubicBezTo>
                    <a:pt x="28063" y="271992"/>
                    <a:pt x="61929" y="238125"/>
                    <a:pt x="89446" y="209550"/>
                  </a:cubicBezTo>
                  <a:cubicBezTo>
                    <a:pt x="116963" y="180975"/>
                    <a:pt x="142363" y="171450"/>
                    <a:pt x="178346" y="152400"/>
                  </a:cubicBezTo>
                  <a:cubicBezTo>
                    <a:pt x="214329" y="133350"/>
                    <a:pt x="248196" y="113242"/>
                    <a:pt x="305346" y="95250"/>
                  </a:cubicBezTo>
                  <a:cubicBezTo>
                    <a:pt x="362496" y="77258"/>
                    <a:pt x="521246" y="44450"/>
                    <a:pt x="521246" y="44450"/>
                  </a:cubicBezTo>
                  <a:cubicBezTo>
                    <a:pt x="580513" y="30692"/>
                    <a:pt x="621788" y="20108"/>
                    <a:pt x="660946" y="12700"/>
                  </a:cubicBezTo>
                  <a:cubicBezTo>
                    <a:pt x="700104" y="5292"/>
                    <a:pt x="728150" y="2646"/>
                    <a:pt x="75619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4589262" y="3730975"/>
              <a:ext cx="996950" cy="1143000"/>
            </a:xfrm>
            <a:custGeom>
              <a:avLst/>
              <a:gdLst>
                <a:gd name="connsiteX0" fmla="*/ 0 w 996950"/>
                <a:gd name="connsiteY0" fmla="*/ 1143000 h 1143000"/>
                <a:gd name="connsiteX1" fmla="*/ 381000 w 996950"/>
                <a:gd name="connsiteY1" fmla="*/ 1079500 h 1143000"/>
                <a:gd name="connsiteX2" fmla="*/ 692150 w 996950"/>
                <a:gd name="connsiteY2" fmla="*/ 952500 h 1143000"/>
                <a:gd name="connsiteX3" fmla="*/ 825500 w 996950"/>
                <a:gd name="connsiteY3" fmla="*/ 647700 h 1143000"/>
                <a:gd name="connsiteX4" fmla="*/ 762000 w 996950"/>
                <a:gd name="connsiteY4" fmla="*/ 419100 h 1143000"/>
                <a:gd name="connsiteX5" fmla="*/ 692150 w 996950"/>
                <a:gd name="connsiteY5" fmla="*/ 266700 h 1143000"/>
                <a:gd name="connsiteX6" fmla="*/ 787400 w 996950"/>
                <a:gd name="connsiteY6" fmla="*/ 82550 h 1143000"/>
                <a:gd name="connsiteX7" fmla="*/ 996950 w 996950"/>
                <a:gd name="connsiteY7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50" h="1143000">
                  <a:moveTo>
                    <a:pt x="0" y="1143000"/>
                  </a:moveTo>
                  <a:cubicBezTo>
                    <a:pt x="132821" y="1127125"/>
                    <a:pt x="265642" y="1111250"/>
                    <a:pt x="381000" y="1079500"/>
                  </a:cubicBezTo>
                  <a:cubicBezTo>
                    <a:pt x="496358" y="1047750"/>
                    <a:pt x="618067" y="1024467"/>
                    <a:pt x="692150" y="952500"/>
                  </a:cubicBezTo>
                  <a:cubicBezTo>
                    <a:pt x="766233" y="880533"/>
                    <a:pt x="813858" y="736600"/>
                    <a:pt x="825500" y="647700"/>
                  </a:cubicBezTo>
                  <a:cubicBezTo>
                    <a:pt x="837142" y="558800"/>
                    <a:pt x="784225" y="482600"/>
                    <a:pt x="762000" y="419100"/>
                  </a:cubicBezTo>
                  <a:cubicBezTo>
                    <a:pt x="739775" y="355600"/>
                    <a:pt x="687917" y="322792"/>
                    <a:pt x="692150" y="266700"/>
                  </a:cubicBezTo>
                  <a:cubicBezTo>
                    <a:pt x="696383" y="210608"/>
                    <a:pt x="736600" y="127000"/>
                    <a:pt x="787400" y="82550"/>
                  </a:cubicBezTo>
                  <a:cubicBezTo>
                    <a:pt x="838200" y="38100"/>
                    <a:pt x="917575" y="19050"/>
                    <a:pt x="9969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5865065" y="3781651"/>
              <a:ext cx="820653" cy="1105024"/>
            </a:xfrm>
            <a:custGeom>
              <a:avLst/>
              <a:gdLst>
                <a:gd name="connsiteX0" fmla="*/ 95796 w 756196"/>
                <a:gd name="connsiteY0" fmla="*/ 1066800 h 1066800"/>
                <a:gd name="connsiteX1" fmla="*/ 178346 w 756196"/>
                <a:gd name="connsiteY1" fmla="*/ 996950 h 1066800"/>
                <a:gd name="connsiteX2" fmla="*/ 178346 w 756196"/>
                <a:gd name="connsiteY2" fmla="*/ 863600 h 1066800"/>
                <a:gd name="connsiteX3" fmla="*/ 108496 w 756196"/>
                <a:gd name="connsiteY3" fmla="*/ 774700 h 1066800"/>
                <a:gd name="connsiteX4" fmla="*/ 19596 w 756196"/>
                <a:gd name="connsiteY4" fmla="*/ 647700 h 1066800"/>
                <a:gd name="connsiteX5" fmla="*/ 546 w 756196"/>
                <a:gd name="connsiteY5" fmla="*/ 520700 h 1066800"/>
                <a:gd name="connsiteX6" fmla="*/ 13246 w 756196"/>
                <a:gd name="connsiteY6" fmla="*/ 323850 h 1066800"/>
                <a:gd name="connsiteX7" fmla="*/ 89446 w 756196"/>
                <a:gd name="connsiteY7" fmla="*/ 209550 h 1066800"/>
                <a:gd name="connsiteX8" fmla="*/ 178346 w 756196"/>
                <a:gd name="connsiteY8" fmla="*/ 152400 h 1066800"/>
                <a:gd name="connsiteX9" fmla="*/ 305346 w 756196"/>
                <a:gd name="connsiteY9" fmla="*/ 95250 h 1066800"/>
                <a:gd name="connsiteX10" fmla="*/ 521246 w 756196"/>
                <a:gd name="connsiteY10" fmla="*/ 44450 h 1066800"/>
                <a:gd name="connsiteX11" fmla="*/ 660946 w 756196"/>
                <a:gd name="connsiteY11" fmla="*/ 12700 h 1066800"/>
                <a:gd name="connsiteX12" fmla="*/ 756196 w 756196"/>
                <a:gd name="connsiteY12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96" h="1066800">
                  <a:moveTo>
                    <a:pt x="95796" y="1066800"/>
                  </a:moveTo>
                  <a:cubicBezTo>
                    <a:pt x="130192" y="1048808"/>
                    <a:pt x="164588" y="1030817"/>
                    <a:pt x="178346" y="996950"/>
                  </a:cubicBezTo>
                  <a:cubicBezTo>
                    <a:pt x="192104" y="963083"/>
                    <a:pt x="189988" y="900642"/>
                    <a:pt x="178346" y="863600"/>
                  </a:cubicBezTo>
                  <a:cubicBezTo>
                    <a:pt x="166704" y="826558"/>
                    <a:pt x="134954" y="810683"/>
                    <a:pt x="108496" y="774700"/>
                  </a:cubicBezTo>
                  <a:cubicBezTo>
                    <a:pt x="82038" y="738717"/>
                    <a:pt x="37588" y="690033"/>
                    <a:pt x="19596" y="647700"/>
                  </a:cubicBezTo>
                  <a:cubicBezTo>
                    <a:pt x="1604" y="605367"/>
                    <a:pt x="1604" y="574675"/>
                    <a:pt x="546" y="520700"/>
                  </a:cubicBezTo>
                  <a:cubicBezTo>
                    <a:pt x="-512" y="466725"/>
                    <a:pt x="-1571" y="375708"/>
                    <a:pt x="13246" y="323850"/>
                  </a:cubicBezTo>
                  <a:cubicBezTo>
                    <a:pt x="28063" y="271992"/>
                    <a:pt x="61929" y="238125"/>
                    <a:pt x="89446" y="209550"/>
                  </a:cubicBezTo>
                  <a:cubicBezTo>
                    <a:pt x="116963" y="180975"/>
                    <a:pt x="142363" y="171450"/>
                    <a:pt x="178346" y="152400"/>
                  </a:cubicBezTo>
                  <a:cubicBezTo>
                    <a:pt x="214329" y="133350"/>
                    <a:pt x="248196" y="113242"/>
                    <a:pt x="305346" y="95250"/>
                  </a:cubicBezTo>
                  <a:cubicBezTo>
                    <a:pt x="362496" y="77258"/>
                    <a:pt x="521246" y="44450"/>
                    <a:pt x="521246" y="44450"/>
                  </a:cubicBezTo>
                  <a:cubicBezTo>
                    <a:pt x="580513" y="30692"/>
                    <a:pt x="621788" y="20108"/>
                    <a:pt x="660946" y="12700"/>
                  </a:cubicBezTo>
                  <a:cubicBezTo>
                    <a:pt x="700104" y="5292"/>
                    <a:pt x="728150" y="2646"/>
                    <a:pt x="75619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7051685" y="3730975"/>
              <a:ext cx="996950" cy="1143000"/>
            </a:xfrm>
            <a:custGeom>
              <a:avLst/>
              <a:gdLst>
                <a:gd name="connsiteX0" fmla="*/ 0 w 996950"/>
                <a:gd name="connsiteY0" fmla="*/ 1143000 h 1143000"/>
                <a:gd name="connsiteX1" fmla="*/ 381000 w 996950"/>
                <a:gd name="connsiteY1" fmla="*/ 1079500 h 1143000"/>
                <a:gd name="connsiteX2" fmla="*/ 692150 w 996950"/>
                <a:gd name="connsiteY2" fmla="*/ 952500 h 1143000"/>
                <a:gd name="connsiteX3" fmla="*/ 825500 w 996950"/>
                <a:gd name="connsiteY3" fmla="*/ 647700 h 1143000"/>
                <a:gd name="connsiteX4" fmla="*/ 762000 w 996950"/>
                <a:gd name="connsiteY4" fmla="*/ 419100 h 1143000"/>
                <a:gd name="connsiteX5" fmla="*/ 692150 w 996950"/>
                <a:gd name="connsiteY5" fmla="*/ 266700 h 1143000"/>
                <a:gd name="connsiteX6" fmla="*/ 787400 w 996950"/>
                <a:gd name="connsiteY6" fmla="*/ 82550 h 1143000"/>
                <a:gd name="connsiteX7" fmla="*/ 996950 w 996950"/>
                <a:gd name="connsiteY7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50" h="1143000">
                  <a:moveTo>
                    <a:pt x="0" y="1143000"/>
                  </a:moveTo>
                  <a:cubicBezTo>
                    <a:pt x="132821" y="1127125"/>
                    <a:pt x="265642" y="1111250"/>
                    <a:pt x="381000" y="1079500"/>
                  </a:cubicBezTo>
                  <a:cubicBezTo>
                    <a:pt x="496358" y="1047750"/>
                    <a:pt x="618067" y="1024467"/>
                    <a:pt x="692150" y="952500"/>
                  </a:cubicBezTo>
                  <a:cubicBezTo>
                    <a:pt x="766233" y="880533"/>
                    <a:pt x="813858" y="736600"/>
                    <a:pt x="825500" y="647700"/>
                  </a:cubicBezTo>
                  <a:cubicBezTo>
                    <a:pt x="837142" y="558800"/>
                    <a:pt x="784225" y="482600"/>
                    <a:pt x="762000" y="419100"/>
                  </a:cubicBezTo>
                  <a:cubicBezTo>
                    <a:pt x="739775" y="355600"/>
                    <a:pt x="687917" y="322792"/>
                    <a:pt x="692150" y="266700"/>
                  </a:cubicBezTo>
                  <a:cubicBezTo>
                    <a:pt x="696383" y="210608"/>
                    <a:pt x="736600" y="127000"/>
                    <a:pt x="787400" y="82550"/>
                  </a:cubicBezTo>
                  <a:cubicBezTo>
                    <a:pt x="838200" y="38100"/>
                    <a:pt x="917575" y="19050"/>
                    <a:pt x="9969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29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475867" y="5272005"/>
            <a:ext cx="1635366" cy="2995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1795"/>
              </a:spcAft>
            </a:pP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X, XB</a:t>
            </a:r>
          </a:p>
          <a:p>
            <a:pPr algn="r">
              <a:spcAft>
                <a:spcPts val="1795"/>
              </a:spcAft>
            </a:pP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 (</a:t>
            </a:r>
            <a:r>
              <a:rPr lang="en-US" sz="359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Ack</a:t>
            </a: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)</a:t>
            </a:r>
          </a:p>
          <a:p>
            <a:pPr algn="r">
              <a:spcAft>
                <a:spcPts val="1795"/>
              </a:spcAft>
            </a:pP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Q, QB</a:t>
            </a:r>
          </a:p>
          <a:p>
            <a:pPr algn="r">
              <a:spcAft>
                <a:spcPts val="1795"/>
              </a:spcAft>
            </a:pP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 (</a:t>
            </a:r>
            <a:r>
              <a:rPr lang="en-US" sz="359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Req</a:t>
            </a:r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77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36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3243" y="9405041"/>
            <a:ext cx="16993888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with no preset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i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75" y="2310195"/>
            <a:ext cx="5566715" cy="69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291" y="2310194"/>
            <a:ext cx="5614882" cy="691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8720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Null spacer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4495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Unit spacer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1236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942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5251" y="9405041"/>
            <a:ext cx="1684987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Multi-input Indication subcircuit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970" y="2221335"/>
            <a:ext cx="7032435" cy="6626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45123" y="-9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4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</a:t>
            </a:r>
            <a:endParaRPr lang="ru-RU" sz="6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307" y="2137483"/>
            <a:ext cx="15913768" cy="6664931"/>
          </a:xfrm>
        </p:spPr>
        <p:txBody>
          <a:bodyPr>
            <a:normAutofit/>
          </a:bodyPr>
          <a:lstStyle/>
          <a:p>
            <a:r>
              <a:rPr lang="en-US" sz="5386" b="1" dirty="0">
                <a:solidFill>
                  <a:srgbClr val="002060"/>
                </a:solidFill>
                <a:latin typeface="Franklin Gothic Medium" pitchFamily="34" charset="0"/>
              </a:rPr>
              <a:t>What are the Self-Timed circuits?</a:t>
            </a:r>
          </a:p>
          <a:p>
            <a:r>
              <a:rPr lang="en-US" sz="5386" b="1" dirty="0">
                <a:solidFill>
                  <a:srgbClr val="002060"/>
                </a:solidFill>
                <a:latin typeface="Franklin Gothic Medium" pitchFamily="34" charset="0"/>
              </a:rPr>
              <a:t>Self-timed pipeline</a:t>
            </a:r>
          </a:p>
          <a:p>
            <a:r>
              <a:rPr lang="en-US" sz="5386" b="1" dirty="0">
                <a:solidFill>
                  <a:srgbClr val="002060"/>
                </a:solidFill>
                <a:latin typeface="Franklin Gothic Medium" pitchFamily="34" charset="0"/>
              </a:rPr>
              <a:t>Self-timed storage register basis</a:t>
            </a:r>
          </a:p>
          <a:p>
            <a:r>
              <a:rPr lang="en-US" sz="5386" b="1" dirty="0">
                <a:solidFill>
                  <a:srgbClr val="002060"/>
                </a:solidFill>
                <a:latin typeface="Franklin Gothic Medium" pitchFamily="34" charset="0"/>
              </a:rPr>
              <a:t>Self-timed storage register implementation cases</a:t>
            </a:r>
          </a:p>
          <a:p>
            <a:r>
              <a:rPr lang="en-US" sz="5386" b="1" dirty="0">
                <a:solidFill>
                  <a:srgbClr val="002060"/>
                </a:solidFill>
                <a:latin typeface="Franklin Gothic Medium" pitchFamily="34" charset="0"/>
              </a:rPr>
              <a:t>Conclusions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235" y="9405041"/>
            <a:ext cx="17137904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7" name="Slide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64112" y="-13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006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5251" y="9405041"/>
            <a:ext cx="16921880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with Reset to Spacer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Fig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02" y="2489550"/>
            <a:ext cx="4742386" cy="68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27499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Null spacer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21940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Unit spacer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347" y="2536483"/>
            <a:ext cx="4740060" cy="684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1713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526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5251" y="9405041"/>
            <a:ext cx="16921880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80179" y="0"/>
            <a:ext cx="13680017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Register with Bit-Wise Preset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179" y="2388431"/>
            <a:ext cx="5825678" cy="6835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6548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Null spacer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88339" y="1507230"/>
            <a:ext cx="4578467" cy="64492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Unit spacer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3268" y="2415358"/>
            <a:ext cx="5925075" cy="6813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30775" y="-7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096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259" y="1884493"/>
            <a:ext cx="16921880" cy="7027655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Muller’s C-element  is the best basis for the self-timed storage register implementation as it decreases register’s complexity in </a:t>
            </a:r>
            <a:r>
              <a:rPr lang="en-US" sz="4400" b="1" dirty="0" smtClean="0">
                <a:solidFill>
                  <a:schemeClr val="tx2"/>
                </a:solidFill>
                <a:latin typeface="Franklin Gothic Medium" pitchFamily="34" charset="0"/>
              </a:rPr>
              <a:t>1.5 </a:t>
            </a: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through </a:t>
            </a:r>
            <a:r>
              <a:rPr lang="en-US" sz="4400" b="1" dirty="0" smtClean="0">
                <a:solidFill>
                  <a:schemeClr val="tx2"/>
                </a:solidFill>
                <a:latin typeface="Franklin Gothic Medium" pitchFamily="34" charset="0"/>
              </a:rPr>
              <a:t>2.1 </a:t>
            </a: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times compared to RS-latch and RS-flip-flop counterparts. 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The proposed C-element cases on CMOS transistors provide typical self-timed storage register implementations with different options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The self-timed storage register on C-elements provides minimal hardware redundancy at a factor of </a:t>
            </a:r>
            <a:r>
              <a:rPr lang="en-US" sz="4400" b="1" dirty="0" smtClean="0">
                <a:solidFill>
                  <a:schemeClr val="tx2"/>
                </a:solidFill>
                <a:latin typeface="Franklin Gothic Medium" pitchFamily="34" charset="0"/>
              </a:rPr>
              <a:t>1.4 </a:t>
            </a: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compared to synchronous counterparts while combinational self-timed circuits have the hardware redundancy at a factor of </a:t>
            </a:r>
            <a:r>
              <a:rPr lang="en-US" sz="4400" b="1" dirty="0" smtClean="0">
                <a:solidFill>
                  <a:schemeClr val="tx2"/>
                </a:solidFill>
                <a:latin typeface="Franklin Gothic Medium" pitchFamily="34" charset="0"/>
              </a:rPr>
              <a:t>2.5 </a:t>
            </a:r>
            <a:r>
              <a:rPr lang="en-US" sz="4400" b="1" dirty="0">
                <a:solidFill>
                  <a:schemeClr val="tx2"/>
                </a:solidFill>
                <a:latin typeface="Franklin Gothic Medium" pitchFamily="34" charset="0"/>
              </a:rPr>
              <a:t>through 3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64180" y="174489"/>
            <a:ext cx="12312015" cy="1710002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235" y="9298165"/>
            <a:ext cx="1720991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22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775" y="9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096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379" y="2005878"/>
            <a:ext cx="14617623" cy="6771134"/>
          </a:xfrm>
        </p:spPr>
        <p:txBody>
          <a:bodyPr>
            <a:normAutofit fontScale="70000" lnSpcReduction="20000"/>
          </a:bodyPr>
          <a:lstStyle/>
          <a:p>
            <a:pPr marL="684017" lvl="1" indent="-6840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Director: </a:t>
            </a:r>
            <a:r>
              <a:rPr lang="en-US" sz="5835" dirty="0">
                <a:solidFill>
                  <a:schemeClr val="tx2"/>
                </a:solidFill>
              </a:rPr>
              <a:t>Academician </a:t>
            </a:r>
            <a:r>
              <a:rPr lang="en-US" sz="5835" b="1" i="1" dirty="0">
                <a:solidFill>
                  <a:schemeClr val="tx2"/>
                </a:solidFill>
              </a:rPr>
              <a:t>Igor Sokolov</a:t>
            </a:r>
          </a:p>
          <a:p>
            <a:pPr marL="684017" lvl="1" indent="-684017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Address: </a:t>
            </a:r>
            <a:r>
              <a:rPr lang="en-US" sz="5835" dirty="0">
                <a:solidFill>
                  <a:schemeClr val="tx2"/>
                </a:solidFill>
              </a:rPr>
              <a:t>Institute of Informatics Problems, Federal Research Center “Computer Science and Control" of the Russian Academy of Sciences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5835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US" sz="583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b.2</a:t>
            </a:r>
            <a:r>
              <a:rPr lang="ru-RU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3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Vavilova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str.</a:t>
            </a:r>
            <a:r>
              <a:rPr lang="ru-RU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Moscow, </a:t>
            </a:r>
            <a:r>
              <a:rPr lang="ru-RU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119333</a:t>
            </a:r>
            <a:endParaRPr lang="en-US" sz="5835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89222" indent="-684017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Phone: +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(495) 137 34 94</a:t>
            </a:r>
          </a:p>
          <a:p>
            <a:pPr marL="889222" indent="-684017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Fax: +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(495) 930 45 05</a:t>
            </a:r>
          </a:p>
          <a:p>
            <a:pPr marL="889222" indent="-684017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isokolov@ipiran.ru</a:t>
            </a:r>
          </a:p>
          <a:p>
            <a:pPr marL="889222" indent="-684017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ru-RU" sz="4488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89222" indent="-684017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5835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Speaker:  </a:t>
            </a:r>
            <a:r>
              <a:rPr lang="en-US" sz="5835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Diachenko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3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Yuri,  </a:t>
            </a:r>
            <a:r>
              <a:rPr lang="en-US" sz="583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diaura@mail.ru</a:t>
            </a:r>
          </a:p>
          <a:p>
            <a:endParaRPr lang="ru-RU" dirty="0">
              <a:solidFill>
                <a:srgbClr val="0070C0"/>
              </a:solidFill>
              <a:latin typeface="Microsoft YaHei UI" pitchFamily="34" charset="-122"/>
              <a:ea typeface="Microsoft YaHei UI" pitchFamily="34" charset="-122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243" y="9298165"/>
            <a:ext cx="17065896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23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7" name="Slide-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8913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257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80" y="410876"/>
            <a:ext cx="12312015" cy="1405978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Self-Timed Circuits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227" y="9405042"/>
            <a:ext cx="17281920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741" y="1802471"/>
            <a:ext cx="13142893" cy="4728009"/>
          </a:xfrm>
        </p:spPr>
        <p:txBody>
          <a:bodyPr vert="horz" lIns="0" tIns="68400" rIns="0" bIns="68400" rtlCol="0">
            <a:normAutofit/>
          </a:bodyPr>
          <a:lstStyle/>
          <a:p>
            <a:r>
              <a:rPr lang="x-none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They are free of global </a:t>
            </a:r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clock</a:t>
            </a:r>
            <a:r>
              <a:rPr lang="x-none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 and operate based on a request-acknowledge interaction between circuit parts. </a:t>
            </a:r>
            <a:endParaRPr lang="en-US" sz="4189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M</a:t>
            </a:r>
            <a:r>
              <a:rPr lang="x-none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ajor principles</a:t>
            </a:r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:</a:t>
            </a:r>
          </a:p>
          <a:p>
            <a:pPr marL="969473">
              <a:buFont typeface="Wingdings" panose="05000000000000000000" pitchFamily="2" charset="2"/>
              <a:buChar char="ü"/>
            </a:pPr>
            <a:r>
              <a:rPr lang="x-none" sz="359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two-phase </a:t>
            </a:r>
            <a:r>
              <a:rPr lang="en-US" sz="359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operation</a:t>
            </a:r>
            <a:r>
              <a:rPr lang="x-none" sz="359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 discipline</a:t>
            </a:r>
            <a:r>
              <a:rPr lang="en-US" sz="359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,</a:t>
            </a:r>
          </a:p>
          <a:p>
            <a:pPr marL="969473">
              <a:buFont typeface="Wingdings" panose="05000000000000000000" pitchFamily="2" charset="2"/>
              <a:buChar char="ü"/>
            </a:pPr>
            <a:r>
              <a:rPr lang="x-none" sz="3591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mandatory detection and acknowledging completion of all switches initiated during the transition to the current phase of work</a:t>
            </a:r>
            <a:endParaRPr lang="ru-RU" sz="3591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1926" y="6745936"/>
            <a:ext cx="12819708" cy="2302746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Self-timed circuits are the hopeful alternate of synchronous circuits in designing reliable digital systems</a:t>
            </a:r>
            <a:endParaRPr lang="ru-RU" sz="4788" dirty="0">
              <a:solidFill>
                <a:schemeClr val="accent3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8" name="Slide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00636" y="-46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10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395" y="410876"/>
            <a:ext cx="14041559" cy="140597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Self-Timed Circuit’s Advantages </a:t>
            </a:r>
            <a:endParaRPr lang="ru-RU" sz="6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227" y="9405042"/>
            <a:ext cx="1720991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4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259" y="2113607"/>
            <a:ext cx="16633848" cy="70515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98"/>
              </a:spcAft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Absence of a global clock tree accounting for up to 30% of total power consumption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98"/>
              </a:spcAft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Absence of hazards and "races" between signals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98"/>
              </a:spcAft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Correct operation under any operating conditions (supply voltage and ambient temperature)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98"/>
              </a:spcAft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Their performance is determined by the actual logic cells' delays in the current operating conditions, not the worst case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98"/>
              </a:spcAft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Better soft error tolerance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7" name="Slide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15346" y="-55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949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19" y="213715"/>
            <a:ext cx="14041560" cy="128251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Self-Timed Circuit’s Drawbacks</a:t>
            </a:r>
            <a:endParaRPr lang="ru-RU" sz="6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219" y="9405041"/>
            <a:ext cx="17353928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5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99307" y="1815803"/>
            <a:ext cx="15841760" cy="457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Increased hardware complexity because of redundant data coding and indication subcircuit</a:t>
            </a:r>
            <a:endParaRPr lang="ru-RU" sz="4189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Two-phase operation mode decelerates self-timed circuit’s total performance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189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Indication subcircuit causes an additional delay increasing in multi-bit units</a:t>
            </a:r>
            <a:endParaRPr lang="ru-RU" sz="4189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755" y="6745936"/>
            <a:ext cx="11419235" cy="2302746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Only careful design, including appropriate algorithms and circuitry, can ensure the effective self-timed implementations</a:t>
            </a:r>
            <a:endParaRPr lang="ru-RU" sz="4788" dirty="0">
              <a:solidFill>
                <a:schemeClr val="accent3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7" name="Slide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06962" y="-24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648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80" y="0"/>
            <a:ext cx="12312015" cy="171000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Self-Timed Pipeline</a:t>
            </a:r>
            <a:endParaRPr lang="ru-RU" sz="6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235" y="9405041"/>
            <a:ext cx="17065896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6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553" y="1710004"/>
            <a:ext cx="13027269" cy="400167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983283" y="5884108"/>
            <a:ext cx="99682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CP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	–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i-th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pipeline stage’s combinational part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OR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	–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i-th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pipeline stage’s output register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CPI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	– the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Cp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’s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indication subcircuit 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ORI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–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the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OR</a:t>
            </a:r>
            <a:r>
              <a:rPr lang="en-US" sz="3600" baseline="-250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i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’s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 indication subcircuit 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 	– Muller’s C-element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36411" y="6332516"/>
            <a:ext cx="6624736" cy="2302682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Indication subcircuits and C-elements ensure request-acknowledge interaction between self-timed circuits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1713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648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759" y="0"/>
            <a:ext cx="12931981" cy="1709978"/>
          </a:xfrm>
        </p:spPr>
        <p:txBody>
          <a:bodyPr>
            <a:normAutofit/>
          </a:bodyPr>
          <a:lstStyle/>
          <a:p>
            <a:r>
              <a:rPr lang="en-US" sz="6600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 </a:t>
            </a:r>
            <a:r>
              <a:rPr lang="en-US" sz="6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Storage Register Features</a:t>
            </a:r>
            <a:endParaRPr lang="ru-RU" sz="66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235" y="9405041"/>
            <a:ext cx="17281920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7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347" y="1898149"/>
            <a:ext cx="15049671" cy="634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Keeping the working and spacer state until the subsequent ST circuit’s acknowledgment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Dual-rail output code generation if the subsequent circuit is a combinational one, otherwise, the output can be of any self-timed type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Forcing all register bits into the spacer (optional)</a:t>
            </a:r>
          </a:p>
          <a:p>
            <a:pPr marL="513013" indent="-513013">
              <a:lnSpc>
                <a:spcPct val="110000"/>
              </a:lnSpc>
              <a:spcAft>
                <a:spcPts val="898"/>
              </a:spcAft>
              <a:buFont typeface="Arial" pitchFamily="34" charset="0"/>
              <a:buChar char="•"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Presetting or resetting register bits in common or individual mode (optional)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4" name="Slide-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077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648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8262" y="0"/>
            <a:ext cx="12290726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Static two-input C-element 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5" y="9405041"/>
            <a:ext cx="1720991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8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785" y="1816854"/>
            <a:ext cx="5278703" cy="736997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189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Q(I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189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g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27" y="3070186"/>
            <a:ext cx="10906336" cy="61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04563" y="3401814"/>
            <a:ext cx="4475144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12 CMOS transistors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0063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942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8262" y="0"/>
            <a:ext cx="12290726" cy="18168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Static C-element with Reset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5" y="9405041"/>
            <a:ext cx="17137904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EDM2022 </a:t>
            </a:r>
            <a:r>
              <a:rPr lang="ru-RU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                                		                                </a:t>
            </a:r>
            <a:r>
              <a:rPr lang="en-US" sz="4029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9 of 23</a:t>
            </a:r>
            <a:endParaRPr lang="ru-RU" sz="2095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785" y="1816854"/>
            <a:ext cx="6032804" cy="736997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189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Q(I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sz="4189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18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4189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ig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72" y="2877810"/>
            <a:ext cx="10072324" cy="63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04563" y="3257798"/>
            <a:ext cx="4475144" cy="644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9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14 CMOS transistors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6" b="-5268"/>
          <a:stretch/>
        </p:blipFill>
        <p:spPr>
          <a:xfrm>
            <a:off x="16525514" y="233462"/>
            <a:ext cx="1175122" cy="659649"/>
          </a:xfrm>
          <a:prstGeom prst="rect">
            <a:avLst/>
          </a:prstGeom>
        </p:spPr>
      </p:pic>
      <p:pic>
        <p:nvPicPr>
          <p:cNvPr id="3" name="Slide-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02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27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28678</TotalTime>
  <Words>757</Words>
  <Application>Microsoft Office PowerPoint</Application>
  <PresentationFormat>Произвольный</PresentationFormat>
  <Paragraphs>163</Paragraphs>
  <Slides>23</Slides>
  <Notes>1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Microsoft YaHei UI</vt:lpstr>
      <vt:lpstr>Arial</vt:lpstr>
      <vt:lpstr>Calibri</vt:lpstr>
      <vt:lpstr>Courier New</vt:lpstr>
      <vt:lpstr>Franklin Gothic Medium</vt:lpstr>
      <vt:lpstr>Times New Roman</vt:lpstr>
      <vt:lpstr>Wingdings</vt:lpstr>
      <vt:lpstr>Тема Office</vt:lpstr>
      <vt:lpstr>Презентация PowerPoint</vt:lpstr>
      <vt:lpstr>Content</vt:lpstr>
      <vt:lpstr>Self-Timed Circuits</vt:lpstr>
      <vt:lpstr>Self-Timed Circuit’s Advantages </vt:lpstr>
      <vt:lpstr>Self-Timed Circuit’s Drawbacks</vt:lpstr>
      <vt:lpstr>Self-Timed Pipeline</vt:lpstr>
      <vt:lpstr>ST Storage Register Features</vt:lpstr>
      <vt:lpstr>Static two-input C-element </vt:lpstr>
      <vt:lpstr>Static C-element with Reset</vt:lpstr>
      <vt:lpstr>Static C-element with Preset</vt:lpstr>
      <vt:lpstr>Static C-element with both Reset and Preset</vt:lpstr>
      <vt:lpstr>ST Register Bit on RS-latch (1)</vt:lpstr>
      <vt:lpstr>ST Register Bit on RS-latch (2)</vt:lpstr>
      <vt:lpstr>Dual-Rail Coding</vt:lpstr>
      <vt:lpstr>ST Register Bit on RS-flip-flop</vt:lpstr>
      <vt:lpstr>ST Register Bit on C-elements (1)</vt:lpstr>
      <vt:lpstr>ST Register Bit on C-elements (2)</vt:lpstr>
      <vt:lpstr>ST Register with no preset</vt:lpstr>
      <vt:lpstr>Multi-input Indication subcircuit</vt:lpstr>
      <vt:lpstr>ST Register with Reset to Spacer</vt:lpstr>
      <vt:lpstr>ST Register with Bit-Wise Preset</vt:lpstr>
      <vt:lpstr>Conclusions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GTX360</dc:creator>
  <cp:lastModifiedBy>Юра</cp:lastModifiedBy>
  <cp:revision>366</cp:revision>
  <dcterms:created xsi:type="dcterms:W3CDTF">2015-09-09T16:48:29Z</dcterms:created>
  <dcterms:modified xsi:type="dcterms:W3CDTF">2022-07-02T08:43:36Z</dcterms:modified>
</cp:coreProperties>
</file>