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6" r:id="rId4"/>
    <p:sldId id="295" r:id="rId5"/>
    <p:sldId id="284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294" r:id="rId20"/>
    <p:sldId id="26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9E5"/>
    <a:srgbClr val="F7F7F7"/>
    <a:srgbClr val="5C5C5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52" autoAdjust="0"/>
  </p:normalViewPr>
  <p:slideViewPr>
    <p:cSldViewPr>
      <p:cViewPr varScale="1">
        <p:scale>
          <a:sx n="98" d="100"/>
          <a:sy n="98" d="100"/>
        </p:scale>
        <p:origin x="-60" y="-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9.9630996309963166E-2"/>
          <c:y val="7.9629629629629647E-2"/>
          <c:w val="0.88437884378843801"/>
          <c:h val="0.6814814814814818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A</c:v>
                </c:pt>
              </c:strCache>
            </c:strRef>
          </c:tx>
          <c:spPr>
            <a:ln w="27404">
              <a:solidFill>
                <a:srgbClr val="FF0000"/>
              </a:solidFill>
              <a:prstDash val="solid"/>
            </a:ln>
          </c:spPr>
          <c:marker>
            <c:symbol val="diamond"/>
            <c:size val="4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numRef>
              <c:f>Sheet1!$B$1:$K$1</c:f>
              <c:numCache>
                <c:formatCode>0.0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0.3000000000000001</c:v>
                </c:pt>
                <c:pt idx="3">
                  <c:v>0.4</c:v>
                </c:pt>
                <c:pt idx="4">
                  <c:v>0.5</c:v>
                </c:pt>
                <c:pt idx="5">
                  <c:v>0.6000000000000002</c:v>
                </c:pt>
                <c:pt idx="6">
                  <c:v>0.70000000000000018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</c:v>
                </c:pt>
              </c:strCache>
            </c:strRef>
          </c:tx>
          <c:spPr>
            <a:ln w="27404">
              <a:solidFill>
                <a:srgbClr val="2739E5"/>
              </a:solidFill>
              <a:prstDash val="solid"/>
            </a:ln>
          </c:spPr>
          <c:marker>
            <c:symbol val="square"/>
            <c:size val="4"/>
            <c:spPr>
              <a:solidFill>
                <a:schemeClr val="hlink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Sheet1!$B$1:$K$1</c:f>
              <c:numCache>
                <c:formatCode>0.0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0.3000000000000001</c:v>
                </c:pt>
                <c:pt idx="3">
                  <c:v>0.4</c:v>
                </c:pt>
                <c:pt idx="4">
                  <c:v>0.5</c:v>
                </c:pt>
                <c:pt idx="5">
                  <c:v>0.6000000000000002</c:v>
                </c:pt>
                <c:pt idx="6">
                  <c:v>0.70000000000000018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  <c:pt idx="0">
                  <c:v>3.15</c:v>
                </c:pt>
                <c:pt idx="1">
                  <c:v>3.3</c:v>
                </c:pt>
                <c:pt idx="2">
                  <c:v>3.4499999999999997</c:v>
                </c:pt>
                <c:pt idx="3">
                  <c:v>3.6</c:v>
                </c:pt>
                <c:pt idx="4">
                  <c:v>3.75</c:v>
                </c:pt>
                <c:pt idx="5">
                  <c:v>3.9</c:v>
                </c:pt>
                <c:pt idx="6">
                  <c:v>4.05</c:v>
                </c:pt>
                <c:pt idx="7">
                  <c:v>4.2</c:v>
                </c:pt>
                <c:pt idx="8">
                  <c:v>4.3499999999999996</c:v>
                </c:pt>
                <c:pt idx="9">
                  <c:v>4.5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</c:v>
                </c:pt>
              </c:strCache>
            </c:strRef>
          </c:tx>
          <c:spPr>
            <a:ln w="27404">
              <a:solidFill>
                <a:srgbClr val="00FF00"/>
              </a:solidFill>
              <a:prstDash val="solid"/>
            </a:ln>
          </c:spPr>
          <c:marker>
            <c:symbol val="triangle"/>
            <c:size val="4"/>
            <c:spPr>
              <a:solidFill>
                <a:srgbClr val="00FF00"/>
              </a:solidFill>
              <a:ln>
                <a:solidFill>
                  <a:srgbClr val="00FF00"/>
                </a:solidFill>
                <a:prstDash val="solid"/>
              </a:ln>
            </c:spPr>
          </c:marker>
          <c:cat>
            <c:numRef>
              <c:f>Sheet1!$B$1:$K$1</c:f>
              <c:numCache>
                <c:formatCode>0.0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0.3000000000000001</c:v>
                </c:pt>
                <c:pt idx="3">
                  <c:v>0.4</c:v>
                </c:pt>
                <c:pt idx="4">
                  <c:v>0.5</c:v>
                </c:pt>
                <c:pt idx="5">
                  <c:v>0.6000000000000002</c:v>
                </c:pt>
                <c:pt idx="6">
                  <c:v>0.70000000000000018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Sheet1!$B$4:$K$4</c:f>
              <c:numCache>
                <c:formatCode>General</c:formatCode>
                <c:ptCount val="10"/>
                <c:pt idx="0">
                  <c:v>2.2999999999999998</c:v>
                </c:pt>
                <c:pt idx="1">
                  <c:v>2.6</c:v>
                </c:pt>
                <c:pt idx="2">
                  <c:v>2.9</c:v>
                </c:pt>
                <c:pt idx="3">
                  <c:v>3.2</c:v>
                </c:pt>
                <c:pt idx="4">
                  <c:v>3.5</c:v>
                </c:pt>
                <c:pt idx="5">
                  <c:v>3.8</c:v>
                </c:pt>
                <c:pt idx="6">
                  <c:v>4.0999999999999996</c:v>
                </c:pt>
                <c:pt idx="7">
                  <c:v>4.4000000000000004</c:v>
                </c:pt>
                <c:pt idx="8">
                  <c:v>4.7</c:v>
                </c:pt>
                <c:pt idx="9">
                  <c:v>5</c:v>
                </c:pt>
              </c:numCache>
            </c:numRef>
          </c:val>
        </c:ser>
        <c:marker val="1"/>
        <c:axId val="138490240"/>
        <c:axId val="138492160"/>
      </c:lineChart>
      <c:catAx>
        <c:axId val="138490240"/>
        <c:scaling>
          <c:orientation val="minMax"/>
        </c:scaling>
        <c:axPos val="b"/>
        <c:numFmt formatCode="0.0" sourceLinked="1"/>
        <c:tickLblPos val="low"/>
        <c:spPr>
          <a:ln w="228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8492160"/>
        <c:crosses val="autoZero"/>
        <c:auto val="1"/>
        <c:lblAlgn val="ctr"/>
        <c:lblOffset val="100"/>
        <c:tickLblSkip val="1"/>
        <c:tickMarkSkip val="1"/>
      </c:catAx>
      <c:valAx>
        <c:axId val="138492160"/>
        <c:scaling>
          <c:orientation val="minMax"/>
          <c:max val="5"/>
          <c:min val="2"/>
        </c:scaling>
        <c:axPos val="l"/>
        <c:majorGridlines>
          <c:spPr>
            <a:ln w="2284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228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33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8490240"/>
        <c:crosses val="autoZero"/>
        <c:crossBetween val="midCat"/>
      </c:valAx>
      <c:spPr>
        <a:solidFill>
          <a:srgbClr val="FFFFFF"/>
        </a:solidFill>
        <a:ln w="913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3806612527146418"/>
          <c:y val="0.8594543765836945"/>
          <c:w val="0.30996309963099644"/>
          <c:h val="9.4444444444444484E-2"/>
        </c:manualLayout>
      </c:layout>
      <c:spPr>
        <a:noFill/>
        <a:ln w="2284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1" i="0" u="none" strike="noStrike" baseline="0">
              <a:solidFill>
                <a:schemeClr val="tx1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33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0110701107011078E-2"/>
          <c:y val="7.9629629629629634E-2"/>
          <c:w val="0.89175891758917614"/>
          <c:h val="0.68148148148148158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A</c:v>
                </c:pt>
              </c:strCache>
            </c:strRef>
          </c:tx>
          <c:spPr>
            <a:ln w="38099">
              <a:solidFill>
                <a:srgbClr val="FF0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numRef>
              <c:f>Sheet1!$B$1:$K$1</c:f>
              <c:numCache>
                <c:formatCode>0.0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0.60000000000000009</c:v>
                </c:pt>
                <c:pt idx="6">
                  <c:v>0.70000000000000007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</c:v>
                </c:pt>
              </c:strCache>
            </c:strRef>
          </c:tx>
          <c:spPr>
            <a:ln w="38099">
              <a:solidFill>
                <a:srgbClr val="2739E5"/>
              </a:solidFill>
              <a:prstDash val="solid"/>
            </a:ln>
          </c:spPr>
          <c:marker>
            <c:symbol val="square"/>
            <c:size val="5"/>
            <c:spPr>
              <a:solidFill>
                <a:schemeClr val="hlink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Sheet1!$B$1:$K$1</c:f>
              <c:numCache>
                <c:formatCode>0.0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0.60000000000000009</c:v>
                </c:pt>
                <c:pt idx="6">
                  <c:v>0.70000000000000007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  <c:pt idx="0">
                  <c:v>3.75</c:v>
                </c:pt>
                <c:pt idx="1">
                  <c:v>4</c:v>
                </c:pt>
                <c:pt idx="2">
                  <c:v>4.25</c:v>
                </c:pt>
                <c:pt idx="3">
                  <c:v>4.5</c:v>
                </c:pt>
                <c:pt idx="4">
                  <c:v>4.75</c:v>
                </c:pt>
                <c:pt idx="5">
                  <c:v>5</c:v>
                </c:pt>
                <c:pt idx="6">
                  <c:v>5.25</c:v>
                </c:pt>
                <c:pt idx="7">
                  <c:v>5.5</c:v>
                </c:pt>
                <c:pt idx="8">
                  <c:v>5.75</c:v>
                </c:pt>
                <c:pt idx="9">
                  <c:v>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</c:v>
                </c:pt>
              </c:strCache>
            </c:strRef>
          </c:tx>
          <c:spPr>
            <a:ln w="38099">
              <a:solidFill>
                <a:srgbClr val="00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FF00"/>
              </a:solidFill>
              <a:ln>
                <a:solidFill>
                  <a:srgbClr val="00FF00"/>
                </a:solidFill>
                <a:prstDash val="solid"/>
              </a:ln>
            </c:spPr>
          </c:marker>
          <c:cat>
            <c:numRef>
              <c:f>Sheet1!$B$1:$K$1</c:f>
              <c:numCache>
                <c:formatCode>0.0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0.60000000000000009</c:v>
                </c:pt>
                <c:pt idx="6">
                  <c:v>0.70000000000000007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Sheet1!$B$4:$K$4</c:f>
              <c:numCache>
                <c:formatCode>General</c:formatCode>
                <c:ptCount val="10"/>
                <c:pt idx="0">
                  <c:v>2.8499999999999996</c:v>
                </c:pt>
                <c:pt idx="1">
                  <c:v>3.2</c:v>
                </c:pt>
                <c:pt idx="2">
                  <c:v>3.55</c:v>
                </c:pt>
                <c:pt idx="3">
                  <c:v>3.9</c:v>
                </c:pt>
                <c:pt idx="4">
                  <c:v>4.25</c:v>
                </c:pt>
                <c:pt idx="5">
                  <c:v>4.5999999999999996</c:v>
                </c:pt>
                <c:pt idx="6">
                  <c:v>4.95</c:v>
                </c:pt>
                <c:pt idx="7">
                  <c:v>5.3</c:v>
                </c:pt>
                <c:pt idx="8">
                  <c:v>5.6499999999999995</c:v>
                </c:pt>
                <c:pt idx="9">
                  <c:v>6</c:v>
                </c:pt>
              </c:numCache>
            </c:numRef>
          </c:val>
        </c:ser>
        <c:marker val="1"/>
        <c:axId val="49329664"/>
        <c:axId val="49334144"/>
      </c:lineChart>
      <c:catAx>
        <c:axId val="49329664"/>
        <c:scaling>
          <c:orientation val="minMax"/>
        </c:scaling>
        <c:axPos val="b"/>
        <c:numFmt formatCode="0.0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49334144"/>
        <c:crosses val="autoZero"/>
        <c:auto val="1"/>
        <c:lblAlgn val="ctr"/>
        <c:lblOffset val="100"/>
        <c:tickLblSkip val="1"/>
        <c:tickMarkSkip val="1"/>
      </c:catAx>
      <c:valAx>
        <c:axId val="49334144"/>
        <c:scaling>
          <c:orientation val="minMax"/>
          <c:min val="2"/>
        </c:scaling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49329664"/>
        <c:crosses val="autoZero"/>
        <c:crossBetween val="midCat"/>
      </c:valAx>
      <c:spPr>
        <a:solidFill>
          <a:schemeClr val="bg1"/>
        </a:solidFill>
        <a:ln w="1270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6039369330469506"/>
          <c:y val="0.86257326313628357"/>
          <c:w val="0.30996309963099639"/>
          <c:h val="9.4444444444444456E-2"/>
        </c:manualLayout>
      </c:layout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1" i="0" u="none" strike="noStrike" baseline="0">
              <a:solidFill>
                <a:schemeClr val="tx1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575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52D41-7604-4007-B405-709336D0FD0C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B1924-1ABB-4729-BFDD-8E67B7FB72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1250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523518"/>
            <a:ext cx="86781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Self-Timed </a:t>
            </a:r>
            <a:r>
              <a:rPr lang="en-US" sz="4400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Pipeline with Variable Stage Number</a:t>
            </a:r>
            <a:endParaRPr lang="ru-RU" sz="4400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57158" y="5357826"/>
            <a:ext cx="1049364" cy="952487"/>
            <a:chOff x="12" y="12"/>
            <a:chExt cx="331" cy="330"/>
          </a:xfrm>
        </p:grpSpPr>
        <p:sp>
          <p:nvSpPr>
            <p:cNvPr id="5" name="Freeform 7"/>
            <p:cNvSpPr>
              <a:spLocks/>
            </p:cNvSpPr>
            <p:nvPr/>
          </p:nvSpPr>
          <p:spPr bwMode="auto">
            <a:xfrm>
              <a:off x="12" y="42"/>
              <a:ext cx="331" cy="199"/>
            </a:xfrm>
            <a:custGeom>
              <a:avLst/>
              <a:gdLst>
                <a:gd name="T0" fmla="*/ 14 w 475"/>
                <a:gd name="T1" fmla="*/ 15 h 313"/>
                <a:gd name="T2" fmla="*/ 14 w 475"/>
                <a:gd name="T3" fmla="*/ 17 h 313"/>
                <a:gd name="T4" fmla="*/ 39 w 475"/>
                <a:gd name="T5" fmla="*/ 17 h 313"/>
                <a:gd name="T6" fmla="*/ 55 w 475"/>
                <a:gd name="T7" fmla="*/ 0 h 313"/>
                <a:gd name="T8" fmla="*/ 71 w 475"/>
                <a:gd name="T9" fmla="*/ 0 h 313"/>
                <a:gd name="T10" fmla="*/ 77 w 475"/>
                <a:gd name="T11" fmla="*/ 0 h 313"/>
                <a:gd name="T12" fmla="*/ 77 w 475"/>
                <a:gd name="T13" fmla="*/ 15 h 313"/>
                <a:gd name="T14" fmla="*/ 55 w 475"/>
                <a:gd name="T15" fmla="*/ 15 h 313"/>
                <a:gd name="T16" fmla="*/ 39 w 475"/>
                <a:gd name="T17" fmla="*/ 31 h 313"/>
                <a:gd name="T18" fmla="*/ 14 w 475"/>
                <a:gd name="T19" fmla="*/ 31 h 313"/>
                <a:gd name="T20" fmla="*/ 14 w 475"/>
                <a:gd name="T21" fmla="*/ 32 h 313"/>
                <a:gd name="T22" fmla="*/ 0 w 475"/>
                <a:gd name="T23" fmla="*/ 24 h 313"/>
                <a:gd name="T24" fmla="*/ 14 w 475"/>
                <a:gd name="T25" fmla="*/ 15 h 3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5"/>
                <a:gd name="T40" fmla="*/ 0 h 313"/>
                <a:gd name="T41" fmla="*/ 475 w 475"/>
                <a:gd name="T42" fmla="*/ 313 h 31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5" h="313">
                  <a:moveTo>
                    <a:pt x="83" y="145"/>
                  </a:moveTo>
                  <a:lnTo>
                    <a:pt x="83" y="169"/>
                  </a:lnTo>
                  <a:lnTo>
                    <a:pt x="240" y="168"/>
                  </a:lnTo>
                  <a:lnTo>
                    <a:pt x="335" y="0"/>
                  </a:lnTo>
                  <a:lnTo>
                    <a:pt x="431" y="0"/>
                  </a:lnTo>
                  <a:lnTo>
                    <a:pt x="474" y="0"/>
                  </a:lnTo>
                  <a:lnTo>
                    <a:pt x="474" y="141"/>
                  </a:lnTo>
                  <a:lnTo>
                    <a:pt x="339" y="140"/>
                  </a:lnTo>
                  <a:lnTo>
                    <a:pt x="240" y="294"/>
                  </a:lnTo>
                  <a:lnTo>
                    <a:pt x="84" y="294"/>
                  </a:lnTo>
                  <a:lnTo>
                    <a:pt x="84" y="312"/>
                  </a:lnTo>
                  <a:lnTo>
                    <a:pt x="0" y="228"/>
                  </a:lnTo>
                  <a:lnTo>
                    <a:pt x="83" y="145"/>
                  </a:lnTo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ru-RU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56" y="12"/>
              <a:ext cx="122" cy="122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ru-RU"/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74" y="158"/>
              <a:ext cx="268" cy="184"/>
            </a:xfrm>
            <a:custGeom>
              <a:avLst/>
              <a:gdLst>
                <a:gd name="T0" fmla="*/ 0 w 374"/>
                <a:gd name="T1" fmla="*/ 14 h 297"/>
                <a:gd name="T2" fmla="*/ 4 w 374"/>
                <a:gd name="T3" fmla="*/ 14 h 297"/>
                <a:gd name="T4" fmla="*/ 27 w 374"/>
                <a:gd name="T5" fmla="*/ 14 h 297"/>
                <a:gd name="T6" fmla="*/ 46 w 374"/>
                <a:gd name="T7" fmla="*/ 1 h 297"/>
                <a:gd name="T8" fmla="*/ 64 w 374"/>
                <a:gd name="T9" fmla="*/ 1 h 297"/>
                <a:gd name="T10" fmla="*/ 70 w 374"/>
                <a:gd name="T11" fmla="*/ 0 h 297"/>
                <a:gd name="T12" fmla="*/ 70 w 374"/>
                <a:gd name="T13" fmla="*/ 12 h 297"/>
                <a:gd name="T14" fmla="*/ 47 w 374"/>
                <a:gd name="T15" fmla="*/ 12 h 297"/>
                <a:gd name="T16" fmla="*/ 27 w 374"/>
                <a:gd name="T17" fmla="*/ 27 h 297"/>
                <a:gd name="T18" fmla="*/ 4 w 374"/>
                <a:gd name="T19" fmla="*/ 27 h 297"/>
                <a:gd name="T20" fmla="*/ 0 w 374"/>
                <a:gd name="T21" fmla="*/ 27 h 297"/>
                <a:gd name="T22" fmla="*/ 0 w 374"/>
                <a:gd name="T23" fmla="*/ 21 h 297"/>
                <a:gd name="T24" fmla="*/ 0 w 374"/>
                <a:gd name="T25" fmla="*/ 14 h 29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74"/>
                <a:gd name="T40" fmla="*/ 0 h 297"/>
                <a:gd name="T41" fmla="*/ 374 w 374"/>
                <a:gd name="T42" fmla="*/ 297 h 29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74" h="297">
                  <a:moveTo>
                    <a:pt x="0" y="156"/>
                  </a:moveTo>
                  <a:lnTo>
                    <a:pt x="20" y="156"/>
                  </a:lnTo>
                  <a:lnTo>
                    <a:pt x="141" y="156"/>
                  </a:lnTo>
                  <a:lnTo>
                    <a:pt x="244" y="2"/>
                  </a:lnTo>
                  <a:lnTo>
                    <a:pt x="340" y="2"/>
                  </a:lnTo>
                  <a:lnTo>
                    <a:pt x="373" y="0"/>
                  </a:lnTo>
                  <a:lnTo>
                    <a:pt x="373" y="132"/>
                  </a:lnTo>
                  <a:lnTo>
                    <a:pt x="249" y="131"/>
                  </a:lnTo>
                  <a:lnTo>
                    <a:pt x="139" y="296"/>
                  </a:lnTo>
                  <a:lnTo>
                    <a:pt x="21" y="296"/>
                  </a:lnTo>
                  <a:lnTo>
                    <a:pt x="0" y="296"/>
                  </a:lnTo>
                  <a:lnTo>
                    <a:pt x="0" y="231"/>
                  </a:lnTo>
                  <a:lnTo>
                    <a:pt x="0" y="156"/>
                  </a:lnTo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ru-RU"/>
            </a:p>
          </p:txBody>
        </p:sp>
      </p:grp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1785918" y="5000636"/>
            <a:ext cx="6643688" cy="1512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/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Institute of Informatics Problems,</a:t>
            </a:r>
            <a:b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Federal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Research Center 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"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Computer Science and Control"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of the </a:t>
            </a:r>
            <a:b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Russian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Academy of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Sciences</a:t>
            </a:r>
            <a:endParaRPr lang="en-GB" sz="2400" b="1" kern="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883425" y="3071810"/>
            <a:ext cx="7432991" cy="172534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Clr>
                <a:schemeClr val="tx1">
                  <a:shade val="95000"/>
                </a:schemeClr>
              </a:buClr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ru-RU" sz="2800" b="1" dirty="0" smtClean="0">
                <a:solidFill>
                  <a:srgbClr val="002060"/>
                </a:solidFill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</a:rPr>
              <a:t>Sokolov</a:t>
            </a:r>
            <a:r>
              <a:rPr lang="ru-RU" sz="2800" b="1" dirty="0" smtClean="0">
                <a:solidFill>
                  <a:srgbClr val="002060"/>
                </a:solidFill>
              </a:rPr>
              <a:t>, </a:t>
            </a:r>
            <a:r>
              <a:rPr lang="en-US" sz="2800" b="1" dirty="0" smtClean="0">
                <a:solidFill>
                  <a:srgbClr val="002060"/>
                </a:solidFill>
              </a:rPr>
              <a:t>Y. Stepchenkov, </a:t>
            </a:r>
            <a:r>
              <a:rPr lang="en-US" sz="2800" b="1" u="sng" dirty="0" smtClean="0">
                <a:solidFill>
                  <a:srgbClr val="002060"/>
                </a:solidFill>
              </a:rPr>
              <a:t>Y</a:t>
            </a:r>
            <a:r>
              <a:rPr lang="en-US" sz="2800" b="1" u="sng" dirty="0">
                <a:solidFill>
                  <a:srgbClr val="002060"/>
                </a:solidFill>
              </a:rPr>
              <a:t>. Diachenko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rgbClr val="002060"/>
                </a:solidFill>
              </a:rPr>
              <a:t>Y. </a:t>
            </a:r>
            <a:r>
              <a:rPr lang="en-US" sz="2800" b="1" dirty="0" err="1" smtClean="0">
                <a:solidFill>
                  <a:srgbClr val="002060"/>
                </a:solidFill>
              </a:rPr>
              <a:t>Rogdestvenski</a:t>
            </a:r>
            <a:r>
              <a:rPr lang="en-US" sz="2800" b="1" dirty="0" smtClean="0">
                <a:solidFill>
                  <a:srgbClr val="002060"/>
                </a:solidFill>
              </a:rPr>
              <a:t>, D. </a:t>
            </a:r>
            <a:r>
              <a:rPr lang="en-US" sz="2800" b="1" dirty="0" err="1" smtClean="0">
                <a:solidFill>
                  <a:srgbClr val="002060"/>
                </a:solidFill>
              </a:rPr>
              <a:t>Diachenko</a:t>
            </a:r>
            <a:r>
              <a:rPr lang="en-US" sz="2800" b="1" dirty="0" smtClean="0">
                <a:solidFill>
                  <a:srgbClr val="002060"/>
                </a:solidFill>
              </a:rPr>
              <a:t>, L. Plekhanov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18208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0838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 Stage’s Register Bit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10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000232" y="4643447"/>
            <a:ext cx="6786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(X, XB) – dual-rail information input,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(Y, YB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) – dual-rail information output,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E    – phase-enable signal,</a:t>
            </a:r>
          </a:p>
          <a:p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Ind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 – indication output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929058" y="278605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Franklin Gothic Medium" pitchFamily="34" charset="0"/>
              </a:rPr>
              <a:t>Ind</a:t>
            </a:r>
            <a:endParaRPr lang="ru-RU" sz="2800" b="1" dirty="0">
              <a:latin typeface="Franklin Gothic Medium" pitchFamily="34" charset="0"/>
            </a:endParaRPr>
          </a:p>
        </p:txBody>
      </p:sp>
      <p:grpSp>
        <p:nvGrpSpPr>
          <p:cNvPr id="56" name="Группа 55"/>
          <p:cNvGrpSpPr/>
          <p:nvPr/>
        </p:nvGrpSpPr>
        <p:grpSpPr>
          <a:xfrm>
            <a:off x="500034" y="1142984"/>
            <a:ext cx="4064036" cy="3094988"/>
            <a:chOff x="500034" y="1142984"/>
            <a:chExt cx="4064036" cy="3094988"/>
          </a:xfrm>
        </p:grpSpPr>
        <p:sp>
          <p:nvSpPr>
            <p:cNvPr id="74" name="TextBox 73"/>
            <p:cNvSpPr txBox="1"/>
            <p:nvPr/>
          </p:nvSpPr>
          <p:spPr>
            <a:xfrm>
              <a:off x="1142976" y="1142984"/>
              <a:ext cx="1714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Franklin Gothic Medium" pitchFamily="34" charset="0"/>
                </a:rPr>
                <a:t>Null spacer</a:t>
              </a:r>
              <a:endParaRPr lang="ru-RU" sz="2400" b="1" dirty="0">
                <a:solidFill>
                  <a:srgbClr val="002060"/>
                </a:solidFill>
                <a:latin typeface="Franklin Gothic Medium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571604" y="1785926"/>
              <a:ext cx="642942" cy="1015663"/>
            </a:xfrm>
            <a:prstGeom prst="rect">
              <a:avLst/>
            </a:prstGeom>
            <a:solidFill>
              <a:srgbClr val="00B0F0">
                <a:alpha val="60000"/>
              </a:srgbClr>
            </a:solidFill>
            <a:ln w="34925">
              <a:solidFill>
                <a:schemeClr val="tx2">
                  <a:lumMod val="75000"/>
                </a:schemeClr>
              </a:solidFill>
            </a:ln>
            <a:effectLst>
              <a:outerShdw dist="88900" dir="3240000" algn="ctr" rotWithShape="0">
                <a:schemeClr val="tx2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42910" y="1857364"/>
              <a:ext cx="563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X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571604" y="3214686"/>
              <a:ext cx="642942" cy="1015663"/>
            </a:xfrm>
            <a:prstGeom prst="rect">
              <a:avLst/>
            </a:prstGeom>
            <a:solidFill>
              <a:srgbClr val="00B0F0">
                <a:alpha val="60000"/>
              </a:srgbClr>
            </a:solidFill>
            <a:ln w="34925">
              <a:solidFill>
                <a:schemeClr val="tx2">
                  <a:lumMod val="75000"/>
                </a:schemeClr>
              </a:solidFill>
            </a:ln>
            <a:effectLst>
              <a:outerShdw dist="88900" dir="3240000" algn="ctr" rotWithShape="0">
                <a:schemeClr val="tx2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857488" y="2500306"/>
              <a:ext cx="642942" cy="1015663"/>
            </a:xfrm>
            <a:prstGeom prst="rect">
              <a:avLst/>
            </a:prstGeom>
            <a:solidFill>
              <a:srgbClr val="92D050">
                <a:alpha val="60000"/>
              </a:srgbClr>
            </a:solidFill>
            <a:ln w="34925">
              <a:solidFill>
                <a:schemeClr val="accent3">
                  <a:lumMod val="75000"/>
                </a:schemeClr>
              </a:solidFill>
            </a:ln>
            <a:effectLst>
              <a:outerShdw dist="88900" dir="3240000" algn="ctr" rotWithShape="0">
                <a:schemeClr val="accent3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1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cxnSp>
          <p:nvCxnSpPr>
            <p:cNvPr id="70" name="Прямая соединительная линия 69"/>
            <p:cNvCxnSpPr/>
            <p:nvPr/>
          </p:nvCxnSpPr>
          <p:spPr>
            <a:xfrm>
              <a:off x="1071538" y="2143116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>
              <a:off x="1071538" y="3929066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1357290" y="357187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>
              <a:off x="1357290" y="250030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rot="5400000">
              <a:off x="821505" y="3036091"/>
              <a:ext cx="107157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rot="10800000">
              <a:off x="1071538" y="3000372"/>
              <a:ext cx="28575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2214546" y="2285992"/>
              <a:ext cx="157163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>
              <a:off x="2214546" y="3786190"/>
              <a:ext cx="157163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2643174" y="285749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>
              <a:off x="2643174" y="321468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единительная линия 95"/>
            <p:cNvCxnSpPr/>
            <p:nvPr/>
          </p:nvCxnSpPr>
          <p:spPr>
            <a:xfrm rot="5400000">
              <a:off x="2358216" y="3499644"/>
              <a:ext cx="57150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 rot="5400000">
              <a:off x="2358216" y="2570950"/>
              <a:ext cx="57150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Овал 98"/>
            <p:cNvSpPr/>
            <p:nvPr/>
          </p:nvSpPr>
          <p:spPr>
            <a:xfrm>
              <a:off x="3500430" y="2910567"/>
              <a:ext cx="214314" cy="21431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0" name="Прямая соединительная линия 99"/>
            <p:cNvCxnSpPr/>
            <p:nvPr/>
          </p:nvCxnSpPr>
          <p:spPr>
            <a:xfrm>
              <a:off x="3712705" y="302078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642910" y="2786058"/>
              <a:ext cx="563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E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00034" y="3714752"/>
              <a:ext cx="706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XB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857620" y="2000240"/>
              <a:ext cx="563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Y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857620" y="3714752"/>
              <a:ext cx="706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YB</a:t>
              </a:r>
              <a:endParaRPr lang="ru-RU" sz="2800" b="1" dirty="0">
                <a:latin typeface="Franklin Gothic Medium" pitchFamily="34" charset="0"/>
              </a:endParaRPr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5286380" y="11429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Franklin Gothic Medium" pitchFamily="34" charset="0"/>
              </a:rPr>
              <a:t>Unit spacer</a:t>
            </a:r>
            <a:endParaRPr lang="ru-RU" sz="2400" b="1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  <p:grpSp>
        <p:nvGrpSpPr>
          <p:cNvPr id="4" name="Группа 107"/>
          <p:cNvGrpSpPr/>
          <p:nvPr/>
        </p:nvGrpSpPr>
        <p:grpSpPr>
          <a:xfrm>
            <a:off x="4643438" y="1785926"/>
            <a:ext cx="4143404" cy="2452046"/>
            <a:chOff x="928662" y="1785926"/>
            <a:chExt cx="4143404" cy="2452046"/>
          </a:xfrm>
        </p:grpSpPr>
        <p:sp>
          <p:nvSpPr>
            <p:cNvPr id="109" name="TextBox 108"/>
            <p:cNvSpPr txBox="1"/>
            <p:nvPr/>
          </p:nvSpPr>
          <p:spPr>
            <a:xfrm>
              <a:off x="2000232" y="1785926"/>
              <a:ext cx="642942" cy="1015663"/>
            </a:xfrm>
            <a:prstGeom prst="rect">
              <a:avLst/>
            </a:prstGeom>
            <a:solidFill>
              <a:srgbClr val="00B0F0">
                <a:alpha val="60000"/>
              </a:srgbClr>
            </a:solidFill>
            <a:ln w="34925">
              <a:solidFill>
                <a:schemeClr val="tx2">
                  <a:lumMod val="75000"/>
                </a:schemeClr>
              </a:solidFill>
            </a:ln>
            <a:effectLst>
              <a:outerShdw dist="88900" dir="3240000" algn="ctr" rotWithShape="0">
                <a:schemeClr val="tx2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071538" y="1857364"/>
              <a:ext cx="563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X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000232" y="3214686"/>
              <a:ext cx="642942" cy="1015663"/>
            </a:xfrm>
            <a:prstGeom prst="rect">
              <a:avLst/>
            </a:prstGeom>
            <a:solidFill>
              <a:srgbClr val="00B0F0">
                <a:alpha val="60000"/>
              </a:srgbClr>
            </a:solidFill>
            <a:ln w="34925">
              <a:solidFill>
                <a:schemeClr val="tx2">
                  <a:lumMod val="75000"/>
                </a:schemeClr>
              </a:solidFill>
            </a:ln>
            <a:effectLst>
              <a:outerShdw dist="88900" dir="3240000" algn="ctr" rotWithShape="0">
                <a:schemeClr val="tx2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286116" y="2500306"/>
              <a:ext cx="642942" cy="1015663"/>
            </a:xfrm>
            <a:prstGeom prst="rect">
              <a:avLst/>
            </a:prstGeom>
            <a:solidFill>
              <a:srgbClr val="92D050">
                <a:alpha val="60000"/>
              </a:srgbClr>
            </a:solidFill>
            <a:ln w="34925">
              <a:solidFill>
                <a:schemeClr val="accent3">
                  <a:lumMod val="75000"/>
                </a:schemeClr>
              </a:solidFill>
            </a:ln>
            <a:effectLst>
              <a:outerShdw dist="88900" dir="3240000" algn="ctr" rotWithShape="0">
                <a:schemeClr val="accent3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&amp;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cxnSp>
          <p:nvCxnSpPr>
            <p:cNvPr id="113" name="Прямая соединительная линия 112"/>
            <p:cNvCxnSpPr/>
            <p:nvPr/>
          </p:nvCxnSpPr>
          <p:spPr>
            <a:xfrm>
              <a:off x="1500166" y="2143116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>
              <a:off x="1500166" y="3929066"/>
              <a:ext cx="50006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>
              <a:off x="1785918" y="357187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>
              <a:off x="1785918" y="250030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/>
            <p:cNvCxnSpPr/>
            <p:nvPr/>
          </p:nvCxnSpPr>
          <p:spPr>
            <a:xfrm rot="5400000">
              <a:off x="1250133" y="3036091"/>
              <a:ext cx="107157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 rot="10800000">
              <a:off x="1500166" y="3000372"/>
              <a:ext cx="28575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>
              <a:off x="2643174" y="2285992"/>
              <a:ext cx="157163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>
              <a:off x="2643174" y="3786190"/>
              <a:ext cx="1571636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>
              <a:off x="3071802" y="285749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>
              <a:off x="3071802" y="321468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Прямая соединительная линия 122"/>
            <p:cNvCxnSpPr/>
            <p:nvPr/>
          </p:nvCxnSpPr>
          <p:spPr>
            <a:xfrm rot="5400000">
              <a:off x="2786844" y="3499644"/>
              <a:ext cx="57150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Прямая соединительная линия 123"/>
            <p:cNvCxnSpPr/>
            <p:nvPr/>
          </p:nvCxnSpPr>
          <p:spPr>
            <a:xfrm rot="5400000">
              <a:off x="2786844" y="2570950"/>
              <a:ext cx="57150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Овал 124"/>
            <p:cNvSpPr/>
            <p:nvPr/>
          </p:nvSpPr>
          <p:spPr>
            <a:xfrm>
              <a:off x="3929058" y="2910567"/>
              <a:ext cx="214314" cy="21431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26" name="Прямая соединительная линия 125"/>
            <p:cNvCxnSpPr/>
            <p:nvPr/>
          </p:nvCxnSpPr>
          <p:spPr>
            <a:xfrm>
              <a:off x="4141333" y="3020786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1071538" y="2786058"/>
              <a:ext cx="563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E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928662" y="3714752"/>
              <a:ext cx="706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XB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4286248" y="2000240"/>
              <a:ext cx="563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Y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4357686" y="2786058"/>
              <a:ext cx="7143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Franklin Gothic Medium" pitchFamily="34" charset="0"/>
                </a:rPr>
                <a:t>Ind</a:t>
              </a:r>
              <a:endParaRPr lang="ru-RU" sz="2800" b="1" dirty="0">
                <a:latin typeface="Franklin Gothic Medium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286248" y="3714752"/>
              <a:ext cx="706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Medium" pitchFamily="34" charset="0"/>
                </a:rPr>
                <a:t>YB</a:t>
              </a:r>
              <a:endParaRPr lang="ru-RU" sz="2800" b="1" dirty="0">
                <a:latin typeface="Franklin Gothic Medium" pitchFamily="34" charset="0"/>
              </a:endParaRPr>
            </a:p>
          </p:txBody>
        </p:sp>
      </p:grpSp>
      <p:cxnSp>
        <p:nvCxnSpPr>
          <p:cNvPr id="133" name="Прямая соединительная линия 132"/>
          <p:cNvCxnSpPr/>
          <p:nvPr/>
        </p:nvCxnSpPr>
        <p:spPr>
          <a:xfrm rot="5400000">
            <a:off x="2928926" y="2857496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One ST Pipeline Stage Bypass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11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785918" y="5000636"/>
            <a:ext cx="5572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And – multi-bit logical “AND” function;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MX 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–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multi-bit multiplexer;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Franklin Gothic Medium" pitchFamily="34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BPC – bypass control unit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" name="Стрелка углом вверх 218"/>
          <p:cNvSpPr/>
          <p:nvPr/>
        </p:nvSpPr>
        <p:spPr>
          <a:xfrm rot="5400000">
            <a:off x="2071942" y="3142977"/>
            <a:ext cx="1390658" cy="248193"/>
          </a:xfrm>
          <a:prstGeom prst="bentUpArrow">
            <a:avLst>
              <a:gd name="adj1" fmla="val 10915"/>
              <a:gd name="adj2" fmla="val 25423"/>
              <a:gd name="adj3" fmla="val 358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1606504" y="1500174"/>
            <a:ext cx="642942" cy="1015663"/>
          </a:xfrm>
          <a:prstGeom prst="rect">
            <a:avLst/>
          </a:prstGeom>
          <a:solidFill>
            <a:srgbClr val="FFC000">
              <a:alpha val="60000"/>
            </a:srgbClr>
          </a:solidFill>
          <a:ln w="34925">
            <a:solidFill>
              <a:schemeClr val="accent6">
                <a:lumMod val="50000"/>
              </a:schemeClr>
            </a:solidFill>
          </a:ln>
          <a:effectLst>
            <a:outerShdw dist="88900" dir="3240000" algn="ctr" rotWithShape="0">
              <a:schemeClr val="accent6">
                <a:lumMod val="50000"/>
                <a:alpha val="63000"/>
              </a:schemeClr>
            </a:outerShdw>
          </a:effectLst>
          <a:scene3d>
            <a:camera prst="orthographicFront"/>
            <a:lightRig rig="threePt" dir="t"/>
          </a:scene3d>
          <a:sp3d extrusionH="76200">
            <a:bevelT w="57150" h="196850"/>
            <a:bevelB w="101600" h="107950"/>
            <a:extrusionClr>
              <a:srgbClr val="FFC000"/>
            </a:extrusionClr>
          </a:sp3d>
        </p:spPr>
        <p:txBody>
          <a:bodyPr wrap="square" lIns="36000" rIns="36000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b="1" dirty="0" smtClean="0">
                <a:latin typeface="Franklin Gothic Medium" pitchFamily="34" charset="0"/>
              </a:rPr>
              <a:t>S</a:t>
            </a:r>
            <a:r>
              <a:rPr lang="en-US" sz="2400" b="1" baseline="-25000" dirty="0" smtClean="0">
                <a:latin typeface="Franklin Gothic Medium" pitchFamily="34" charset="0"/>
              </a:rPr>
              <a:t>1</a:t>
            </a:r>
            <a:endParaRPr lang="en-US" dirty="0" smtClean="0"/>
          </a:p>
          <a:p>
            <a:pPr algn="ctr"/>
            <a:r>
              <a:rPr lang="en-US" dirty="0" smtClean="0"/>
              <a:t>R    A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4229781" y="1857364"/>
            <a:ext cx="714380" cy="1446550"/>
          </a:xfrm>
          <a:prstGeom prst="rect">
            <a:avLst/>
          </a:prstGeom>
          <a:solidFill>
            <a:srgbClr val="FFC000">
              <a:alpha val="60000"/>
            </a:srgbClr>
          </a:solidFill>
          <a:ln w="34925">
            <a:solidFill>
              <a:schemeClr val="accent6">
                <a:lumMod val="50000"/>
              </a:schemeClr>
            </a:solidFill>
          </a:ln>
          <a:effectLst>
            <a:outerShdw dist="88900" dir="3240000" algn="ctr" rotWithShape="0">
              <a:schemeClr val="accent6">
                <a:lumMod val="50000"/>
                <a:alpha val="63000"/>
              </a:schemeClr>
            </a:outerShdw>
          </a:effectLst>
          <a:scene3d>
            <a:camera prst="orthographicFront"/>
            <a:lightRig rig="threePt" dir="t"/>
          </a:scene3d>
          <a:sp3d extrusionH="76200">
            <a:bevelT w="57150" h="196850"/>
            <a:bevelB w="101600" h="107950"/>
            <a:extrusionClr>
              <a:srgbClr val="FFC000"/>
            </a:extrusionClr>
          </a:sp3d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endParaRPr lang="en-US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Franklin Gothic Medium" pitchFamily="34" charset="0"/>
              </a:rPr>
              <a:t>S</a:t>
            </a:r>
            <a:r>
              <a:rPr lang="en-US" sz="2400" b="1" baseline="-25000" dirty="0" smtClean="0">
                <a:latin typeface="Franklin Gothic Medium" pitchFamily="34" charset="0"/>
              </a:rPr>
              <a:t>2</a:t>
            </a:r>
          </a:p>
          <a:p>
            <a:pPr algn="ctr"/>
            <a:r>
              <a:rPr lang="en-US" dirty="0" smtClean="0"/>
              <a:t>R     A</a:t>
            </a:r>
          </a:p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6379045" y="1500174"/>
            <a:ext cx="642942" cy="1015663"/>
          </a:xfrm>
          <a:prstGeom prst="rect">
            <a:avLst/>
          </a:prstGeom>
          <a:solidFill>
            <a:srgbClr val="FFC000">
              <a:alpha val="60000"/>
            </a:srgbClr>
          </a:solidFill>
          <a:ln w="34925">
            <a:solidFill>
              <a:schemeClr val="accent6">
                <a:lumMod val="50000"/>
              </a:schemeClr>
            </a:solidFill>
          </a:ln>
          <a:effectLst>
            <a:outerShdw dist="88900" dir="3240000" algn="ctr" rotWithShape="0">
              <a:schemeClr val="accent6">
                <a:lumMod val="50000"/>
                <a:alpha val="63000"/>
              </a:schemeClr>
            </a:outerShdw>
          </a:effectLst>
          <a:scene3d>
            <a:camera prst="orthographicFront"/>
            <a:lightRig rig="threePt" dir="t"/>
          </a:scene3d>
          <a:sp3d extrusionH="76200">
            <a:bevelT w="57150" h="196850"/>
            <a:bevelB w="101600" h="107950"/>
            <a:extrusionClr>
              <a:srgbClr val="FFC000"/>
            </a:extrusionClr>
          </a:sp3d>
        </p:spPr>
        <p:txBody>
          <a:bodyPr wrap="square" lIns="36000" rIns="36000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400" b="1" dirty="0" smtClean="0">
                <a:latin typeface="Franklin Gothic Medium" pitchFamily="34" charset="0"/>
              </a:rPr>
              <a:t>S</a:t>
            </a:r>
            <a:r>
              <a:rPr lang="en-US" sz="2400" b="1" baseline="-25000" dirty="0" smtClean="0">
                <a:latin typeface="Franklin Gothic Medium" pitchFamily="34" charset="0"/>
              </a:rPr>
              <a:t>3</a:t>
            </a:r>
          </a:p>
          <a:p>
            <a:pPr algn="ctr"/>
            <a:r>
              <a:rPr lang="en-US" dirty="0" smtClean="0"/>
              <a:t>R    A</a:t>
            </a:r>
            <a:endParaRPr lang="ru-RU" dirty="0" smtClean="0"/>
          </a:p>
        </p:txBody>
      </p:sp>
      <p:sp>
        <p:nvSpPr>
          <p:cNvPr id="61" name="Стрелка вправо 60"/>
          <p:cNvSpPr/>
          <p:nvPr/>
        </p:nvSpPr>
        <p:spPr>
          <a:xfrm>
            <a:off x="2293913" y="1857364"/>
            <a:ext cx="520043" cy="2968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право 61"/>
          <p:cNvSpPr/>
          <p:nvPr/>
        </p:nvSpPr>
        <p:spPr>
          <a:xfrm>
            <a:off x="1214414" y="185736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право 62"/>
          <p:cNvSpPr/>
          <p:nvPr/>
        </p:nvSpPr>
        <p:spPr>
          <a:xfrm>
            <a:off x="3812250" y="2357430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право 65"/>
          <p:cNvSpPr/>
          <p:nvPr/>
        </p:nvSpPr>
        <p:spPr>
          <a:xfrm>
            <a:off x="5002892" y="2363558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трелка вправо 66"/>
          <p:cNvSpPr/>
          <p:nvPr/>
        </p:nvSpPr>
        <p:spPr>
          <a:xfrm>
            <a:off x="5993265" y="185736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Стрелка вправо 67"/>
          <p:cNvSpPr/>
          <p:nvPr/>
        </p:nvSpPr>
        <p:spPr>
          <a:xfrm>
            <a:off x="7063240" y="185736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357158" y="178592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Franklin Gothic Medium" pitchFamily="34" charset="0"/>
              </a:rPr>
              <a:t>DataIn</a:t>
            </a:r>
            <a:endParaRPr lang="ru-RU" b="1" dirty="0">
              <a:latin typeface="Franklin Gothic Medium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450615" y="178592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Franklin Gothic Medium" pitchFamily="34" charset="0"/>
              </a:rPr>
              <a:t>DataOut</a:t>
            </a:r>
            <a:endParaRPr lang="ru-RU" b="1" dirty="0">
              <a:latin typeface="Franklin Gothic Medium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28596" y="278605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Franklin Gothic Medium" pitchFamily="34" charset="0"/>
              </a:rPr>
              <a:t>Ack</a:t>
            </a:r>
            <a:endParaRPr lang="ru-RU" b="1" dirty="0">
              <a:latin typeface="Franklin Gothic Medium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207408" y="1857364"/>
            <a:ext cx="560392" cy="1107996"/>
          </a:xfrm>
          <a:prstGeom prst="rect">
            <a:avLst/>
          </a:prstGeom>
          <a:solidFill>
            <a:schemeClr val="accent3">
              <a:lumMod val="60000"/>
              <a:lumOff val="40000"/>
              <a:alpha val="60000"/>
            </a:schemeClr>
          </a:solidFill>
          <a:ln w="34925">
            <a:solidFill>
              <a:schemeClr val="accent3">
                <a:lumMod val="50000"/>
              </a:schemeClr>
            </a:solidFill>
          </a:ln>
          <a:effectLst>
            <a:outerShdw dist="88900" dir="3240000" algn="ctr" rotWithShape="0">
              <a:schemeClr val="accent3">
                <a:lumMod val="50000"/>
                <a:alpha val="63000"/>
              </a:schemeClr>
            </a:outerShdw>
          </a:effectLst>
          <a:scene3d>
            <a:camera prst="orthographicFront"/>
            <a:lightRig rig="threePt" dir="t"/>
          </a:scene3d>
          <a:sp3d extrusionH="76200">
            <a:bevelT w="57150" h="196850"/>
            <a:bevelB w="101600" h="107950"/>
            <a:extrusionClr>
              <a:srgbClr val="FFC000"/>
            </a:extrusionClr>
          </a:sp3d>
        </p:spPr>
        <p:txBody>
          <a:bodyPr wrap="square" lIns="36000" rIns="36000" rtlCol="0">
            <a:spAutoFit/>
          </a:bodyPr>
          <a:lstStyle/>
          <a:p>
            <a:pPr algn="ctr">
              <a:spcBef>
                <a:spcPts val="1200"/>
              </a:spcBef>
            </a:pPr>
            <a:endParaRPr lang="en-US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Franklin Gothic Medium" pitchFamily="34" charset="0"/>
              </a:rPr>
              <a:t>And</a:t>
            </a:r>
            <a:endParaRPr lang="en-US" sz="2000" baseline="-25000" dirty="0" smtClean="0">
              <a:latin typeface="Franklin Gothic Medium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7560153" y="300037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Franklin Gothic Medium" pitchFamily="34" charset="0"/>
              </a:rPr>
              <a:t>Req</a:t>
            </a:r>
            <a:endParaRPr lang="ru-RU" b="1" dirty="0">
              <a:latin typeface="Franklin Gothic Medium" pitchFamily="34" charset="0"/>
            </a:endParaRPr>
          </a:p>
        </p:txBody>
      </p:sp>
      <p:cxnSp>
        <p:nvCxnSpPr>
          <p:cNvPr id="81" name="Соединительная линия уступом 80"/>
          <p:cNvCxnSpPr/>
          <p:nvPr/>
        </p:nvCxnSpPr>
        <p:spPr>
          <a:xfrm rot="10800000" flipV="1">
            <a:off x="990832" y="2324773"/>
            <a:ext cx="1285884" cy="642942"/>
          </a:xfrm>
          <a:prstGeom prst="bentConnector3">
            <a:avLst>
              <a:gd name="adj1" fmla="val -12222"/>
            </a:avLst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/>
          <p:nvPr/>
        </p:nvCxnSpPr>
        <p:spPr>
          <a:xfrm>
            <a:off x="6385153" y="2357430"/>
            <a:ext cx="1200152" cy="842962"/>
          </a:xfrm>
          <a:prstGeom prst="bentConnector3">
            <a:avLst>
              <a:gd name="adj1" fmla="val -12131"/>
            </a:avLst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Соединительная линия уступом 87"/>
          <p:cNvCxnSpPr/>
          <p:nvPr/>
        </p:nvCxnSpPr>
        <p:spPr>
          <a:xfrm rot="10800000" flipV="1">
            <a:off x="4143375" y="2360083"/>
            <a:ext cx="2890308" cy="1210198"/>
          </a:xfrm>
          <a:prstGeom prst="bentConnector3">
            <a:avLst>
              <a:gd name="adj1" fmla="val -5438"/>
            </a:avLst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417013" y="1214422"/>
            <a:ext cx="560392" cy="1723549"/>
          </a:xfrm>
          <a:prstGeom prst="rect">
            <a:avLst/>
          </a:prstGeom>
          <a:solidFill>
            <a:schemeClr val="accent3">
              <a:lumMod val="60000"/>
              <a:lumOff val="40000"/>
              <a:alpha val="60000"/>
            </a:schemeClr>
          </a:solidFill>
          <a:ln w="34925">
            <a:solidFill>
              <a:schemeClr val="accent3">
                <a:lumMod val="50000"/>
              </a:schemeClr>
            </a:solidFill>
          </a:ln>
          <a:effectLst>
            <a:outerShdw dist="88900" dir="3240000" algn="ctr" rotWithShape="0">
              <a:schemeClr val="accent3">
                <a:lumMod val="50000"/>
                <a:alpha val="63000"/>
              </a:schemeClr>
            </a:outerShdw>
          </a:effectLst>
          <a:scene3d>
            <a:camera prst="orthographicFront"/>
            <a:lightRig rig="threePt" dir="t"/>
          </a:scene3d>
          <a:sp3d extrusionH="76200">
            <a:bevelT w="57150" h="196850"/>
            <a:bevelB w="101600" h="107950"/>
            <a:extrusionClr>
              <a:srgbClr val="FFC000"/>
            </a:extrusionClr>
          </a:sp3d>
        </p:spPr>
        <p:txBody>
          <a:bodyPr wrap="square" lIns="36000" rIns="36000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en-US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Franklin Gothic Medium" pitchFamily="34" charset="0"/>
              </a:rPr>
              <a:t>MX</a:t>
            </a:r>
            <a:endParaRPr lang="en-US" sz="2000" baseline="-25000" dirty="0" smtClean="0">
              <a:latin typeface="Franklin Gothic Medium" pitchFamily="34" charset="0"/>
            </a:endParaRPr>
          </a:p>
          <a:p>
            <a:pPr algn="ctr">
              <a:spcBef>
                <a:spcPts val="3600"/>
              </a:spcBef>
            </a:pPr>
            <a:endParaRPr lang="ru-RU" dirty="0"/>
          </a:p>
        </p:txBody>
      </p:sp>
      <p:sp>
        <p:nvSpPr>
          <p:cNvPr id="138" name="Стрелка углом вверх 137"/>
          <p:cNvSpPr/>
          <p:nvPr/>
        </p:nvSpPr>
        <p:spPr>
          <a:xfrm rot="5400000">
            <a:off x="2500298" y="2000240"/>
            <a:ext cx="785818" cy="500066"/>
          </a:xfrm>
          <a:prstGeom prst="bentUpArrow">
            <a:avLst>
              <a:gd name="adj1" fmla="val 40375"/>
              <a:gd name="adj2" fmla="val 25423"/>
              <a:gd name="adj3" fmla="val 358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Стрелка углом вверх 138"/>
          <p:cNvSpPr/>
          <p:nvPr/>
        </p:nvSpPr>
        <p:spPr>
          <a:xfrm rot="16200000" flipV="1">
            <a:off x="3691955" y="309209"/>
            <a:ext cx="642249" cy="2739812"/>
          </a:xfrm>
          <a:prstGeom prst="bentUpArrow">
            <a:avLst>
              <a:gd name="adj1" fmla="val 31430"/>
              <a:gd name="adj2" fmla="val 25423"/>
              <a:gd name="adj3" fmla="val 358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TextBox 145"/>
          <p:cNvSpPr txBox="1"/>
          <p:nvPr/>
        </p:nvSpPr>
        <p:spPr>
          <a:xfrm>
            <a:off x="2923483" y="3357562"/>
            <a:ext cx="719823" cy="1508105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 w="34925">
            <a:solidFill>
              <a:schemeClr val="tx2">
                <a:lumMod val="50000"/>
              </a:schemeClr>
            </a:solidFill>
          </a:ln>
          <a:effectLst>
            <a:outerShdw dist="88900" dir="3240000" algn="ctr" rotWithShape="0">
              <a:schemeClr val="tx2">
                <a:lumMod val="50000"/>
                <a:alpha val="63000"/>
              </a:schemeClr>
            </a:outerShdw>
          </a:effectLst>
          <a:scene3d>
            <a:camera prst="orthographicFront"/>
            <a:lightRig rig="threePt" dir="t"/>
          </a:scene3d>
          <a:sp3d extrusionH="76200">
            <a:bevelT w="57150" h="196850"/>
            <a:bevelB w="101600" h="107950"/>
            <a:extrusionClr>
              <a:srgbClr val="FFC000"/>
            </a:extrusionClr>
          </a:sp3d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sz="2000" dirty="0" smtClean="0">
                <a:latin typeface="Franklin Gothic Medium" pitchFamily="34" charset="0"/>
              </a:rPr>
              <a:t>BPC</a:t>
            </a:r>
          </a:p>
          <a:p>
            <a:pPr algn="ctr"/>
            <a:r>
              <a:rPr lang="en-US" sz="2400" b="1" baseline="-25000" dirty="0" smtClean="0">
                <a:latin typeface="Franklin Gothic Medium" pitchFamily="34" charset="0"/>
              </a:rPr>
              <a:t> L     A3</a:t>
            </a:r>
          </a:p>
          <a:p>
            <a:pPr algn="r"/>
            <a:r>
              <a:rPr lang="en-US" sz="2400" b="1" baseline="-25000" dirty="0" smtClean="0">
                <a:latin typeface="Franklin Gothic Medium" pitchFamily="34" charset="0"/>
              </a:rPr>
              <a:t>E2</a:t>
            </a:r>
          </a:p>
          <a:p>
            <a:r>
              <a:rPr lang="en-US" sz="2400" b="1" baseline="-25000" dirty="0" smtClean="0">
                <a:latin typeface="Franklin Gothic Medium" pitchFamily="34" charset="0"/>
              </a:rPr>
              <a:t> A1    U</a:t>
            </a:r>
          </a:p>
          <a:p>
            <a:pPr algn="ctr"/>
            <a:r>
              <a:rPr lang="en-US" sz="2400" b="1" baseline="-25000" dirty="0" smtClean="0">
                <a:latin typeface="Franklin Gothic Medium" pitchFamily="34" charset="0"/>
              </a:rPr>
              <a:t>R1  A2</a:t>
            </a:r>
          </a:p>
          <a:p>
            <a:pPr algn="ctr"/>
            <a:endParaRPr lang="en-US" sz="1200" baseline="-25000" dirty="0" smtClean="0">
              <a:latin typeface="Franklin Gothic Medium" pitchFamily="34" charset="0"/>
            </a:endParaRPr>
          </a:p>
        </p:txBody>
      </p:sp>
      <p:cxnSp>
        <p:nvCxnSpPr>
          <p:cNvPr id="155" name="Прямая соединительная линия 154"/>
          <p:cNvCxnSpPr/>
          <p:nvPr/>
        </p:nvCxnSpPr>
        <p:spPr>
          <a:xfrm flipV="1">
            <a:off x="4954588" y="2843210"/>
            <a:ext cx="188916" cy="1590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 rot="5400000">
            <a:off x="4253442" y="3730628"/>
            <a:ext cx="1788586" cy="4230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10800000">
            <a:off x="3662364" y="4622802"/>
            <a:ext cx="1481141" cy="9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 rot="16200000" flipH="1">
            <a:off x="3609184" y="3378994"/>
            <a:ext cx="1071559" cy="1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rot="10800000" flipV="1">
            <a:off x="3662364" y="3914776"/>
            <a:ext cx="490537" cy="3173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 rot="10800000" flipV="1">
            <a:off x="1447007" y="4643446"/>
            <a:ext cx="1490651" cy="3166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 rot="16200000" flipV="1">
            <a:off x="299964" y="3491896"/>
            <a:ext cx="2307095" cy="5513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>
            <a:off x="1448594" y="2332263"/>
            <a:ext cx="138906" cy="2420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Прямоугольник 214"/>
          <p:cNvSpPr/>
          <p:nvPr/>
        </p:nvSpPr>
        <p:spPr>
          <a:xfrm flipV="1">
            <a:off x="2620976" y="1944693"/>
            <a:ext cx="209537" cy="1222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9" name="Прямая соединительная линия 248"/>
          <p:cNvCxnSpPr/>
          <p:nvPr/>
        </p:nvCxnSpPr>
        <p:spPr>
          <a:xfrm flipV="1">
            <a:off x="4146550" y="2843211"/>
            <a:ext cx="73029" cy="1589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Овал 255"/>
          <p:cNvSpPr/>
          <p:nvPr/>
        </p:nvSpPr>
        <p:spPr>
          <a:xfrm>
            <a:off x="3649656" y="4413260"/>
            <a:ext cx="142876" cy="142876"/>
          </a:xfrm>
          <a:prstGeom prst="ellips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8" name="Прямая соединительная линия 257"/>
          <p:cNvCxnSpPr/>
          <p:nvPr/>
        </p:nvCxnSpPr>
        <p:spPr>
          <a:xfrm>
            <a:off x="3643306" y="4352391"/>
            <a:ext cx="245011" cy="1592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Прямая соединительная линия 261"/>
          <p:cNvCxnSpPr/>
          <p:nvPr/>
        </p:nvCxnSpPr>
        <p:spPr>
          <a:xfrm rot="16200000" flipV="1">
            <a:off x="3328726" y="3794392"/>
            <a:ext cx="1110454" cy="261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единительная линия 263"/>
          <p:cNvCxnSpPr/>
          <p:nvPr/>
        </p:nvCxnSpPr>
        <p:spPr>
          <a:xfrm rot="10800000">
            <a:off x="3527425" y="3233739"/>
            <a:ext cx="355600" cy="1587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Прямая соединительная линия 265"/>
          <p:cNvCxnSpPr/>
          <p:nvPr/>
        </p:nvCxnSpPr>
        <p:spPr>
          <a:xfrm rot="5400000" flipH="1" flipV="1">
            <a:off x="3410744" y="3115469"/>
            <a:ext cx="234950" cy="1588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/>
          <p:cNvCxnSpPr>
            <a:stCxn id="256" idx="6"/>
          </p:cNvCxnSpPr>
          <p:nvPr/>
        </p:nvCxnSpPr>
        <p:spPr>
          <a:xfrm>
            <a:off x="3792532" y="4484698"/>
            <a:ext cx="1931993" cy="9519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Прямая соединительная линия 269"/>
          <p:cNvCxnSpPr/>
          <p:nvPr/>
        </p:nvCxnSpPr>
        <p:spPr>
          <a:xfrm rot="5400000" flipH="1" flipV="1">
            <a:off x="4958558" y="3726659"/>
            <a:ext cx="1544636" cy="6346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Прямая соединительная линия 273"/>
          <p:cNvCxnSpPr/>
          <p:nvPr/>
        </p:nvCxnSpPr>
        <p:spPr>
          <a:xfrm rot="16200000" flipH="1">
            <a:off x="1697036" y="3697289"/>
            <a:ext cx="1477966" cy="4761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Прямая соединительная линия 275"/>
          <p:cNvCxnSpPr/>
          <p:nvPr/>
        </p:nvCxnSpPr>
        <p:spPr>
          <a:xfrm flipV="1">
            <a:off x="2432050" y="4429132"/>
            <a:ext cx="471488" cy="1587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Прямая соединительная линия 284"/>
          <p:cNvCxnSpPr/>
          <p:nvPr/>
        </p:nvCxnSpPr>
        <p:spPr>
          <a:xfrm rot="5400000">
            <a:off x="4197351" y="3723219"/>
            <a:ext cx="833969" cy="8465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Прямая соединительная линия 285"/>
          <p:cNvCxnSpPr/>
          <p:nvPr/>
        </p:nvCxnSpPr>
        <p:spPr>
          <a:xfrm rot="10800000" flipV="1">
            <a:off x="3643307" y="4142317"/>
            <a:ext cx="971026" cy="4236"/>
          </a:xfrm>
          <a:prstGeom prst="line">
            <a:avLst/>
          </a:prstGeom>
          <a:ln w="15875">
            <a:solidFill>
              <a:schemeClr val="tx2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Bypass Control Unit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12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428728" y="4429132"/>
            <a:ext cx="7215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L – dual-rail pipeline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bypass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mode signal;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A1, A2, A3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–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acknowledge outputs of the stages;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E2 – stage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register’s control signal;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Franklin Gothic Medium" pitchFamily="34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R1 –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stage’s request input;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U, UB – dual-rail bypass marker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5" name="Группа 84"/>
          <p:cNvGrpSpPr/>
          <p:nvPr/>
        </p:nvGrpSpPr>
        <p:grpSpPr>
          <a:xfrm>
            <a:off x="857224" y="857232"/>
            <a:ext cx="7929618" cy="3425843"/>
            <a:chOff x="857224" y="857232"/>
            <a:chExt cx="7929618" cy="3425843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85852" y="1142984"/>
              <a:ext cx="5466735" cy="31400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1" name="TextBox 40"/>
            <p:cNvSpPr txBox="1"/>
            <p:nvPr/>
          </p:nvSpPr>
          <p:spPr>
            <a:xfrm>
              <a:off x="6858016" y="2857496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U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786578" y="2143116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R1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357422" y="1571612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L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57224" y="292893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A2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57224" y="2500306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A3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14612" y="257174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182360" y="2143116"/>
              <a:ext cx="3899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48086" y="1336660"/>
              <a:ext cx="527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  1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737926" y="2739384"/>
              <a:ext cx="527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  1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16832" y="1933564"/>
              <a:ext cx="527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  1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31336" y="2551742"/>
              <a:ext cx="5559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1  &amp;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116832" y="2366954"/>
              <a:ext cx="5162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3286116" y="1000108"/>
              <a:ext cx="2357454" cy="2928958"/>
            </a:xfrm>
            <a:prstGeom prst="roundRect">
              <a:avLst/>
            </a:prstGeom>
            <a:solidFill>
              <a:schemeClr val="accent3">
                <a:lumMod val="75000"/>
                <a:alpha val="40000"/>
              </a:schemeClr>
            </a:solidFill>
            <a:ln w="15875"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6000760" y="857232"/>
              <a:ext cx="2786082" cy="4616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  <a:latin typeface="Franklin Gothic Medium" pitchFamily="34" charset="0"/>
                </a:rPr>
                <a:t>Self-timed RS-latch</a:t>
              </a:r>
              <a:endPara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Прямая со стрелкой 69"/>
            <p:cNvCxnSpPr>
              <a:stCxn id="205" idx="1"/>
            </p:cNvCxnSpPr>
            <p:nvPr/>
          </p:nvCxnSpPr>
          <p:spPr>
            <a:xfrm rot="10800000" flipV="1">
              <a:off x="5643570" y="1088064"/>
              <a:ext cx="357190" cy="197795"/>
            </a:xfrm>
            <a:prstGeom prst="straightConnector1">
              <a:avLst/>
            </a:prstGeom>
            <a:ln w="25400">
              <a:solidFill>
                <a:schemeClr val="accent3">
                  <a:lumMod val="7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857224" y="2143116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A1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428860" y="3286124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E2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786578" y="1571612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UB</a:t>
              </a:r>
              <a:endParaRPr lang="ru-RU" b="1" dirty="0">
                <a:latin typeface="Franklin Gothic Medium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714348" y="1500174"/>
          <a:ext cx="7858180" cy="314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428624"/>
                <a:gridCol w="310759"/>
                <a:gridCol w="389337"/>
                <a:gridCol w="389337"/>
                <a:gridCol w="389337"/>
                <a:gridCol w="389337"/>
                <a:gridCol w="304253"/>
                <a:gridCol w="399412"/>
                <a:gridCol w="285752"/>
                <a:gridCol w="428628"/>
                <a:gridCol w="308608"/>
                <a:gridCol w="401320"/>
                <a:gridCol w="433080"/>
                <a:gridCol w="428628"/>
                <a:gridCol w="428628"/>
                <a:gridCol w="285752"/>
                <a:gridCol w="428628"/>
                <a:gridCol w="285752"/>
                <a:gridCol w="428628"/>
                <a:gridCol w="285752"/>
              </a:tblGrid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Pipeline’s Phase Diagram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13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42910" y="92867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Every second input data bypasses the slowest stage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71" name="Левая фигурная скобка 70"/>
          <p:cNvSpPr/>
          <p:nvPr/>
        </p:nvSpPr>
        <p:spPr>
          <a:xfrm rot="16200000">
            <a:off x="4357686" y="4214818"/>
            <a:ext cx="214314" cy="1357322"/>
          </a:xfrm>
          <a:prstGeom prst="leftBrace">
            <a:avLst>
              <a:gd name="adj1" fmla="val 48629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Левая фигурная скобка 71"/>
          <p:cNvSpPr/>
          <p:nvPr/>
        </p:nvSpPr>
        <p:spPr>
          <a:xfrm rot="16200000">
            <a:off x="4964909" y="4536289"/>
            <a:ext cx="214314" cy="1857388"/>
          </a:xfrm>
          <a:prstGeom prst="leftBrace">
            <a:avLst>
              <a:gd name="adj1" fmla="val 36777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3786182" y="5000636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Average output period =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phase,S2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+1.5T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phase,S1</a:t>
            </a:r>
            <a:endParaRPr lang="en-US" sz="2000" b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786182" y="5572140"/>
            <a:ext cx="500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Average latency =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3.5T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phase,S2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+2.5T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phase,S1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олилиния 91"/>
          <p:cNvSpPr/>
          <p:nvPr/>
        </p:nvSpPr>
        <p:spPr>
          <a:xfrm rot="20569547">
            <a:off x="3504860" y="1784755"/>
            <a:ext cx="146061" cy="1019802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олилиния 92"/>
          <p:cNvSpPr/>
          <p:nvPr/>
        </p:nvSpPr>
        <p:spPr>
          <a:xfrm flipV="1">
            <a:off x="3571868" y="2857496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 flipV="1">
            <a:off x="4714876" y="1857363"/>
            <a:ext cx="249465" cy="940257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4286248" y="1785926"/>
            <a:ext cx="249465" cy="1060565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 rot="20570442" flipV="1">
            <a:off x="5479184" y="1753622"/>
            <a:ext cx="176918" cy="612974"/>
          </a:xfrm>
          <a:custGeom>
            <a:avLst/>
            <a:gdLst>
              <a:gd name="connsiteX0" fmla="*/ 0 w 353786"/>
              <a:gd name="connsiteY0" fmla="*/ 0 h 985157"/>
              <a:gd name="connsiteX1" fmla="*/ 130629 w 353786"/>
              <a:gd name="connsiteY1" fmla="*/ 43543 h 985157"/>
              <a:gd name="connsiteX2" fmla="*/ 206829 w 353786"/>
              <a:gd name="connsiteY2" fmla="*/ 179614 h 985157"/>
              <a:gd name="connsiteX3" fmla="*/ 206829 w 353786"/>
              <a:gd name="connsiteY3" fmla="*/ 315686 h 985157"/>
              <a:gd name="connsiteX4" fmla="*/ 157843 w 353786"/>
              <a:gd name="connsiteY4" fmla="*/ 440871 h 985157"/>
              <a:gd name="connsiteX5" fmla="*/ 92529 w 353786"/>
              <a:gd name="connsiteY5" fmla="*/ 587829 h 985157"/>
              <a:gd name="connsiteX6" fmla="*/ 108857 w 353786"/>
              <a:gd name="connsiteY6" fmla="*/ 756557 h 985157"/>
              <a:gd name="connsiteX7" fmla="*/ 190500 w 353786"/>
              <a:gd name="connsiteY7" fmla="*/ 887186 h 985157"/>
              <a:gd name="connsiteX8" fmla="*/ 353786 w 353786"/>
              <a:gd name="connsiteY8" fmla="*/ 985157 h 9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786" h="985157">
                <a:moveTo>
                  <a:pt x="0" y="0"/>
                </a:moveTo>
                <a:cubicBezTo>
                  <a:pt x="48079" y="6803"/>
                  <a:pt x="96158" y="13607"/>
                  <a:pt x="130629" y="43543"/>
                </a:cubicBezTo>
                <a:cubicBezTo>
                  <a:pt x="165100" y="73479"/>
                  <a:pt x="194129" y="134257"/>
                  <a:pt x="206829" y="179614"/>
                </a:cubicBezTo>
                <a:cubicBezTo>
                  <a:pt x="219529" y="224971"/>
                  <a:pt x="214993" y="272143"/>
                  <a:pt x="206829" y="315686"/>
                </a:cubicBezTo>
                <a:cubicBezTo>
                  <a:pt x="198665" y="359229"/>
                  <a:pt x="176893" y="395514"/>
                  <a:pt x="157843" y="440871"/>
                </a:cubicBezTo>
                <a:cubicBezTo>
                  <a:pt x="138793" y="486228"/>
                  <a:pt x="100693" y="535215"/>
                  <a:pt x="92529" y="587829"/>
                </a:cubicBezTo>
                <a:cubicBezTo>
                  <a:pt x="84365" y="640443"/>
                  <a:pt x="92529" y="706664"/>
                  <a:pt x="108857" y="756557"/>
                </a:cubicBezTo>
                <a:cubicBezTo>
                  <a:pt x="125185" y="806450"/>
                  <a:pt x="149678" y="849086"/>
                  <a:pt x="190500" y="887186"/>
                </a:cubicBezTo>
                <a:cubicBezTo>
                  <a:pt x="231322" y="925286"/>
                  <a:pt x="292554" y="955221"/>
                  <a:pt x="353786" y="985157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57224" y="4857760"/>
            <a:ext cx="2643206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bg2">
                <a:lumMod val="25000"/>
              </a:schemeClr>
            </a:solidFill>
          </a:ln>
          <a:effectLst>
            <a:outerShdw blurRad="50800" dist="38100" dir="5340000" sx="102000" sy="102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Output periodicity and Latency become less!</a:t>
            </a:r>
          </a:p>
        </p:txBody>
      </p:sp>
      <p:sp>
        <p:nvSpPr>
          <p:cNvPr id="28" name="Левая фигурная скобка 27"/>
          <p:cNvSpPr/>
          <p:nvPr/>
        </p:nvSpPr>
        <p:spPr>
          <a:xfrm rot="16200000">
            <a:off x="6072198" y="3929066"/>
            <a:ext cx="214314" cy="1928826"/>
          </a:xfrm>
          <a:prstGeom prst="leftBrace">
            <a:avLst>
              <a:gd name="adj1" fmla="val 48629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Левая фигурная скобка 28"/>
          <p:cNvSpPr/>
          <p:nvPr/>
        </p:nvSpPr>
        <p:spPr>
          <a:xfrm rot="16200000">
            <a:off x="6643702" y="4429132"/>
            <a:ext cx="214314" cy="2214578"/>
          </a:xfrm>
          <a:prstGeom prst="leftBrace">
            <a:avLst>
              <a:gd name="adj1" fmla="val 36777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 rot="20570442" flipV="1">
            <a:off x="2941046" y="1734215"/>
            <a:ext cx="228044" cy="625109"/>
          </a:xfrm>
          <a:custGeom>
            <a:avLst/>
            <a:gdLst>
              <a:gd name="connsiteX0" fmla="*/ 0 w 353786"/>
              <a:gd name="connsiteY0" fmla="*/ 0 h 985157"/>
              <a:gd name="connsiteX1" fmla="*/ 130629 w 353786"/>
              <a:gd name="connsiteY1" fmla="*/ 43543 h 985157"/>
              <a:gd name="connsiteX2" fmla="*/ 206829 w 353786"/>
              <a:gd name="connsiteY2" fmla="*/ 179614 h 985157"/>
              <a:gd name="connsiteX3" fmla="*/ 206829 w 353786"/>
              <a:gd name="connsiteY3" fmla="*/ 315686 h 985157"/>
              <a:gd name="connsiteX4" fmla="*/ 157843 w 353786"/>
              <a:gd name="connsiteY4" fmla="*/ 440871 h 985157"/>
              <a:gd name="connsiteX5" fmla="*/ 92529 w 353786"/>
              <a:gd name="connsiteY5" fmla="*/ 587829 h 985157"/>
              <a:gd name="connsiteX6" fmla="*/ 108857 w 353786"/>
              <a:gd name="connsiteY6" fmla="*/ 756557 h 985157"/>
              <a:gd name="connsiteX7" fmla="*/ 190500 w 353786"/>
              <a:gd name="connsiteY7" fmla="*/ 887186 h 985157"/>
              <a:gd name="connsiteX8" fmla="*/ 353786 w 353786"/>
              <a:gd name="connsiteY8" fmla="*/ 985157 h 9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786" h="985157">
                <a:moveTo>
                  <a:pt x="0" y="0"/>
                </a:moveTo>
                <a:cubicBezTo>
                  <a:pt x="48079" y="6803"/>
                  <a:pt x="96158" y="13607"/>
                  <a:pt x="130629" y="43543"/>
                </a:cubicBezTo>
                <a:cubicBezTo>
                  <a:pt x="165100" y="73479"/>
                  <a:pt x="194129" y="134257"/>
                  <a:pt x="206829" y="179614"/>
                </a:cubicBezTo>
                <a:cubicBezTo>
                  <a:pt x="219529" y="224971"/>
                  <a:pt x="214993" y="272143"/>
                  <a:pt x="206829" y="315686"/>
                </a:cubicBezTo>
                <a:cubicBezTo>
                  <a:pt x="198665" y="359229"/>
                  <a:pt x="176893" y="395514"/>
                  <a:pt x="157843" y="440871"/>
                </a:cubicBezTo>
                <a:cubicBezTo>
                  <a:pt x="138793" y="486228"/>
                  <a:pt x="100693" y="535215"/>
                  <a:pt x="92529" y="587829"/>
                </a:cubicBezTo>
                <a:cubicBezTo>
                  <a:pt x="84365" y="640443"/>
                  <a:pt x="92529" y="706664"/>
                  <a:pt x="108857" y="756557"/>
                </a:cubicBezTo>
                <a:cubicBezTo>
                  <a:pt x="125185" y="806450"/>
                  <a:pt x="149678" y="849086"/>
                  <a:pt x="190500" y="887186"/>
                </a:cubicBezTo>
                <a:cubicBezTo>
                  <a:pt x="231322" y="925286"/>
                  <a:pt x="292554" y="955221"/>
                  <a:pt x="353786" y="985157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Two ST Pipeline Stages Bypass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14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57356" y="5143512"/>
            <a:ext cx="5572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And – multi-bit logical “AND” function;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MX   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–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multi-bit multiplexer;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Franklin Gothic Medium" pitchFamily="34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BPC – bypass control unit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" name="Группа 116"/>
          <p:cNvGrpSpPr/>
          <p:nvPr/>
        </p:nvGrpSpPr>
        <p:grpSpPr>
          <a:xfrm>
            <a:off x="214282" y="1214422"/>
            <a:ext cx="8929718" cy="3856430"/>
            <a:chOff x="214282" y="1214422"/>
            <a:chExt cx="8929718" cy="3856430"/>
          </a:xfrm>
        </p:grpSpPr>
        <p:sp>
          <p:nvSpPr>
            <p:cNvPr id="106" name="Трапеция 105"/>
            <p:cNvSpPr/>
            <p:nvPr/>
          </p:nvSpPr>
          <p:spPr>
            <a:xfrm rot="5400000">
              <a:off x="5643570" y="1785926"/>
              <a:ext cx="1500198" cy="500066"/>
            </a:xfrm>
            <a:prstGeom prst="trapezoid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  <a:effectLst>
              <a:outerShdw dist="63500" dir="3000000" algn="ctr" rotWithShape="0">
                <a:schemeClr val="bg2">
                  <a:lumMod val="50000"/>
                  <a:alpha val="6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14282" y="1785926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DataIn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219" name="Стрелка углом вверх 218"/>
            <p:cNvSpPr/>
            <p:nvPr/>
          </p:nvSpPr>
          <p:spPr>
            <a:xfrm rot="5400000">
              <a:off x="1805538" y="2943783"/>
              <a:ext cx="1714513" cy="443385"/>
            </a:xfrm>
            <a:prstGeom prst="bentUpArrow">
              <a:avLst>
                <a:gd name="adj1" fmla="val 7693"/>
                <a:gd name="adj2" fmla="val 23824"/>
                <a:gd name="adj3" fmla="val 3588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404433" y="150017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1</a:t>
              </a:r>
              <a:endParaRPr lang="en-US" dirty="0" smtClean="0"/>
            </a:p>
            <a:p>
              <a:pPr algn="ctr"/>
              <a:r>
                <a:rPr lang="en-US" dirty="0" smtClean="0"/>
                <a:t>R    A</a:t>
              </a:r>
              <a:endParaRPr lang="ru-RU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027710" y="1714488"/>
              <a:ext cx="615728" cy="1754326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2</a:t>
              </a:r>
            </a:p>
            <a:p>
              <a:pPr algn="ctr">
                <a:spcBef>
                  <a:spcPts val="1200"/>
                </a:spcBef>
              </a:pPr>
              <a:r>
                <a:rPr lang="en-US" dirty="0" smtClean="0"/>
                <a:t>R     A</a:t>
              </a:r>
            </a:p>
            <a:p>
              <a:pPr algn="ctr"/>
              <a:r>
                <a:rPr lang="en-US" dirty="0" smtClean="0"/>
                <a:t>E</a:t>
              </a:r>
              <a:endParaRPr lang="ru-RU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072298" y="150017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4</a:t>
              </a:r>
            </a:p>
            <a:p>
              <a:pPr algn="ctr"/>
              <a:r>
                <a:rPr lang="en-US" dirty="0" smtClean="0"/>
                <a:t>R    A</a:t>
              </a:r>
              <a:endParaRPr lang="ru-RU" dirty="0" smtClean="0"/>
            </a:p>
          </p:txBody>
        </p:sp>
        <p:sp>
          <p:nvSpPr>
            <p:cNvPr id="61" name="Стрелка вправо 60"/>
            <p:cNvSpPr/>
            <p:nvPr/>
          </p:nvSpPr>
          <p:spPr>
            <a:xfrm>
              <a:off x="2091842" y="1857364"/>
              <a:ext cx="520043" cy="29687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Стрелка вправо 61"/>
            <p:cNvSpPr/>
            <p:nvPr/>
          </p:nvSpPr>
          <p:spPr>
            <a:xfrm>
              <a:off x="1012343" y="185736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Стрелка вправо 62"/>
            <p:cNvSpPr/>
            <p:nvPr/>
          </p:nvSpPr>
          <p:spPr>
            <a:xfrm>
              <a:off x="3610179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трелка вправо 65"/>
            <p:cNvSpPr/>
            <p:nvPr/>
          </p:nvSpPr>
          <p:spPr>
            <a:xfrm>
              <a:off x="4687662" y="2363558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Стрелка вправо 66"/>
            <p:cNvSpPr/>
            <p:nvPr/>
          </p:nvSpPr>
          <p:spPr>
            <a:xfrm>
              <a:off x="6686518" y="185736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Стрелка вправо 67"/>
            <p:cNvSpPr/>
            <p:nvPr/>
          </p:nvSpPr>
          <p:spPr>
            <a:xfrm>
              <a:off x="7756493" y="185736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43868" y="1785926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DataOut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26525" y="2786058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Ack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005337" y="1714488"/>
              <a:ext cx="560392" cy="1107996"/>
            </a:xfrm>
            <a:prstGeom prst="rect">
              <a:avLst/>
            </a:prstGeom>
            <a:solidFill>
              <a:schemeClr val="accent3">
                <a:lumMod val="60000"/>
                <a:lumOff val="40000"/>
                <a:alpha val="60000"/>
              </a:schemeClr>
            </a:solidFill>
            <a:ln w="34925">
              <a:solidFill>
                <a:schemeClr val="accent3">
                  <a:lumMod val="50000"/>
                </a:schemeClr>
              </a:solidFill>
            </a:ln>
            <a:effectLst>
              <a:outerShdw dist="88900" dir="3240000" algn="ctr" rotWithShape="0">
                <a:schemeClr val="accent3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 smtClean="0">
                  <a:latin typeface="Franklin Gothic Medium" pitchFamily="34" charset="0"/>
                </a:rPr>
                <a:t>And</a:t>
              </a:r>
              <a:endParaRPr lang="en-US" sz="2000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253406" y="3000372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Req</a:t>
              </a:r>
              <a:endParaRPr lang="ru-RU" b="1" dirty="0">
                <a:latin typeface="Franklin Gothic Medium" pitchFamily="34" charset="0"/>
              </a:endParaRPr>
            </a:p>
          </p:txBody>
        </p:sp>
        <p:cxnSp>
          <p:nvCxnSpPr>
            <p:cNvPr id="81" name="Соединительная линия уступом 80"/>
            <p:cNvCxnSpPr/>
            <p:nvPr/>
          </p:nvCxnSpPr>
          <p:spPr>
            <a:xfrm rot="10800000" flipV="1">
              <a:off x="788761" y="2324773"/>
              <a:ext cx="1285884" cy="642942"/>
            </a:xfrm>
            <a:prstGeom prst="bentConnector3">
              <a:avLst>
                <a:gd name="adj1" fmla="val -12222"/>
              </a:avLst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Соединительная линия уступом 82"/>
            <p:cNvCxnSpPr/>
            <p:nvPr/>
          </p:nvCxnSpPr>
          <p:spPr>
            <a:xfrm>
              <a:off x="7078406" y="2357430"/>
              <a:ext cx="1200152" cy="842962"/>
            </a:xfrm>
            <a:prstGeom prst="bentConnector3">
              <a:avLst>
                <a:gd name="adj1" fmla="val -12131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Соединительная линия уступом 87"/>
            <p:cNvCxnSpPr/>
            <p:nvPr/>
          </p:nvCxnSpPr>
          <p:spPr>
            <a:xfrm rot="10800000" flipV="1">
              <a:off x="3661834" y="2357427"/>
              <a:ext cx="4053441" cy="1537239"/>
            </a:xfrm>
            <a:prstGeom prst="bentConnector3">
              <a:avLst>
                <a:gd name="adj1" fmla="val -4517"/>
              </a:avLst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6110266" y="1214422"/>
              <a:ext cx="560392" cy="1723549"/>
            </a:xfrm>
            <a:prstGeom prst="rect">
              <a:avLst/>
            </a:prstGeom>
            <a:noFill/>
            <a:ln w="34925">
              <a:noFill/>
            </a:ln>
            <a:effectLst>
              <a:outerShdw dist="88900" dir="3240000" algn="ctr" rotWithShape="0">
                <a:schemeClr val="accent3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 smtClean="0">
                  <a:latin typeface="Franklin Gothic Medium" pitchFamily="34" charset="0"/>
                </a:rPr>
                <a:t>MX</a:t>
              </a:r>
              <a:endParaRPr lang="en-US" sz="2000" baseline="-25000" dirty="0" smtClean="0">
                <a:latin typeface="Franklin Gothic Medium" pitchFamily="34" charset="0"/>
              </a:endParaRPr>
            </a:p>
            <a:p>
              <a:pPr algn="ctr">
                <a:spcBef>
                  <a:spcPts val="3600"/>
                </a:spcBef>
              </a:pPr>
              <a:endParaRPr lang="ru-RU" dirty="0"/>
            </a:p>
          </p:txBody>
        </p:sp>
        <p:sp>
          <p:nvSpPr>
            <p:cNvPr id="138" name="Стрелка углом вверх 137"/>
            <p:cNvSpPr/>
            <p:nvPr/>
          </p:nvSpPr>
          <p:spPr>
            <a:xfrm rot="5400000">
              <a:off x="2313542" y="1737275"/>
              <a:ext cx="785818" cy="530697"/>
            </a:xfrm>
            <a:prstGeom prst="bentUpArrow">
              <a:avLst>
                <a:gd name="adj1" fmla="val 37683"/>
                <a:gd name="adj2" fmla="val 25423"/>
                <a:gd name="adj3" fmla="val 3588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Стрелка углом вверх 138"/>
            <p:cNvSpPr/>
            <p:nvPr/>
          </p:nvSpPr>
          <p:spPr>
            <a:xfrm rot="16200000" flipV="1">
              <a:off x="3899460" y="-172500"/>
              <a:ext cx="714381" cy="3631097"/>
            </a:xfrm>
            <a:prstGeom prst="bentUpArrow">
              <a:avLst>
                <a:gd name="adj1" fmla="val 27874"/>
                <a:gd name="adj2" fmla="val 23728"/>
                <a:gd name="adj3" fmla="val 3588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/>
            <p:nvPr/>
          </p:nvCxnSpPr>
          <p:spPr>
            <a:xfrm flipV="1">
              <a:off x="4643438" y="3001960"/>
              <a:ext cx="188916" cy="1590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>
            <a:xfrm rot="16200000" flipH="1">
              <a:off x="4263626" y="3571476"/>
              <a:ext cx="1146976" cy="6347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rot="10800000" flipV="1">
              <a:off x="3657607" y="4631870"/>
              <a:ext cx="1736265" cy="2045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Прямая соединительная линия 160"/>
            <p:cNvCxnSpPr/>
            <p:nvPr/>
          </p:nvCxnSpPr>
          <p:spPr>
            <a:xfrm rot="16200000" flipH="1">
              <a:off x="4488395" y="3442764"/>
              <a:ext cx="893230" cy="2114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Прямая соединительная линия 184"/>
            <p:cNvCxnSpPr/>
            <p:nvPr/>
          </p:nvCxnSpPr>
          <p:spPr>
            <a:xfrm rot="16200000" flipV="1">
              <a:off x="-25173" y="3614964"/>
              <a:ext cx="2557919" cy="10204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Прямая соединительная линия 186"/>
            <p:cNvCxnSpPr/>
            <p:nvPr/>
          </p:nvCxnSpPr>
          <p:spPr>
            <a:xfrm>
              <a:off x="1246523" y="2332263"/>
              <a:ext cx="138906" cy="2420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Прямая соединительная линия 197"/>
            <p:cNvCxnSpPr/>
            <p:nvPr/>
          </p:nvCxnSpPr>
          <p:spPr>
            <a:xfrm rot="10800000">
              <a:off x="3308686" y="3241676"/>
              <a:ext cx="545764" cy="3174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Прямая соединительная линия 199"/>
            <p:cNvCxnSpPr/>
            <p:nvPr/>
          </p:nvCxnSpPr>
          <p:spPr>
            <a:xfrm rot="16200000" flipV="1">
              <a:off x="3080547" y="4020347"/>
              <a:ext cx="1563687" cy="6346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Прямая соединительная линия 201"/>
            <p:cNvCxnSpPr/>
            <p:nvPr/>
          </p:nvCxnSpPr>
          <p:spPr>
            <a:xfrm rot="16200000">
              <a:off x="3110249" y="3041650"/>
              <a:ext cx="408000" cy="1589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Прямоугольник 214"/>
            <p:cNvSpPr/>
            <p:nvPr/>
          </p:nvSpPr>
          <p:spPr>
            <a:xfrm flipV="1">
              <a:off x="2418905" y="1944693"/>
              <a:ext cx="209537" cy="12223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9" name="Прямая соединительная линия 248"/>
            <p:cNvCxnSpPr/>
            <p:nvPr/>
          </p:nvCxnSpPr>
          <p:spPr>
            <a:xfrm flipV="1">
              <a:off x="4930777" y="3001433"/>
              <a:ext cx="134406" cy="2120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072739" y="1714488"/>
              <a:ext cx="615728" cy="1754326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3</a:t>
              </a:r>
            </a:p>
            <a:p>
              <a:pPr algn="ctr">
                <a:spcBef>
                  <a:spcPts val="1200"/>
                </a:spcBef>
              </a:pPr>
              <a:r>
                <a:rPr lang="en-US" dirty="0" smtClean="0"/>
                <a:t>R     A</a:t>
              </a:r>
            </a:p>
            <a:p>
              <a:pPr algn="ctr"/>
              <a:r>
                <a:rPr lang="en-US" dirty="0" smtClean="0"/>
                <a:t>E</a:t>
              </a:r>
              <a:endParaRPr lang="ru-RU" dirty="0"/>
            </a:p>
          </p:txBody>
        </p:sp>
        <p:sp>
          <p:nvSpPr>
            <p:cNvPr id="42" name="Стрелка вправо 41"/>
            <p:cNvSpPr/>
            <p:nvPr/>
          </p:nvSpPr>
          <p:spPr>
            <a:xfrm>
              <a:off x="5732691" y="2363558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 flipV="1">
              <a:off x="5667381" y="3001960"/>
              <a:ext cx="188916" cy="1590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16200000" flipH="1">
              <a:off x="5512196" y="3346846"/>
              <a:ext cx="696658" cy="5283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rot="10800000">
              <a:off x="3930651" y="3697289"/>
              <a:ext cx="1938869" cy="3179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rot="16200000" flipH="1">
              <a:off x="3583781" y="3342480"/>
              <a:ext cx="696379" cy="5826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 flipV="1">
              <a:off x="3925882" y="3001433"/>
              <a:ext cx="91551" cy="2120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923483" y="3357562"/>
              <a:ext cx="719823" cy="171329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60000"/>
              </a:schemeClr>
            </a:solidFill>
            <a:ln w="34925">
              <a:solidFill>
                <a:schemeClr val="tx2">
                  <a:lumMod val="50000"/>
                </a:schemeClr>
              </a:solidFill>
            </a:ln>
            <a:effectLst>
              <a:outerShdw dist="88900" dir="3240000" algn="ctr" rotWithShape="0">
                <a:schemeClr val="tx2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US" sz="2000" dirty="0" smtClean="0">
                  <a:latin typeface="Franklin Gothic Medium" pitchFamily="34" charset="0"/>
                </a:rPr>
                <a:t>BPC</a:t>
              </a:r>
            </a:p>
            <a:p>
              <a:pPr algn="ctr"/>
              <a:r>
                <a:rPr lang="en-US" sz="2400" b="1" baseline="-25000" dirty="0" smtClean="0">
                  <a:latin typeface="Franklin Gothic Medium" pitchFamily="34" charset="0"/>
                </a:rPr>
                <a:t> L     A4</a:t>
              </a:r>
            </a:p>
            <a:p>
              <a:pPr algn="r"/>
              <a:r>
                <a:rPr lang="en-US" sz="2400" b="1" baseline="-25000" dirty="0" smtClean="0">
                  <a:latin typeface="Franklin Gothic Medium" pitchFamily="34" charset="0"/>
                </a:rPr>
                <a:t>A2</a:t>
              </a:r>
            </a:p>
            <a:p>
              <a:pPr algn="r"/>
              <a:r>
                <a:rPr lang="en-US" sz="2400" b="1" baseline="-25000" dirty="0" smtClean="0">
                  <a:latin typeface="Franklin Gothic Medium" pitchFamily="34" charset="0"/>
                </a:rPr>
                <a:t>A1   E2</a:t>
              </a:r>
            </a:p>
            <a:p>
              <a:pPr algn="r"/>
              <a:r>
                <a:rPr lang="en-US" sz="2400" b="1" baseline="-25000" dirty="0" smtClean="0">
                  <a:latin typeface="Franklin Gothic Medium" pitchFamily="34" charset="0"/>
                </a:rPr>
                <a:t>E3</a:t>
              </a:r>
            </a:p>
            <a:p>
              <a:r>
                <a:rPr lang="en-US" sz="2400" b="1" baseline="-25000" dirty="0" smtClean="0">
                  <a:latin typeface="Franklin Gothic Medium" pitchFamily="34" charset="0"/>
                </a:rPr>
                <a:t> R1    U</a:t>
              </a:r>
            </a:p>
            <a:p>
              <a:pPr algn="ctr"/>
              <a:endParaRPr lang="en-US" sz="800" baseline="-25000" dirty="0" smtClean="0">
                <a:latin typeface="Franklin Gothic Medium" pitchFamily="34" charset="0"/>
              </a:endParaRPr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>
            <a:xfrm rot="10800000">
              <a:off x="3662366" y="4392614"/>
              <a:ext cx="719135" cy="1586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10800000" flipV="1">
              <a:off x="1252539" y="4891096"/>
              <a:ext cx="1685121" cy="4754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649656" y="4864118"/>
              <a:ext cx="142876" cy="142876"/>
            </a:xfrm>
            <a:prstGeom prst="ellips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3" name="Прямая соединительная линия 52"/>
            <p:cNvCxnSpPr/>
            <p:nvPr/>
          </p:nvCxnSpPr>
          <p:spPr>
            <a:xfrm>
              <a:off x="3643306" y="4803249"/>
              <a:ext cx="225432" cy="2114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2238375" y="4427538"/>
              <a:ext cx="665163" cy="1595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10800000" flipV="1">
              <a:off x="3643307" y="4141787"/>
              <a:ext cx="1200156" cy="4765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rot="16200000" flipH="1">
              <a:off x="3919931" y="3934218"/>
              <a:ext cx="905677" cy="4761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16200000" flipH="1">
              <a:off x="4797707" y="4062014"/>
              <a:ext cx="1164440" cy="7938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 rot="16200000" flipV="1">
              <a:off x="1500985" y="3694909"/>
              <a:ext cx="1468436" cy="3171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/>
            <p:nvPr/>
          </p:nvCxnSpPr>
          <p:spPr>
            <a:xfrm rot="10800000">
              <a:off x="3803652" y="4936810"/>
              <a:ext cx="2622548" cy="9840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/>
            <p:cNvCxnSpPr/>
            <p:nvPr/>
          </p:nvCxnSpPr>
          <p:spPr>
            <a:xfrm rot="16200000" flipV="1">
              <a:off x="5311946" y="3833665"/>
              <a:ext cx="2216154" cy="2195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Two-Stage Bypass Control Unit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15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928662" y="4429132"/>
            <a:ext cx="7715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L – dual-rail pipeline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bypass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mode signal;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A1, A2, A4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–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acknowledge outputs of the stages;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E2, E3 – stage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register’s control signals;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Franklin Gothic Medium" pitchFamily="34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R1 –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stage’s request input;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U, UB –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dual-rail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bypass marker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1071538" y="1000108"/>
            <a:ext cx="7500990" cy="3500462"/>
            <a:chOff x="1071538" y="1214422"/>
            <a:chExt cx="7500990" cy="3500462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71603" y="1285860"/>
              <a:ext cx="4800634" cy="3429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1" name="TextBox 40"/>
            <p:cNvSpPr txBox="1"/>
            <p:nvPr/>
          </p:nvSpPr>
          <p:spPr>
            <a:xfrm>
              <a:off x="6500826" y="278605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U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00826" y="214311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R1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28860" y="164305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L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071538" y="2000240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A1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071538" y="350043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E2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643174" y="3717924"/>
              <a:ext cx="369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822324" y="228599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22686" y="1520494"/>
              <a:ext cx="527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 1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722686" y="2709858"/>
              <a:ext cx="527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 1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888232" y="2015798"/>
              <a:ext cx="527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 1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047240" y="2359028"/>
              <a:ext cx="5375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1 &amp;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883152" y="2393308"/>
              <a:ext cx="5162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Franklin Gothic Medium" pitchFamily="34" charset="0"/>
                </a:rPr>
                <a:t>&amp;</a:t>
              </a:r>
              <a:endParaRPr lang="ru-RU" sz="1400" b="1" dirty="0">
                <a:latin typeface="Franklin Gothic Medium" pitchFamily="34" charset="0"/>
              </a:endParaRPr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3214678" y="1214422"/>
              <a:ext cx="2143140" cy="2643206"/>
            </a:xfrm>
            <a:prstGeom prst="roundRect">
              <a:avLst/>
            </a:prstGeom>
            <a:solidFill>
              <a:schemeClr val="accent3">
                <a:lumMod val="75000"/>
                <a:alpha val="40000"/>
              </a:schemeClr>
            </a:solidFill>
            <a:ln w="15875"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5786446" y="1214422"/>
              <a:ext cx="2786082" cy="4616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  <a:latin typeface="Franklin Gothic Medium" pitchFamily="34" charset="0"/>
                </a:rPr>
                <a:t>Self-timed RS-latch</a:t>
              </a:r>
              <a:endPara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Прямая со стрелкой 69"/>
            <p:cNvCxnSpPr>
              <a:stCxn id="205" idx="1"/>
            </p:cNvCxnSpPr>
            <p:nvPr/>
          </p:nvCxnSpPr>
          <p:spPr>
            <a:xfrm rot="10800000" flipV="1">
              <a:off x="5357818" y="1445254"/>
              <a:ext cx="428628" cy="197795"/>
            </a:xfrm>
            <a:prstGeom prst="straightConnector1">
              <a:avLst/>
            </a:prstGeom>
            <a:ln w="25400">
              <a:solidFill>
                <a:schemeClr val="accent3">
                  <a:lumMod val="7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071538" y="228599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A4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071538" y="264318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A2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33014" y="4017644"/>
              <a:ext cx="369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R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786050" y="2357430"/>
              <a:ext cx="369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71538" y="385762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E3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500826" y="1643050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UB</a:t>
              </a:r>
              <a:endParaRPr lang="ru-RU" b="1" dirty="0">
                <a:latin typeface="Franklin Gothic Medium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714348" y="1500174"/>
          <a:ext cx="7858180" cy="314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428624"/>
                <a:gridCol w="310759"/>
                <a:gridCol w="389337"/>
                <a:gridCol w="389337"/>
                <a:gridCol w="389337"/>
                <a:gridCol w="389337"/>
                <a:gridCol w="304253"/>
                <a:gridCol w="256536"/>
                <a:gridCol w="285752"/>
                <a:gridCol w="285752"/>
                <a:gridCol w="285752"/>
                <a:gridCol w="285752"/>
                <a:gridCol w="428628"/>
                <a:gridCol w="428628"/>
                <a:gridCol w="428628"/>
                <a:gridCol w="428628"/>
                <a:gridCol w="285752"/>
                <a:gridCol w="285752"/>
                <a:gridCol w="285752"/>
                <a:gridCol w="285752"/>
                <a:gridCol w="285752"/>
                <a:gridCol w="285752"/>
              </a:tblGrid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Pipeline’s Phase Diagram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16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42844" y="928670"/>
            <a:ext cx="885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Every second input data bypasses the slowest stages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and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3</a:t>
            </a:r>
          </a:p>
        </p:txBody>
      </p:sp>
      <p:sp>
        <p:nvSpPr>
          <p:cNvPr id="92" name="Полилиния 91"/>
          <p:cNvSpPr/>
          <p:nvPr/>
        </p:nvSpPr>
        <p:spPr>
          <a:xfrm>
            <a:off x="5000628" y="1785926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олилиния 92"/>
          <p:cNvSpPr/>
          <p:nvPr/>
        </p:nvSpPr>
        <p:spPr>
          <a:xfrm flipV="1">
            <a:off x="2897424" y="1815872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 flipV="1">
            <a:off x="3848096" y="3385457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3445328" y="1784580"/>
            <a:ext cx="555168" cy="1528766"/>
          </a:xfrm>
          <a:custGeom>
            <a:avLst/>
            <a:gdLst>
              <a:gd name="connsiteX0" fmla="*/ 0 w 353786"/>
              <a:gd name="connsiteY0" fmla="*/ 0 h 985157"/>
              <a:gd name="connsiteX1" fmla="*/ 130629 w 353786"/>
              <a:gd name="connsiteY1" fmla="*/ 43543 h 985157"/>
              <a:gd name="connsiteX2" fmla="*/ 206829 w 353786"/>
              <a:gd name="connsiteY2" fmla="*/ 179614 h 985157"/>
              <a:gd name="connsiteX3" fmla="*/ 206829 w 353786"/>
              <a:gd name="connsiteY3" fmla="*/ 315686 h 985157"/>
              <a:gd name="connsiteX4" fmla="*/ 157843 w 353786"/>
              <a:gd name="connsiteY4" fmla="*/ 440871 h 985157"/>
              <a:gd name="connsiteX5" fmla="*/ 92529 w 353786"/>
              <a:gd name="connsiteY5" fmla="*/ 587829 h 985157"/>
              <a:gd name="connsiteX6" fmla="*/ 108857 w 353786"/>
              <a:gd name="connsiteY6" fmla="*/ 756557 h 985157"/>
              <a:gd name="connsiteX7" fmla="*/ 190500 w 353786"/>
              <a:gd name="connsiteY7" fmla="*/ 887186 h 985157"/>
              <a:gd name="connsiteX8" fmla="*/ 353786 w 353786"/>
              <a:gd name="connsiteY8" fmla="*/ 985157 h 9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786" h="985157">
                <a:moveTo>
                  <a:pt x="0" y="0"/>
                </a:moveTo>
                <a:cubicBezTo>
                  <a:pt x="48079" y="6803"/>
                  <a:pt x="96158" y="13607"/>
                  <a:pt x="130629" y="43543"/>
                </a:cubicBezTo>
                <a:cubicBezTo>
                  <a:pt x="165100" y="73479"/>
                  <a:pt x="194129" y="134257"/>
                  <a:pt x="206829" y="179614"/>
                </a:cubicBezTo>
                <a:cubicBezTo>
                  <a:pt x="219529" y="224971"/>
                  <a:pt x="214993" y="272143"/>
                  <a:pt x="206829" y="315686"/>
                </a:cubicBezTo>
                <a:cubicBezTo>
                  <a:pt x="198665" y="359229"/>
                  <a:pt x="176893" y="395514"/>
                  <a:pt x="157843" y="440871"/>
                </a:cubicBezTo>
                <a:cubicBezTo>
                  <a:pt x="138793" y="486228"/>
                  <a:pt x="100693" y="535215"/>
                  <a:pt x="92529" y="587829"/>
                </a:cubicBezTo>
                <a:cubicBezTo>
                  <a:pt x="84365" y="640443"/>
                  <a:pt x="92529" y="706664"/>
                  <a:pt x="108857" y="756557"/>
                </a:cubicBezTo>
                <a:cubicBezTo>
                  <a:pt x="125185" y="806450"/>
                  <a:pt x="149678" y="849086"/>
                  <a:pt x="190500" y="887186"/>
                </a:cubicBezTo>
                <a:cubicBezTo>
                  <a:pt x="231322" y="925286"/>
                  <a:pt x="292554" y="955221"/>
                  <a:pt x="353786" y="985157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 rot="21116510" flipV="1">
            <a:off x="4188761" y="1833339"/>
            <a:ext cx="221276" cy="1378589"/>
          </a:xfrm>
          <a:custGeom>
            <a:avLst/>
            <a:gdLst>
              <a:gd name="connsiteX0" fmla="*/ 0 w 353786"/>
              <a:gd name="connsiteY0" fmla="*/ 0 h 985157"/>
              <a:gd name="connsiteX1" fmla="*/ 130629 w 353786"/>
              <a:gd name="connsiteY1" fmla="*/ 43543 h 985157"/>
              <a:gd name="connsiteX2" fmla="*/ 206829 w 353786"/>
              <a:gd name="connsiteY2" fmla="*/ 179614 h 985157"/>
              <a:gd name="connsiteX3" fmla="*/ 206829 w 353786"/>
              <a:gd name="connsiteY3" fmla="*/ 315686 h 985157"/>
              <a:gd name="connsiteX4" fmla="*/ 157843 w 353786"/>
              <a:gd name="connsiteY4" fmla="*/ 440871 h 985157"/>
              <a:gd name="connsiteX5" fmla="*/ 92529 w 353786"/>
              <a:gd name="connsiteY5" fmla="*/ 587829 h 985157"/>
              <a:gd name="connsiteX6" fmla="*/ 108857 w 353786"/>
              <a:gd name="connsiteY6" fmla="*/ 756557 h 985157"/>
              <a:gd name="connsiteX7" fmla="*/ 190500 w 353786"/>
              <a:gd name="connsiteY7" fmla="*/ 887186 h 985157"/>
              <a:gd name="connsiteX8" fmla="*/ 353786 w 353786"/>
              <a:gd name="connsiteY8" fmla="*/ 985157 h 9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786" h="985157">
                <a:moveTo>
                  <a:pt x="0" y="0"/>
                </a:moveTo>
                <a:cubicBezTo>
                  <a:pt x="48079" y="6803"/>
                  <a:pt x="96158" y="13607"/>
                  <a:pt x="130629" y="43543"/>
                </a:cubicBezTo>
                <a:cubicBezTo>
                  <a:pt x="165100" y="73479"/>
                  <a:pt x="194129" y="134257"/>
                  <a:pt x="206829" y="179614"/>
                </a:cubicBezTo>
                <a:cubicBezTo>
                  <a:pt x="219529" y="224971"/>
                  <a:pt x="214993" y="272143"/>
                  <a:pt x="206829" y="315686"/>
                </a:cubicBezTo>
                <a:cubicBezTo>
                  <a:pt x="198665" y="359229"/>
                  <a:pt x="176893" y="395514"/>
                  <a:pt x="157843" y="440871"/>
                </a:cubicBezTo>
                <a:cubicBezTo>
                  <a:pt x="138793" y="486228"/>
                  <a:pt x="100693" y="535215"/>
                  <a:pt x="92529" y="587829"/>
                </a:cubicBezTo>
                <a:cubicBezTo>
                  <a:pt x="84365" y="640443"/>
                  <a:pt x="92529" y="706664"/>
                  <a:pt x="108857" y="756557"/>
                </a:cubicBezTo>
                <a:cubicBezTo>
                  <a:pt x="125185" y="806450"/>
                  <a:pt x="149678" y="849086"/>
                  <a:pt x="190500" y="887186"/>
                </a:cubicBezTo>
                <a:cubicBezTo>
                  <a:pt x="231322" y="925286"/>
                  <a:pt x="292554" y="955221"/>
                  <a:pt x="353786" y="985157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 rot="3466464" flipV="1">
            <a:off x="4022241" y="1752004"/>
            <a:ext cx="538906" cy="1661264"/>
          </a:xfrm>
          <a:custGeom>
            <a:avLst/>
            <a:gdLst>
              <a:gd name="connsiteX0" fmla="*/ 0 w 353786"/>
              <a:gd name="connsiteY0" fmla="*/ 0 h 985157"/>
              <a:gd name="connsiteX1" fmla="*/ 130629 w 353786"/>
              <a:gd name="connsiteY1" fmla="*/ 43543 h 985157"/>
              <a:gd name="connsiteX2" fmla="*/ 206829 w 353786"/>
              <a:gd name="connsiteY2" fmla="*/ 179614 h 985157"/>
              <a:gd name="connsiteX3" fmla="*/ 206829 w 353786"/>
              <a:gd name="connsiteY3" fmla="*/ 315686 h 985157"/>
              <a:gd name="connsiteX4" fmla="*/ 157843 w 353786"/>
              <a:gd name="connsiteY4" fmla="*/ 440871 h 985157"/>
              <a:gd name="connsiteX5" fmla="*/ 92529 w 353786"/>
              <a:gd name="connsiteY5" fmla="*/ 587829 h 985157"/>
              <a:gd name="connsiteX6" fmla="*/ 108857 w 353786"/>
              <a:gd name="connsiteY6" fmla="*/ 756557 h 985157"/>
              <a:gd name="connsiteX7" fmla="*/ 190500 w 353786"/>
              <a:gd name="connsiteY7" fmla="*/ 887186 h 985157"/>
              <a:gd name="connsiteX8" fmla="*/ 353786 w 353786"/>
              <a:gd name="connsiteY8" fmla="*/ 985157 h 9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786" h="985157">
                <a:moveTo>
                  <a:pt x="0" y="0"/>
                </a:moveTo>
                <a:cubicBezTo>
                  <a:pt x="48079" y="6803"/>
                  <a:pt x="96158" y="13607"/>
                  <a:pt x="130629" y="43543"/>
                </a:cubicBezTo>
                <a:cubicBezTo>
                  <a:pt x="165100" y="73479"/>
                  <a:pt x="194129" y="134257"/>
                  <a:pt x="206829" y="179614"/>
                </a:cubicBezTo>
                <a:cubicBezTo>
                  <a:pt x="219529" y="224971"/>
                  <a:pt x="214993" y="272143"/>
                  <a:pt x="206829" y="315686"/>
                </a:cubicBezTo>
                <a:cubicBezTo>
                  <a:pt x="198665" y="359229"/>
                  <a:pt x="176893" y="395514"/>
                  <a:pt x="157843" y="440871"/>
                </a:cubicBezTo>
                <a:cubicBezTo>
                  <a:pt x="138793" y="486228"/>
                  <a:pt x="100693" y="535215"/>
                  <a:pt x="92529" y="587829"/>
                </a:cubicBezTo>
                <a:cubicBezTo>
                  <a:pt x="84365" y="640443"/>
                  <a:pt x="92529" y="706664"/>
                  <a:pt x="108857" y="756557"/>
                </a:cubicBezTo>
                <a:cubicBezTo>
                  <a:pt x="125185" y="806450"/>
                  <a:pt x="149678" y="849086"/>
                  <a:pt x="190500" y="887186"/>
                </a:cubicBezTo>
                <a:cubicBezTo>
                  <a:pt x="231322" y="925286"/>
                  <a:pt x="292554" y="955221"/>
                  <a:pt x="353786" y="985157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Левая фигурная скобка 24"/>
          <p:cNvSpPr/>
          <p:nvPr/>
        </p:nvSpPr>
        <p:spPr>
          <a:xfrm rot="16200000">
            <a:off x="4214810" y="4357694"/>
            <a:ext cx="214314" cy="1071570"/>
          </a:xfrm>
          <a:prstGeom prst="leftBrace">
            <a:avLst>
              <a:gd name="adj1" fmla="val 48629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Левая фигурная скобка 25"/>
          <p:cNvSpPr/>
          <p:nvPr/>
        </p:nvSpPr>
        <p:spPr>
          <a:xfrm rot="16200000">
            <a:off x="5893603" y="4321975"/>
            <a:ext cx="214314" cy="2286016"/>
          </a:xfrm>
          <a:prstGeom prst="leftBrace">
            <a:avLst>
              <a:gd name="adj1" fmla="val 36777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786182" y="5000636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Average output period =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phase,S2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+3T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phase,S1</a:t>
            </a:r>
            <a:endParaRPr lang="en-US" sz="2000" b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86182" y="5572140"/>
            <a:ext cx="500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Average latency =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2.5T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phase,S2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+3.5T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phase,S1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57224" y="4857760"/>
            <a:ext cx="2643206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bg2">
                <a:lumMod val="25000"/>
              </a:schemeClr>
            </a:solidFill>
          </a:ln>
          <a:effectLst>
            <a:outerShdw blurRad="50800" dist="38100" dir="5340000" sx="102000" sy="102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Output periodicity and Latency become less!</a:t>
            </a:r>
          </a:p>
        </p:txBody>
      </p:sp>
      <p:sp>
        <p:nvSpPr>
          <p:cNvPr id="30" name="Левая фигурная скобка 29"/>
          <p:cNvSpPr/>
          <p:nvPr/>
        </p:nvSpPr>
        <p:spPr>
          <a:xfrm rot="16200000">
            <a:off x="5893603" y="3750471"/>
            <a:ext cx="214314" cy="2286016"/>
          </a:xfrm>
          <a:prstGeom prst="leftBrace">
            <a:avLst>
              <a:gd name="adj1" fmla="val 48629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Левая фигурная скобка 30"/>
          <p:cNvSpPr/>
          <p:nvPr/>
        </p:nvSpPr>
        <p:spPr>
          <a:xfrm rot="16200000">
            <a:off x="7250925" y="4607727"/>
            <a:ext cx="214314" cy="1857388"/>
          </a:xfrm>
          <a:prstGeom prst="leftBrace">
            <a:avLst>
              <a:gd name="adj1" fmla="val 36777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4418243" y="1785926"/>
            <a:ext cx="249465" cy="1500198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 flipV="1">
            <a:off x="4430482" y="3385457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Pipeline’s Performance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17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571472" y="4214818"/>
          <a:ext cx="807249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1357322"/>
                <a:gridCol w="2178859"/>
                <a:gridCol w="217885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Case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A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B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C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Average output periodicity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4T</a:t>
                      </a:r>
                      <a:r>
                        <a:rPr lang="en-US" sz="2400" baseline="-25000" dirty="0" smtClean="0">
                          <a:latin typeface="Franklin Gothic Medium" pitchFamily="34" charset="0"/>
                        </a:rPr>
                        <a:t>0</a:t>
                      </a:r>
                      <a:endParaRPr lang="ru-RU" sz="2400" baseline="-25000" dirty="0">
                        <a:latin typeface="Franklin Gothic Medium" pitchFamily="34" charset="0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(3 + 1.5k)T</a:t>
                      </a:r>
                      <a:r>
                        <a:rPr lang="en-US" sz="2400" baseline="-25000" dirty="0" smtClean="0">
                          <a:latin typeface="Franklin Gothic Medium" pitchFamily="34" charset="0"/>
                        </a:rPr>
                        <a:t>0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(2 + 3k)T</a:t>
                      </a:r>
                      <a:r>
                        <a:rPr lang="en-US" sz="2400" baseline="-25000" dirty="0" smtClean="0">
                          <a:latin typeface="Franklin Gothic Medium" pitchFamily="34" charset="0"/>
                        </a:rPr>
                        <a:t>0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marL="36000" marR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Average latency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Franklin Gothic Medium" pitchFamily="34" charset="0"/>
                        </a:rPr>
                        <a:t>6T</a:t>
                      </a:r>
                      <a:r>
                        <a:rPr lang="en-US" sz="2400" baseline="-25000" dirty="0" smtClean="0">
                          <a:latin typeface="Franklin Gothic Medium" pitchFamily="34" charset="0"/>
                        </a:rPr>
                        <a:t>0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(3.5 + 2.5k)T</a:t>
                      </a:r>
                      <a:r>
                        <a:rPr lang="en-US" sz="2400" baseline="-25000" dirty="0" smtClean="0">
                          <a:latin typeface="Franklin Gothic Medium" pitchFamily="34" charset="0"/>
                        </a:rPr>
                        <a:t>0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Medium" pitchFamily="34" charset="0"/>
                        </a:rPr>
                        <a:t>(2.5 + 3.5k)T</a:t>
                      </a:r>
                      <a:r>
                        <a:rPr lang="en-US" sz="2400" baseline="-25000" dirty="0" smtClean="0">
                          <a:latin typeface="Franklin Gothic Medium" pitchFamily="34" charset="0"/>
                        </a:rPr>
                        <a:t>0</a:t>
                      </a:r>
                      <a:endParaRPr lang="ru-RU" sz="2400" dirty="0">
                        <a:latin typeface="Franklin Gothic Medium" pitchFamily="34" charset="0"/>
                      </a:endParaRPr>
                    </a:p>
                  </a:txBody>
                  <a:tcPr marL="36000" marR="36000" anchor="ctr"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42844" y="1071546"/>
            <a:ext cx="8858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Pipeline performance comparison for the cases:</a:t>
            </a:r>
          </a:p>
          <a:p>
            <a:pPr marL="180000" indent="3600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 - typical 6-stage pipeline with the slowest stages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and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;</a:t>
            </a:r>
          </a:p>
          <a:p>
            <a:pPr marL="180000" indent="3600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 - the same pipeline with regular bypassing stage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;</a:t>
            </a:r>
          </a:p>
          <a:p>
            <a:pPr marL="180000" indent="3600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C - the same pipeline with regular bypassing stages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and 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,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in the following assumptions: </a:t>
            </a:r>
          </a:p>
          <a:p>
            <a:pPr marL="180000" indent="4572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phase,S1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phase,S4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phase,S5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phase,S6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kT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0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, k &lt; 1,</a:t>
            </a:r>
          </a:p>
          <a:p>
            <a:pPr marL="180000" indent="4572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phase,S2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phase,S3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T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0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, </a:t>
            </a:r>
          </a:p>
          <a:p>
            <a:pPr marL="180000" indent="4572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Bypass occurs every second input data portion.</a:t>
            </a:r>
          </a:p>
        </p:txBody>
      </p: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Pipeline’s Performance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18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348" y="1071546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Average output periodicity, T</a:t>
            </a:r>
            <a:r>
              <a:rPr lang="en-US" sz="20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0</a:t>
            </a:r>
            <a:endParaRPr lang="en-US" sz="2000" b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43372" y="4214818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k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43934" y="4214818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k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4876" y="1071546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Average latency, T</a:t>
            </a:r>
            <a:r>
              <a:rPr lang="en-US" sz="20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0</a:t>
            </a:r>
            <a:endParaRPr lang="en-US" sz="2000" b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85720" y="1285860"/>
          <a:ext cx="4000528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429124" y="1285860"/>
          <a:ext cx="4335456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8" name="Прямая соединительная линия 17"/>
          <p:cNvCxnSpPr/>
          <p:nvPr/>
        </p:nvCxnSpPr>
        <p:spPr>
          <a:xfrm rot="5400000">
            <a:off x="1714480" y="3857628"/>
            <a:ext cx="214314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28596" y="5286388"/>
            <a:ext cx="84296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3600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 - typical 6-stage pipeline with the slowest stages S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and S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;</a:t>
            </a:r>
          </a:p>
          <a:p>
            <a:pPr marL="180000" indent="3600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B - the same pipeline with regular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(each second sample) bypassing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stage S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;</a:t>
            </a:r>
          </a:p>
          <a:p>
            <a:pPr marL="180000" indent="3600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C - the same pipeline with regular bypassing stages S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and S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428736"/>
            <a:ext cx="8572560" cy="4697427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ST circuit pipeline organization increases its performance, similarly to synchronous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circuits.</a:t>
            </a:r>
            <a:endParaRPr lang="en-US" sz="2800" b="1" dirty="0" smtClean="0">
              <a:solidFill>
                <a:schemeClr val="tx2"/>
              </a:solidFill>
              <a:latin typeface="Franklin Gothic Medium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2800" b="1" dirty="0">
                <a:solidFill>
                  <a:schemeClr val="tx2"/>
                </a:solidFill>
                <a:latin typeface="Franklin Gothic Medium" pitchFamily="34" charset="0"/>
              </a:rPr>
              <a:t>The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optional bypass of one or more stages under some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conditions</a:t>
            </a:r>
            <a:r>
              <a:rPr lang="ru-RU" sz="2800" b="1" dirty="0" smtClean="0">
                <a:solidFill>
                  <a:schemeClr val="tx2"/>
                </a:solidFill>
                <a:latin typeface="Franklin Gothic Medium" pitchFamily="34" charset="0"/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ensures the average pipeline’s performance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increase</a:t>
            </a:r>
            <a:r>
              <a:rPr lang="ru-RU" sz="2800" b="1" dirty="0" smtClean="0">
                <a:solidFill>
                  <a:schemeClr val="tx2"/>
                </a:solidFill>
                <a:latin typeface="Franklin Gothic Medium" pitchFamily="34" charset="0"/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if the bypassed stages are sufficiently slowest among all pipeline stages.</a:t>
            </a:r>
            <a:endParaRPr lang="en-US" sz="2800" b="1" dirty="0" smtClean="0">
              <a:solidFill>
                <a:schemeClr val="tx2"/>
              </a:solidFill>
              <a:latin typeface="Franklin Gothic Medium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The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slower the stages being bypassed compared to the other stages, the lower the average output periodicity and </a:t>
            </a:r>
            <a:r>
              <a:rPr lang="en-US" sz="2800" b="1" dirty="0" smtClean="0">
                <a:solidFill>
                  <a:schemeClr val="tx2"/>
                </a:solidFill>
                <a:latin typeface="Franklin Gothic Medium" pitchFamily="34" charset="0"/>
              </a:rPr>
              <a:t>latency of the self-timed pipeline.</a:t>
            </a:r>
            <a:endParaRPr lang="en-US" sz="2800" b="1" dirty="0" smtClean="0">
              <a:solidFill>
                <a:schemeClr val="tx2"/>
              </a:solidFill>
              <a:latin typeface="Franklin Gothic Medium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US" b="1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Conclusions</a:t>
            </a:r>
            <a:endParaRPr lang="ru-RU" b="1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6215082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ElConRus2023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19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275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Outline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7"/>
            <a:ext cx="8543956" cy="387247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Franklin Gothic Medium" pitchFamily="34" charset="0"/>
              </a:rPr>
              <a:t>Self-timed circuits </a:t>
            </a:r>
            <a:r>
              <a:rPr lang="en-US" sz="3600" b="1" dirty="0" err="1" smtClean="0">
                <a:solidFill>
                  <a:srgbClr val="002060"/>
                </a:solidFill>
                <a:latin typeface="Franklin Gothic Medium" pitchFamily="34" charset="0"/>
              </a:rPr>
              <a:t>vs</a:t>
            </a:r>
            <a:r>
              <a:rPr lang="en-US" sz="3600" b="1" dirty="0" smtClean="0">
                <a:solidFill>
                  <a:srgbClr val="002060"/>
                </a:solidFill>
                <a:latin typeface="Franklin Gothic Medium" pitchFamily="34" charset="0"/>
              </a:rPr>
              <a:t> Synchronous ones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Franklin Gothic Medium" pitchFamily="34" charset="0"/>
              </a:rPr>
              <a:t>Synchronous and self-timed pipelines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Franklin Gothic Medium" pitchFamily="34" charset="0"/>
              </a:rPr>
              <a:t>Bypassing pipeline stages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Franklin Gothic Medium" pitchFamily="34" charset="0"/>
              </a:rPr>
              <a:t>Self-timed pipeline bypass technique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Franklin Gothic Medium" pitchFamily="34" charset="0"/>
              </a:rPr>
              <a:t>Conclusions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259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Contacts</a:t>
            </a:r>
            <a:endParaRPr lang="ru-RU" b="1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457200" lvl="1" indent="-457200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3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Director: </a:t>
            </a:r>
            <a:r>
              <a:rPr lang="en-US" sz="3900" dirty="0">
                <a:solidFill>
                  <a:schemeClr val="tx2"/>
                </a:solidFill>
              </a:rPr>
              <a:t>Academician </a:t>
            </a:r>
            <a:r>
              <a:rPr lang="en-US" sz="3900" b="1" i="1" dirty="0">
                <a:solidFill>
                  <a:schemeClr val="tx2"/>
                </a:solidFill>
              </a:rPr>
              <a:t>Igor </a:t>
            </a:r>
            <a:r>
              <a:rPr lang="en-US" sz="3900" b="1" i="1" dirty="0" smtClean="0">
                <a:solidFill>
                  <a:schemeClr val="tx2"/>
                </a:solidFill>
              </a:rPr>
              <a:t>Sokolov</a:t>
            </a:r>
          </a:p>
          <a:p>
            <a:pPr marL="457200" lvl="1" indent="-457200">
              <a:lnSpc>
                <a:spcPct val="120000"/>
              </a:lnSpc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3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Address: </a:t>
            </a:r>
            <a:r>
              <a:rPr lang="en-US" sz="3900" dirty="0" smtClean="0">
                <a:solidFill>
                  <a:schemeClr val="tx2"/>
                </a:solidFill>
              </a:rPr>
              <a:t>Institute </a:t>
            </a:r>
            <a:r>
              <a:rPr lang="en-US" sz="3900" dirty="0">
                <a:solidFill>
                  <a:schemeClr val="tx2"/>
                </a:solidFill>
              </a:rPr>
              <a:t>of Informatics </a:t>
            </a:r>
            <a:r>
              <a:rPr lang="en-US" sz="3900" dirty="0" smtClean="0">
                <a:solidFill>
                  <a:schemeClr val="tx2"/>
                </a:solidFill>
              </a:rPr>
              <a:t>Problems, Federal Research Center “Computer Science and Control" of </a:t>
            </a:r>
            <a:r>
              <a:rPr lang="en-US" sz="3900" dirty="0">
                <a:solidFill>
                  <a:schemeClr val="tx2"/>
                </a:solidFill>
              </a:rPr>
              <a:t>the Russian Academy of </a:t>
            </a:r>
            <a:r>
              <a:rPr lang="en-US" sz="3900" dirty="0" smtClean="0">
                <a:solidFill>
                  <a:schemeClr val="tx2"/>
                </a:solidFill>
              </a:rPr>
              <a:t>Sciences</a:t>
            </a:r>
            <a:r>
              <a:rPr lang="en-US" sz="3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3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lvl="1" indent="0">
              <a:buClr>
                <a:schemeClr val="accent1"/>
              </a:buClr>
              <a:buNone/>
              <a:defRPr/>
            </a:pPr>
            <a:r>
              <a:rPr lang="en-US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ru-RU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44</a:t>
            </a:r>
            <a:r>
              <a:rPr lang="en-US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b.2</a:t>
            </a:r>
            <a:r>
              <a:rPr lang="ru-RU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i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Vavilova</a:t>
            </a:r>
            <a:r>
              <a:rPr lang="en-US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str.</a:t>
            </a:r>
            <a:r>
              <a:rPr lang="ru-RU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Moscow, </a:t>
            </a:r>
            <a:r>
              <a:rPr lang="ru-RU" sz="3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119333</a:t>
            </a:r>
            <a:endParaRPr lang="en-US" sz="39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en-US" sz="3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Phone: +</a:t>
            </a:r>
            <a:r>
              <a:rPr lang="en-US" sz="3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en-US" sz="3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(495) 137 34 94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en-US" sz="3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Fax: </a:t>
            </a:r>
            <a:r>
              <a:rPr lang="en-US" sz="3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en-US" sz="3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(495) 930 45 05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en-US" sz="3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E-mail: </a:t>
            </a:r>
            <a:r>
              <a:rPr lang="en-US" sz="3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9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okolov@ipiran.ru</a:t>
            </a:r>
            <a:endParaRPr lang="en-US" sz="3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endParaRPr lang="ru-RU" sz="3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Microsoft YaHei UI" pitchFamily="34" charset="-122"/>
                <a:ea typeface="Microsoft YaHei UI" pitchFamily="34" charset="-122"/>
                <a:cs typeface="Arial" pitchFamily="34" charset="0"/>
              </a:rPr>
              <a:t>Speaker</a:t>
            </a:r>
            <a:r>
              <a:rPr lang="en-US" sz="3000" b="1" i="1" dirty="0" smtClean="0">
                <a:solidFill>
                  <a:schemeClr val="tx2">
                    <a:lumMod val="75000"/>
                  </a:schemeClr>
                </a:solidFill>
                <a:latin typeface="Microsoft YaHei UI" pitchFamily="34" charset="-122"/>
                <a:ea typeface="Microsoft YaHei UI" pitchFamily="34" charset="-122"/>
                <a:cs typeface="Arial" pitchFamily="34" charset="0"/>
              </a:rPr>
              <a:t>:  Diachenko </a:t>
            </a:r>
            <a:r>
              <a:rPr lang="en-US" sz="3000" b="1" i="1" dirty="0" err="1" smtClean="0">
                <a:solidFill>
                  <a:schemeClr val="tx2">
                    <a:lumMod val="75000"/>
                  </a:schemeClr>
                </a:solidFill>
                <a:latin typeface="Microsoft YaHei UI" pitchFamily="34" charset="-122"/>
                <a:ea typeface="Microsoft YaHei UI" pitchFamily="34" charset="-122"/>
                <a:cs typeface="Arial" pitchFamily="34" charset="0"/>
              </a:rPr>
              <a:t>Yury</a:t>
            </a:r>
            <a:r>
              <a:rPr lang="en-US" sz="3000" b="1" dirty="0">
                <a:solidFill>
                  <a:schemeClr val="tx2">
                    <a:lumMod val="75000"/>
                  </a:schemeClr>
                </a:solidFill>
                <a:latin typeface="Microsoft YaHei UI" pitchFamily="34" charset="-122"/>
                <a:ea typeface="Microsoft YaHei UI" pitchFamily="34" charset="-122"/>
                <a:cs typeface="Arial" pitchFamily="34" charset="0"/>
              </a:rPr>
              <a:t>	    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Microsoft YaHei UI" pitchFamily="34" charset="-122"/>
                <a:ea typeface="Microsoft YaHei UI" pitchFamily="34" charset="-122"/>
                <a:cs typeface="Arial" pitchFamily="34" charset="0"/>
              </a:rPr>
              <a:t>diaura@mail.ru</a:t>
            </a:r>
            <a:endParaRPr lang="en-US" sz="3000" b="1" dirty="0">
              <a:solidFill>
                <a:schemeClr val="tx2">
                  <a:lumMod val="75000"/>
                </a:schemeClr>
              </a:solidFill>
              <a:latin typeface="Microsoft YaHei UI" pitchFamily="34" charset="-122"/>
              <a:ea typeface="Microsoft YaHei UI" pitchFamily="34" charset="-122"/>
              <a:cs typeface="Arial" pitchFamily="34" charset="0"/>
            </a:endParaRPr>
          </a:p>
          <a:p>
            <a:endParaRPr lang="ru-RU" dirty="0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6215082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ElConRus2023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20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571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Self-Timed Circuits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286521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3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They are free of global synchronization and operate based on a request-acknowledge interaction between circuit parts. </a:t>
            </a:r>
            <a:endParaRPr lang="en-US" dirty="0" smtClean="0">
              <a:solidFill>
                <a:schemeClr val="tx2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M</a:t>
            </a:r>
            <a:r>
              <a:rPr lang="x-none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ajor principles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:</a:t>
            </a:r>
          </a:p>
          <a:p>
            <a:pPr marL="648000">
              <a:buFont typeface="Wingdings" panose="05000000000000000000" pitchFamily="2" charset="2"/>
              <a:buChar char="ü"/>
            </a:pP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two-phase 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work </a:t>
            </a: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discipline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,</a:t>
            </a:r>
          </a:p>
          <a:p>
            <a:pPr marL="6480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M</a:t>
            </a:r>
            <a:r>
              <a:rPr lang="x-none" sz="2800" smtClean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andatory acknowledging 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Franklin Gothic Medium" panose="020B0603020102020204" pitchFamily="34" charset="0"/>
              </a:rPr>
              <a:t>completion of all switches initiated during the transition to the current phase of work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17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Self-Timed Circuit’s Advantages 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286521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4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Absence of a global clock tree accounting for up to 30% of total power consumption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Absence of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glitches and hazards</a:t>
            </a:r>
            <a:endParaRPr lang="en-US" sz="3000" dirty="0">
              <a:solidFill>
                <a:schemeClr val="tx2">
                  <a:lumMod val="75000"/>
                </a:schemeClr>
              </a:solidFill>
              <a:latin typeface="Franklin Gothic Medium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Correct operation under any operating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conditions</a:t>
            </a:r>
            <a:endParaRPr lang="en-US" sz="3000" dirty="0">
              <a:solidFill>
                <a:schemeClr val="tx2">
                  <a:lumMod val="75000"/>
                </a:schemeClr>
              </a:solidFill>
              <a:latin typeface="Franklin Gothic Medium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High performance determined </a:t>
            </a: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by the actual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cells</a:t>
            </a: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' delays in the current operating conditions, not the worst case</a:t>
            </a:r>
          </a:p>
        </p:txBody>
      </p:sp>
    </p:spTree>
    <p:extLst>
      <p:ext uri="{BB962C8B-B14F-4D97-AF65-F5344CB8AC3E}">
        <p14:creationId xmlns:p14="http://schemas.microsoft.com/office/powerpoint/2010/main" xmlns="" val="138651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Synchronous Pipeline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5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3" name="Группа 92"/>
          <p:cNvGrpSpPr/>
          <p:nvPr/>
        </p:nvGrpSpPr>
        <p:grpSpPr>
          <a:xfrm>
            <a:off x="285720" y="1571612"/>
            <a:ext cx="8677336" cy="2155282"/>
            <a:chOff x="285720" y="1571612"/>
            <a:chExt cx="8677336" cy="2155282"/>
          </a:xfrm>
        </p:grpSpPr>
        <p:sp>
          <p:nvSpPr>
            <p:cNvPr id="40" name="TextBox 39"/>
            <p:cNvSpPr txBox="1"/>
            <p:nvPr/>
          </p:nvSpPr>
          <p:spPr>
            <a:xfrm>
              <a:off x="1606504" y="185736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1</a:t>
              </a:r>
            </a:p>
            <a:p>
              <a:pPr algn="ctr"/>
              <a:endParaRPr lang="ru-RU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79861" y="1571612"/>
              <a:ext cx="714380" cy="1631216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3</a:t>
              </a:r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ru-RU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819784" y="185736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0" rIns="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N−1</a:t>
              </a:r>
            </a:p>
            <a:p>
              <a:pPr algn="ctr"/>
              <a:endParaRPr lang="ru-RU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91354" y="185736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N</a:t>
              </a:r>
            </a:p>
            <a:p>
              <a:pPr algn="ctr"/>
              <a:endParaRPr lang="ru-RU" dirty="0"/>
            </a:p>
          </p:txBody>
        </p:sp>
        <p:sp>
          <p:nvSpPr>
            <p:cNvPr id="48" name="Стрелка вправо 47"/>
            <p:cNvSpPr/>
            <p:nvPr/>
          </p:nvSpPr>
          <p:spPr>
            <a:xfrm>
              <a:off x="2293914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Стрелка вправо 48"/>
            <p:cNvSpPr/>
            <p:nvPr/>
          </p:nvSpPr>
          <p:spPr>
            <a:xfrm>
              <a:off x="1214414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Стрелка вправо 49"/>
            <p:cNvSpPr/>
            <p:nvPr/>
          </p:nvSpPr>
          <p:spPr>
            <a:xfrm>
              <a:off x="3462330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Стрелка вправо 51"/>
            <p:cNvSpPr/>
            <p:nvPr/>
          </p:nvSpPr>
          <p:spPr>
            <a:xfrm>
              <a:off x="4633931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Стрелка вправо 52"/>
            <p:cNvSpPr/>
            <p:nvPr/>
          </p:nvSpPr>
          <p:spPr>
            <a:xfrm>
              <a:off x="5416549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Стрелка вправо 53"/>
            <p:cNvSpPr/>
            <p:nvPr/>
          </p:nvSpPr>
          <p:spPr>
            <a:xfrm>
              <a:off x="6505574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Стрелка вправо 54"/>
            <p:cNvSpPr/>
            <p:nvPr/>
          </p:nvSpPr>
          <p:spPr>
            <a:xfrm>
              <a:off x="7575549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033966" y="214311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ru-RU" b="1" dirty="0"/>
            </a:p>
          </p:txBody>
        </p:sp>
        <p:cxnSp>
          <p:nvCxnSpPr>
            <p:cNvPr id="58" name="Прямая соединительная линия 57"/>
            <p:cNvCxnSpPr>
              <a:endCxn id="71" idx="5"/>
            </p:cNvCxnSpPr>
            <p:nvPr/>
          </p:nvCxnSpPr>
          <p:spPr>
            <a:xfrm>
              <a:off x="1176314" y="3571876"/>
              <a:ext cx="6007162" cy="1588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/>
            <p:nvPr/>
          </p:nvCxnSpPr>
          <p:spPr>
            <a:xfrm rot="5400000" flipH="1" flipV="1">
              <a:off x="1640264" y="3179364"/>
              <a:ext cx="643736" cy="1588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Полилиния 62"/>
            <p:cNvSpPr/>
            <p:nvPr/>
          </p:nvSpPr>
          <p:spPr>
            <a:xfrm>
              <a:off x="1896270" y="3486152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4" name="Прямая со стрелкой 63"/>
            <p:cNvCxnSpPr/>
            <p:nvPr/>
          </p:nvCxnSpPr>
          <p:spPr>
            <a:xfrm rot="5400000" flipH="1" flipV="1">
              <a:off x="2918608" y="3357562"/>
              <a:ext cx="285752" cy="1588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Полилиния 64"/>
            <p:cNvSpPr/>
            <p:nvPr/>
          </p:nvSpPr>
          <p:spPr>
            <a:xfrm>
              <a:off x="2994828" y="3486152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6" name="Прямая со стрелкой 65"/>
            <p:cNvCxnSpPr/>
            <p:nvPr/>
          </p:nvCxnSpPr>
          <p:spPr>
            <a:xfrm rot="5400000" flipH="1" flipV="1">
              <a:off x="4131507" y="3357562"/>
              <a:ext cx="285752" cy="1588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Полилиния 66"/>
            <p:cNvSpPr/>
            <p:nvPr/>
          </p:nvSpPr>
          <p:spPr>
            <a:xfrm>
              <a:off x="4207727" y="3486152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8" name="Прямая со стрелкой 67"/>
            <p:cNvCxnSpPr/>
            <p:nvPr/>
          </p:nvCxnSpPr>
          <p:spPr>
            <a:xfrm rot="5400000" flipH="1" flipV="1">
              <a:off x="5890031" y="3215083"/>
              <a:ext cx="573092" cy="794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Полилиния 68"/>
            <p:cNvSpPr/>
            <p:nvPr/>
          </p:nvSpPr>
          <p:spPr>
            <a:xfrm>
              <a:off x="6111112" y="3486152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0" name="Прямая со стрелкой 69"/>
            <p:cNvCxnSpPr/>
            <p:nvPr/>
          </p:nvCxnSpPr>
          <p:spPr>
            <a:xfrm rot="5400000" flipH="1" flipV="1">
              <a:off x="6961998" y="3215480"/>
              <a:ext cx="573092" cy="1588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Полилиния 70"/>
            <p:cNvSpPr/>
            <p:nvPr/>
          </p:nvSpPr>
          <p:spPr>
            <a:xfrm>
              <a:off x="7183476" y="3486152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85720" y="2143116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DataIn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962924" y="2143116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DataOut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61934" y="3357562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Clock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703500" y="1571612"/>
              <a:ext cx="714380" cy="1631216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2</a:t>
              </a:r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ru-RU" dirty="0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4929190" y="1142984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Franklin Gothic Medium" pitchFamily="34" charset="0"/>
              </a:rPr>
              <a:t>Stages S2 and S3 are the slowest</a:t>
            </a:r>
            <a:endParaRPr lang="ru-RU" sz="2000" b="1" dirty="0">
              <a:solidFill>
                <a:srgbClr val="C00000"/>
              </a:solidFill>
              <a:latin typeface="Franklin Gothic Medium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928794" y="3786190"/>
            <a:ext cx="678661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Pipeline’s delay (latency)	= </a:t>
            </a:r>
            <a:r>
              <a:rPr lang="en-US" sz="32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N∙T</a:t>
            </a:r>
            <a:r>
              <a:rPr lang="en-US" sz="32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clock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Output result’s periodicity	= </a:t>
            </a:r>
            <a:r>
              <a:rPr lang="en-US" sz="32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clock</a:t>
            </a:r>
            <a:endParaRPr lang="en-US" sz="3200" b="1" i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32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clock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–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Global </a:t>
            </a: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lock period for worst conditions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Franklin Gothic Medium" pitchFamily="34" charset="0"/>
              <a:cs typeface="Times New Roman" pitchFamily="18" charset="0"/>
            </a:endParaRPr>
          </a:p>
          <a:p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107154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Synchronous Pipeline with Bypass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85720" y="4500570"/>
            <a:ext cx="850112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Pipeline’s average delay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(P</a:t>
            </a:r>
            <a:r>
              <a:rPr lang="en-US" sz="32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BP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+P</a:t>
            </a:r>
            <a:r>
              <a:rPr lang="en-US" sz="32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Full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∙N)∙</a:t>
            </a:r>
            <a:r>
              <a:rPr lang="en-US" sz="32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clock</a:t>
            </a:r>
            <a:r>
              <a:rPr lang="en-US" sz="32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where </a:t>
            </a: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BP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and </a:t>
            </a:r>
            <a:r>
              <a:rPr lang="en-US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Full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are path probabilities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BP </a:t>
            </a: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Full</a:t>
            </a: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		Output result’s periodicity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= </a:t>
            </a:r>
            <a:r>
              <a:rPr lang="en-US" sz="32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clock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6" name="Группа 125"/>
          <p:cNvGrpSpPr/>
          <p:nvPr/>
        </p:nvGrpSpPr>
        <p:grpSpPr>
          <a:xfrm>
            <a:off x="206352" y="1000108"/>
            <a:ext cx="8866242" cy="3298290"/>
            <a:chOff x="206352" y="1000108"/>
            <a:chExt cx="8866242" cy="3298290"/>
          </a:xfrm>
        </p:grpSpPr>
        <p:cxnSp>
          <p:nvCxnSpPr>
            <p:cNvPr id="101" name="Прямая со стрелкой 100"/>
            <p:cNvCxnSpPr/>
            <p:nvPr/>
          </p:nvCxnSpPr>
          <p:spPr>
            <a:xfrm rot="5400000" flipH="1" flipV="1">
              <a:off x="3253124" y="2765995"/>
              <a:ext cx="2571756" cy="11567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428728" y="185736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1</a:t>
              </a:r>
            </a:p>
            <a:p>
              <a:pPr algn="ctr"/>
              <a:endParaRPr lang="ru-RU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30584" y="2143116"/>
              <a:ext cx="714380" cy="1631216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2</a:t>
              </a:r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ru-RU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270507" y="2428868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0" rIns="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N−1</a:t>
              </a:r>
            </a:p>
            <a:p>
              <a:pPr algn="ctr"/>
              <a:endParaRPr lang="ru-RU" dirty="0"/>
            </a:p>
          </p:txBody>
        </p:sp>
        <p:sp>
          <p:nvSpPr>
            <p:cNvPr id="49" name="Стрелка вправо 48"/>
            <p:cNvSpPr/>
            <p:nvPr/>
          </p:nvSpPr>
          <p:spPr>
            <a:xfrm>
              <a:off x="1036638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Стрелка вправо 51"/>
            <p:cNvSpPr/>
            <p:nvPr/>
          </p:nvSpPr>
          <p:spPr>
            <a:xfrm>
              <a:off x="4084654" y="2786058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Стрелка вправо 52"/>
            <p:cNvSpPr/>
            <p:nvPr/>
          </p:nvSpPr>
          <p:spPr>
            <a:xfrm>
              <a:off x="4867272" y="2786058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Стрелка вправо 53"/>
            <p:cNvSpPr/>
            <p:nvPr/>
          </p:nvSpPr>
          <p:spPr>
            <a:xfrm>
              <a:off x="5956297" y="2786058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484689" y="271462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ru-RU" b="1" dirty="0"/>
            </a:p>
          </p:txBody>
        </p:sp>
        <p:cxnSp>
          <p:nvCxnSpPr>
            <p:cNvPr id="58" name="Прямая соединительная линия 57"/>
            <p:cNvCxnSpPr>
              <a:endCxn id="61" idx="5"/>
            </p:cNvCxnSpPr>
            <p:nvPr/>
          </p:nvCxnSpPr>
          <p:spPr>
            <a:xfrm>
              <a:off x="1077906" y="4143380"/>
              <a:ext cx="6328434" cy="1588"/>
            </a:xfrm>
            <a:prstGeom prst="line">
              <a:avLst/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>
              <a:stCxn id="63" idx="0"/>
            </p:cNvCxnSpPr>
            <p:nvPr/>
          </p:nvCxnSpPr>
          <p:spPr>
            <a:xfrm flipV="1">
              <a:off x="1783581" y="2858290"/>
              <a:ext cx="1569" cy="1199366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Полилиния 62"/>
            <p:cNvSpPr/>
            <p:nvPr/>
          </p:nvSpPr>
          <p:spPr>
            <a:xfrm>
              <a:off x="1718494" y="4057656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6" name="Прямая со стрелкой 65"/>
            <p:cNvCxnSpPr/>
            <p:nvPr/>
          </p:nvCxnSpPr>
          <p:spPr>
            <a:xfrm rot="5400000" flipH="1" flipV="1">
              <a:off x="3582230" y="3929066"/>
              <a:ext cx="285752" cy="1588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Полилиния 66"/>
            <p:cNvSpPr/>
            <p:nvPr/>
          </p:nvSpPr>
          <p:spPr>
            <a:xfrm>
              <a:off x="3658450" y="4057656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8" name="Прямая со стрелкой 67"/>
            <p:cNvCxnSpPr/>
            <p:nvPr/>
          </p:nvCxnSpPr>
          <p:spPr>
            <a:xfrm rot="5400000" flipH="1" flipV="1">
              <a:off x="5340754" y="3786587"/>
              <a:ext cx="573092" cy="794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Полилиния 68"/>
            <p:cNvSpPr/>
            <p:nvPr/>
          </p:nvSpPr>
          <p:spPr>
            <a:xfrm>
              <a:off x="5561835" y="4057656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06352" y="2143116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DataIn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072462" y="2143116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DataOut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57158" y="3929066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Clock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42" name="Трапеция 41"/>
            <p:cNvSpPr/>
            <p:nvPr/>
          </p:nvSpPr>
          <p:spPr>
            <a:xfrm rot="5400000" flipH="1">
              <a:off x="5630085" y="2201069"/>
              <a:ext cx="1785950" cy="384160"/>
            </a:xfrm>
            <a:prstGeom prst="trapezoid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  <a:effectLst>
              <a:outerShdw dist="88900" dir="2760000" sx="99000" sy="99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357950" y="2143116"/>
              <a:ext cx="35719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b="1" dirty="0" smtClean="0">
                  <a:latin typeface="Franklin Gothic Medium" pitchFamily="34" charset="0"/>
                </a:rPr>
                <a:t>MX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114218" y="1857364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N</a:t>
              </a:r>
            </a:p>
            <a:p>
              <a:pPr algn="ctr"/>
              <a:endParaRPr lang="ru-RU" dirty="0"/>
            </a:p>
          </p:txBody>
        </p:sp>
        <p:sp>
          <p:nvSpPr>
            <p:cNvPr id="57" name="Стрелка вправо 56"/>
            <p:cNvSpPr/>
            <p:nvPr/>
          </p:nvSpPr>
          <p:spPr>
            <a:xfrm>
              <a:off x="7798413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9" name="Прямая со стрелкой 58"/>
            <p:cNvCxnSpPr>
              <a:stCxn id="61" idx="0"/>
            </p:cNvCxnSpPr>
            <p:nvPr/>
          </p:nvCxnSpPr>
          <p:spPr>
            <a:xfrm flipV="1">
              <a:off x="7471427" y="2929728"/>
              <a:ext cx="775" cy="1127928"/>
            </a:xfrm>
            <a:prstGeom prst="straightConnector1">
              <a:avLst/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Полилиния 60"/>
            <p:cNvSpPr/>
            <p:nvPr/>
          </p:nvSpPr>
          <p:spPr>
            <a:xfrm>
              <a:off x="7406340" y="4057656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Стрелка вправо 61"/>
            <p:cNvSpPr/>
            <p:nvPr/>
          </p:nvSpPr>
          <p:spPr>
            <a:xfrm>
              <a:off x="6757028" y="2214554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Стрелка вправо 47"/>
            <p:cNvSpPr/>
            <p:nvPr/>
          </p:nvSpPr>
          <p:spPr>
            <a:xfrm>
              <a:off x="2116138" y="2214554"/>
              <a:ext cx="598474" cy="285752"/>
            </a:xfrm>
            <a:prstGeom prst="rightArrow">
              <a:avLst>
                <a:gd name="adj1" fmla="val 50000"/>
                <a:gd name="adj2" fmla="val 3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Стрелка углом вверх 96"/>
            <p:cNvSpPr/>
            <p:nvPr/>
          </p:nvSpPr>
          <p:spPr>
            <a:xfrm rot="5400000" flipH="1">
              <a:off x="4107653" y="178571"/>
              <a:ext cx="642942" cy="3714776"/>
            </a:xfrm>
            <a:prstGeom prst="bentUpArrow">
              <a:avLst>
                <a:gd name="adj1" fmla="val 32789"/>
                <a:gd name="adj2" fmla="val 25705"/>
                <a:gd name="adj3" fmla="val 2641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Стрелка углом вверх 97"/>
            <p:cNvSpPr/>
            <p:nvPr/>
          </p:nvSpPr>
          <p:spPr>
            <a:xfrm rot="5400000">
              <a:off x="2571736" y="2357430"/>
              <a:ext cx="714380" cy="714380"/>
            </a:xfrm>
            <a:prstGeom prst="bentUpArrow">
              <a:avLst>
                <a:gd name="adj1" fmla="val 29580"/>
                <a:gd name="adj2" fmla="val 23837"/>
                <a:gd name="adj3" fmla="val 2485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000496" y="1000108"/>
              <a:ext cx="1143008" cy="461665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Control</a:t>
              </a:r>
              <a:endParaRPr lang="ru-RU" dirty="0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4466454" y="4060298"/>
              <a:ext cx="65087" cy="85724"/>
            </a:xfrm>
            <a:custGeom>
              <a:avLst/>
              <a:gdLst>
                <a:gd name="connsiteX0" fmla="*/ 65087 w 65087"/>
                <a:gd name="connsiteY0" fmla="*/ 0 h 82550"/>
                <a:gd name="connsiteX1" fmla="*/ 61912 w 65087"/>
                <a:gd name="connsiteY1" fmla="*/ 50800 h 82550"/>
                <a:gd name="connsiteX2" fmla="*/ 53975 w 65087"/>
                <a:gd name="connsiteY2" fmla="*/ 66675 h 82550"/>
                <a:gd name="connsiteX3" fmla="*/ 34925 w 65087"/>
                <a:gd name="connsiteY3" fmla="*/ 76200 h 82550"/>
                <a:gd name="connsiteX4" fmla="*/ 12700 w 65087"/>
                <a:gd name="connsiteY4" fmla="*/ 76200 h 82550"/>
                <a:gd name="connsiteX5" fmla="*/ 0 w 65087"/>
                <a:gd name="connsiteY5" fmla="*/ 8255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087" h="82550">
                  <a:moveTo>
                    <a:pt x="65087" y="0"/>
                  </a:moveTo>
                  <a:cubicBezTo>
                    <a:pt x="64425" y="19844"/>
                    <a:pt x="63764" y="39688"/>
                    <a:pt x="61912" y="50800"/>
                  </a:cubicBezTo>
                  <a:cubicBezTo>
                    <a:pt x="60060" y="61913"/>
                    <a:pt x="58473" y="62442"/>
                    <a:pt x="53975" y="66675"/>
                  </a:cubicBezTo>
                  <a:cubicBezTo>
                    <a:pt x="49477" y="70908"/>
                    <a:pt x="41804" y="74613"/>
                    <a:pt x="34925" y="76200"/>
                  </a:cubicBezTo>
                  <a:cubicBezTo>
                    <a:pt x="28046" y="77787"/>
                    <a:pt x="18521" y="75142"/>
                    <a:pt x="12700" y="76200"/>
                  </a:cubicBezTo>
                  <a:cubicBezTo>
                    <a:pt x="6879" y="77258"/>
                    <a:pt x="3439" y="79904"/>
                    <a:pt x="0" y="82550"/>
                  </a:cubicBezTo>
                </a:path>
              </a:pathLst>
            </a:cu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8" name="Прямая соединительная линия 107"/>
            <p:cNvCxnSpPr>
              <a:stCxn id="100" idx="1"/>
            </p:cNvCxnSpPr>
            <p:nvPr/>
          </p:nvCxnSpPr>
          <p:spPr>
            <a:xfrm rot="10800000">
              <a:off x="1785918" y="1214423"/>
              <a:ext cx="2214578" cy="16519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  <a:head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единительная линия 109"/>
            <p:cNvCxnSpPr/>
            <p:nvPr/>
          </p:nvCxnSpPr>
          <p:spPr>
            <a:xfrm rot="16200000" flipH="1">
              <a:off x="1476622" y="1525305"/>
              <a:ext cx="622051" cy="1871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rot="5400000">
              <a:off x="6371167" y="1394886"/>
              <a:ext cx="317503" cy="423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 rot="10800000">
              <a:off x="5143507" y="1214425"/>
              <a:ext cx="1388527" cy="15359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  <a:head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Прямоугольник 124"/>
            <p:cNvSpPr/>
            <p:nvPr/>
          </p:nvSpPr>
          <p:spPr>
            <a:xfrm flipV="1">
              <a:off x="2557463" y="2298699"/>
              <a:ext cx="214312" cy="12223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Self-Timed (ST) Pipeline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7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929190" y="1071546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Franklin Gothic Medium" pitchFamily="34" charset="0"/>
              </a:rPr>
              <a:t>Stages S2 and S3 are the slowest</a:t>
            </a:r>
            <a:endParaRPr lang="ru-RU" sz="2000" b="1" dirty="0">
              <a:solidFill>
                <a:srgbClr val="C00000"/>
              </a:solidFill>
              <a:latin typeface="Franklin Gothic Medium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142976" y="3857628"/>
            <a:ext cx="757242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Pipeline’s delay		= 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N∙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phase2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Output result’s periodicity	=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phase2</a:t>
            </a:r>
            <a:endParaRPr lang="en-US" sz="3200" b="1" i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phase2 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–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actual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S</a:t>
            </a:r>
            <a:r>
              <a:rPr lang="en-US" sz="24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 stage’s switch-to-phase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duration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Franklin Gothic Medium" pitchFamily="34" charset="0"/>
              <a:cs typeface="Times New Roman" pitchFamily="18" charset="0"/>
            </a:endParaRPr>
          </a:p>
          <a:p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" name="Группа 94"/>
          <p:cNvGrpSpPr/>
          <p:nvPr/>
        </p:nvGrpSpPr>
        <p:grpSpPr>
          <a:xfrm>
            <a:off x="285720" y="1500174"/>
            <a:ext cx="8677336" cy="2155282"/>
            <a:chOff x="285720" y="1500174"/>
            <a:chExt cx="8677336" cy="2155282"/>
          </a:xfrm>
        </p:grpSpPr>
        <p:sp>
          <p:nvSpPr>
            <p:cNvPr id="40" name="TextBox 39"/>
            <p:cNvSpPr txBox="1"/>
            <p:nvPr/>
          </p:nvSpPr>
          <p:spPr>
            <a:xfrm>
              <a:off x="1606504" y="1785926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1</a:t>
              </a:r>
            </a:p>
            <a:p>
              <a:pPr algn="ctr"/>
              <a:r>
                <a:rPr lang="en-US" dirty="0" smtClean="0"/>
                <a:t>R    A</a:t>
              </a:r>
              <a:endParaRPr lang="ru-RU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79861" y="1500174"/>
              <a:ext cx="714380" cy="1477328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3</a:t>
              </a:r>
            </a:p>
            <a:p>
              <a:pPr algn="ctr">
                <a:spcBef>
                  <a:spcPts val="1200"/>
                </a:spcBef>
              </a:pPr>
              <a:r>
                <a:rPr lang="en-US" dirty="0" smtClean="0"/>
                <a:t>R     A</a:t>
              </a:r>
              <a:endParaRPr lang="ru-RU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819784" y="1785926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0" rIns="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N−1</a:t>
              </a:r>
            </a:p>
            <a:p>
              <a:pPr algn="ctr"/>
              <a:r>
                <a:rPr lang="en-US" dirty="0" smtClean="0"/>
                <a:t>R    A</a:t>
              </a:r>
              <a:endParaRPr lang="ru-RU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91354" y="1785926"/>
              <a:ext cx="642942" cy="1015663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lIns="36000" rIns="36000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N</a:t>
              </a:r>
            </a:p>
            <a:p>
              <a:pPr algn="ctr"/>
              <a:r>
                <a:rPr lang="en-US" dirty="0" smtClean="0"/>
                <a:t>R    A</a:t>
              </a:r>
              <a:endParaRPr lang="ru-RU" dirty="0" smtClean="0"/>
            </a:p>
          </p:txBody>
        </p:sp>
        <p:sp>
          <p:nvSpPr>
            <p:cNvPr id="48" name="Стрелка вправо 47"/>
            <p:cNvSpPr/>
            <p:nvPr/>
          </p:nvSpPr>
          <p:spPr>
            <a:xfrm>
              <a:off x="2293914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Стрелка вправо 48"/>
            <p:cNvSpPr/>
            <p:nvPr/>
          </p:nvSpPr>
          <p:spPr>
            <a:xfrm>
              <a:off x="1214414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Стрелка вправо 49"/>
            <p:cNvSpPr/>
            <p:nvPr/>
          </p:nvSpPr>
          <p:spPr>
            <a:xfrm>
              <a:off x="3462330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Стрелка вправо 51"/>
            <p:cNvSpPr/>
            <p:nvPr/>
          </p:nvSpPr>
          <p:spPr>
            <a:xfrm>
              <a:off x="4633931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Стрелка вправо 52"/>
            <p:cNvSpPr/>
            <p:nvPr/>
          </p:nvSpPr>
          <p:spPr>
            <a:xfrm>
              <a:off x="5416549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Стрелка вправо 53"/>
            <p:cNvSpPr/>
            <p:nvPr/>
          </p:nvSpPr>
          <p:spPr>
            <a:xfrm>
              <a:off x="6505574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Стрелка вправо 54"/>
            <p:cNvSpPr/>
            <p:nvPr/>
          </p:nvSpPr>
          <p:spPr>
            <a:xfrm>
              <a:off x="7575549" y="2143116"/>
              <a:ext cx="357190" cy="2857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033966" y="207167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ru-RU" b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85720" y="2071678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DataIn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962924" y="2071678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DataOut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28596" y="3071810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Ack</a:t>
              </a:r>
              <a:endParaRPr lang="ru-RU" b="1" dirty="0">
                <a:latin typeface="Franklin Gothic Medium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703500" y="1500174"/>
              <a:ext cx="714380" cy="1477328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2400" b="1" dirty="0" smtClean="0">
                  <a:latin typeface="Franklin Gothic Medium" pitchFamily="34" charset="0"/>
                </a:rPr>
                <a:t>S</a:t>
              </a:r>
              <a:r>
                <a:rPr lang="en-US" sz="2400" b="1" baseline="-25000" dirty="0" smtClean="0">
                  <a:latin typeface="Franklin Gothic Medium" pitchFamily="34" charset="0"/>
                </a:rPr>
                <a:t>2</a:t>
              </a:r>
            </a:p>
            <a:p>
              <a:pPr algn="ctr">
                <a:spcBef>
                  <a:spcPts val="1200"/>
                </a:spcBef>
              </a:pPr>
              <a:r>
                <a:rPr lang="en-US" dirty="0" smtClean="0"/>
                <a:t>R     A</a:t>
              </a:r>
              <a:endParaRPr lang="ru-RU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72462" y="328612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latin typeface="Franklin Gothic Medium" pitchFamily="34" charset="0"/>
                </a:rPr>
                <a:t>Req</a:t>
              </a:r>
              <a:endParaRPr lang="ru-RU" b="1" dirty="0">
                <a:latin typeface="Franklin Gothic Medium" pitchFamily="34" charset="0"/>
              </a:endParaRPr>
            </a:p>
          </p:txBody>
        </p:sp>
        <p:cxnSp>
          <p:nvCxnSpPr>
            <p:cNvPr id="36" name="Соединительная линия уступом 35"/>
            <p:cNvCxnSpPr/>
            <p:nvPr/>
          </p:nvCxnSpPr>
          <p:spPr>
            <a:xfrm rot="10800000" flipV="1">
              <a:off x="998754" y="2607129"/>
              <a:ext cx="1285884" cy="642942"/>
            </a:xfrm>
            <a:prstGeom prst="bentConnector3">
              <a:avLst>
                <a:gd name="adj1" fmla="val -12222"/>
              </a:avLst>
            </a:prstGeom>
            <a:ln w="15875">
              <a:solidFill>
                <a:schemeClr val="tx2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Соединительная линия уступом 40"/>
            <p:cNvCxnSpPr/>
            <p:nvPr/>
          </p:nvCxnSpPr>
          <p:spPr>
            <a:xfrm>
              <a:off x="6897462" y="2643182"/>
              <a:ext cx="1200152" cy="842962"/>
            </a:xfrm>
            <a:prstGeom prst="bentConnector3">
              <a:avLst>
                <a:gd name="adj1" fmla="val -12131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Соединительная линия уступом 58"/>
            <p:cNvCxnSpPr/>
            <p:nvPr/>
          </p:nvCxnSpPr>
          <p:spPr>
            <a:xfrm>
              <a:off x="2714612" y="2786058"/>
              <a:ext cx="1000132" cy="428628"/>
            </a:xfrm>
            <a:prstGeom prst="bentConnector3">
              <a:avLst>
                <a:gd name="adj1" fmla="val -14217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Соединительная линия уступом 61"/>
            <p:cNvCxnSpPr/>
            <p:nvPr/>
          </p:nvCxnSpPr>
          <p:spPr>
            <a:xfrm flipH="1">
              <a:off x="3614049" y="2786058"/>
              <a:ext cx="1000132" cy="428628"/>
            </a:xfrm>
            <a:prstGeom prst="bentConnector3">
              <a:avLst>
                <a:gd name="adj1" fmla="val -14217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Соединительная линия уступом 71"/>
            <p:cNvCxnSpPr/>
            <p:nvPr/>
          </p:nvCxnSpPr>
          <p:spPr>
            <a:xfrm rot="10800000" flipV="1">
              <a:off x="5508163" y="2627538"/>
              <a:ext cx="972902" cy="872900"/>
            </a:xfrm>
            <a:prstGeom prst="bentConnector3">
              <a:avLst>
                <a:gd name="adj1" fmla="val -13777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Соединительная линия уступом 78"/>
            <p:cNvCxnSpPr/>
            <p:nvPr/>
          </p:nvCxnSpPr>
          <p:spPr>
            <a:xfrm>
              <a:off x="3886200" y="2804433"/>
              <a:ext cx="971552" cy="696005"/>
            </a:xfrm>
            <a:prstGeom prst="bentConnector3">
              <a:avLst>
                <a:gd name="adj1" fmla="val -14426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Соединительная линия уступом 83"/>
            <p:cNvCxnSpPr/>
            <p:nvPr/>
          </p:nvCxnSpPr>
          <p:spPr>
            <a:xfrm flipH="1">
              <a:off x="2471049" y="2804433"/>
              <a:ext cx="971552" cy="696005"/>
            </a:xfrm>
            <a:prstGeom prst="bentConnector3">
              <a:avLst>
                <a:gd name="adj1" fmla="val -14426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Соединительная линия уступом 84"/>
            <p:cNvCxnSpPr/>
            <p:nvPr/>
          </p:nvCxnSpPr>
          <p:spPr>
            <a:xfrm>
              <a:off x="1605643" y="2630262"/>
              <a:ext cx="937513" cy="870176"/>
            </a:xfrm>
            <a:prstGeom prst="bentConnector3">
              <a:avLst>
                <a:gd name="adj1" fmla="val -17345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Соединительная линия уступом 87"/>
            <p:cNvCxnSpPr/>
            <p:nvPr/>
          </p:nvCxnSpPr>
          <p:spPr>
            <a:xfrm>
              <a:off x="5823156" y="2615291"/>
              <a:ext cx="1000132" cy="428628"/>
            </a:xfrm>
            <a:prstGeom prst="bentConnector3">
              <a:avLst>
                <a:gd name="adj1" fmla="val -14217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Соединительная линия уступом 89"/>
            <p:cNvCxnSpPr/>
            <p:nvPr/>
          </p:nvCxnSpPr>
          <p:spPr>
            <a:xfrm flipH="1">
              <a:off x="6557277" y="2615291"/>
              <a:ext cx="1000132" cy="428628"/>
            </a:xfrm>
            <a:prstGeom prst="bentConnector3">
              <a:avLst>
                <a:gd name="adj1" fmla="val -14217"/>
              </a:avLst>
            </a:prstGeom>
            <a:ln w="158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5033966" y="328612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ru-RU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714352" y="1785926"/>
          <a:ext cx="7786740" cy="314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4"/>
                <a:gridCol w="428628"/>
                <a:gridCol w="310759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  <a:gridCol w="389337"/>
              </a:tblGrid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S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Franklin Gothic Medium" pitchFamily="34" charset="0"/>
                        </a:rPr>
                        <a:t>W</a:t>
                      </a:r>
                      <a:endParaRPr lang="ru-RU" dirty="0">
                        <a:solidFill>
                          <a:schemeClr val="tx1"/>
                        </a:solidFill>
                        <a:latin typeface="Franklin Gothic Medium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Pipeline’s Phase Diagram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8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71472" y="5072074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“S” – spacer phase; 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“W” – working phase;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others – waiting </a:t>
            </a:r>
          </a:p>
        </p:txBody>
      </p:sp>
      <p:sp>
        <p:nvSpPr>
          <p:cNvPr id="71" name="Левая фигурная скобка 70"/>
          <p:cNvSpPr/>
          <p:nvPr/>
        </p:nvSpPr>
        <p:spPr>
          <a:xfrm rot="16200000">
            <a:off x="6082517" y="4316895"/>
            <a:ext cx="214314" cy="1571636"/>
          </a:xfrm>
          <a:prstGeom prst="leftBrace">
            <a:avLst>
              <a:gd name="adj1" fmla="val 41518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Левая фигурная скобка 71"/>
          <p:cNvSpPr/>
          <p:nvPr/>
        </p:nvSpPr>
        <p:spPr>
          <a:xfrm rot="16200000">
            <a:off x="5715008" y="4500570"/>
            <a:ext cx="214314" cy="2357454"/>
          </a:xfrm>
          <a:prstGeom prst="leftBrace">
            <a:avLst>
              <a:gd name="adj1" fmla="val 60481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5214942" y="5214950"/>
            <a:ext cx="2786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Output period =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phase2</a:t>
            </a:r>
            <a:endParaRPr lang="en-US" sz="2000" b="1" i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14942" y="5786454"/>
            <a:ext cx="24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Latency =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6T</a:t>
            </a:r>
            <a:r>
              <a:rPr lang="en-US" sz="2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phase2</a:t>
            </a:r>
            <a:endParaRPr lang="en-US" sz="2000" b="1" i="1" baseline="-25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олилиния 91"/>
          <p:cNvSpPr/>
          <p:nvPr/>
        </p:nvSpPr>
        <p:spPr>
          <a:xfrm>
            <a:off x="3286116" y="2060804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олилиния 92"/>
          <p:cNvSpPr/>
          <p:nvPr/>
        </p:nvSpPr>
        <p:spPr>
          <a:xfrm flipV="1">
            <a:off x="3286116" y="2643182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олилиния 93"/>
          <p:cNvSpPr/>
          <p:nvPr/>
        </p:nvSpPr>
        <p:spPr>
          <a:xfrm>
            <a:off x="4071934" y="2060804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олилиния 95"/>
          <p:cNvSpPr/>
          <p:nvPr/>
        </p:nvSpPr>
        <p:spPr>
          <a:xfrm flipV="1">
            <a:off x="4071934" y="2643182"/>
            <a:ext cx="249465" cy="511629"/>
          </a:xfrm>
          <a:custGeom>
            <a:avLst/>
            <a:gdLst>
              <a:gd name="connsiteX0" fmla="*/ 175079 w 249465"/>
              <a:gd name="connsiteY0" fmla="*/ 0 h 511629"/>
              <a:gd name="connsiteX1" fmla="*/ 245836 w 249465"/>
              <a:gd name="connsiteY1" fmla="*/ 59872 h 511629"/>
              <a:gd name="connsiteX2" fmla="*/ 196850 w 249465"/>
              <a:gd name="connsiteY2" fmla="*/ 190500 h 511629"/>
              <a:gd name="connsiteX3" fmla="*/ 82550 w 249465"/>
              <a:gd name="connsiteY3" fmla="*/ 266700 h 511629"/>
              <a:gd name="connsiteX4" fmla="*/ 6350 w 249465"/>
              <a:gd name="connsiteY4" fmla="*/ 375557 h 511629"/>
              <a:gd name="connsiteX5" fmla="*/ 44450 w 249465"/>
              <a:gd name="connsiteY5" fmla="*/ 462643 h 511629"/>
              <a:gd name="connsiteX6" fmla="*/ 164193 w 249465"/>
              <a:gd name="connsiteY6" fmla="*/ 511629 h 5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465" h="511629">
                <a:moveTo>
                  <a:pt x="175079" y="0"/>
                </a:moveTo>
                <a:cubicBezTo>
                  <a:pt x="208643" y="14061"/>
                  <a:pt x="242208" y="28122"/>
                  <a:pt x="245836" y="59872"/>
                </a:cubicBezTo>
                <a:cubicBezTo>
                  <a:pt x="249465" y="91622"/>
                  <a:pt x="224064" y="156029"/>
                  <a:pt x="196850" y="190500"/>
                </a:cubicBezTo>
                <a:cubicBezTo>
                  <a:pt x="169636" y="224971"/>
                  <a:pt x="114300" y="235857"/>
                  <a:pt x="82550" y="266700"/>
                </a:cubicBezTo>
                <a:cubicBezTo>
                  <a:pt x="50800" y="297543"/>
                  <a:pt x="12700" y="342900"/>
                  <a:pt x="6350" y="375557"/>
                </a:cubicBezTo>
                <a:cubicBezTo>
                  <a:pt x="0" y="408214"/>
                  <a:pt x="18143" y="439964"/>
                  <a:pt x="44450" y="462643"/>
                </a:cubicBezTo>
                <a:cubicBezTo>
                  <a:pt x="70757" y="485322"/>
                  <a:pt x="117475" y="498475"/>
                  <a:pt x="164193" y="511629"/>
                </a:cubicBezTo>
              </a:path>
            </a:pathLst>
          </a:cu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TextBox 96"/>
          <p:cNvSpPr txBox="1"/>
          <p:nvPr/>
        </p:nvSpPr>
        <p:spPr>
          <a:xfrm>
            <a:off x="4572000" y="928670"/>
            <a:ext cx="4500594" cy="707886"/>
          </a:xfrm>
          <a:prstGeom prst="rect">
            <a:avLst/>
          </a:prstGeom>
          <a:solidFill>
            <a:srgbClr val="FFC000"/>
          </a:solidFill>
          <a:ln w="254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  <a:cs typeface="Times New Roman" pitchFamily="18" charset="0"/>
              </a:rPr>
              <a:t>Previous and subsequent stages affect the current stage’s phase switching</a:t>
            </a:r>
          </a:p>
        </p:txBody>
      </p:sp>
      <p:cxnSp>
        <p:nvCxnSpPr>
          <p:cNvPr id="99" name="Прямая со стрелкой 98"/>
          <p:cNvCxnSpPr>
            <a:stCxn id="97" idx="1"/>
            <a:endCxn id="93" idx="2"/>
          </p:cNvCxnSpPr>
          <p:nvPr/>
        </p:nvCxnSpPr>
        <p:spPr>
          <a:xfrm rot="10800000" flipV="1">
            <a:off x="3482966" y="1282613"/>
            <a:ext cx="1089034" cy="1681698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>
            <a:stCxn id="97" idx="1"/>
            <a:endCxn id="92" idx="1"/>
          </p:cNvCxnSpPr>
          <p:nvPr/>
        </p:nvCxnSpPr>
        <p:spPr>
          <a:xfrm rot="10800000" flipV="1">
            <a:off x="3531952" y="1282612"/>
            <a:ext cx="1040048" cy="838063"/>
          </a:xfrm>
          <a:prstGeom prst="straightConnector1">
            <a:avLst/>
          </a:prstGeom>
          <a:ln w="15875">
            <a:solidFill>
              <a:schemeClr val="accent6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15394" cy="1071546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 Pipeline Stage</a:t>
            </a:r>
            <a:endParaRPr lang="ru-RU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28652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EIConRus2023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                                		                                </a:t>
            </a:r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9 of 20</a:t>
            </a:r>
            <a:endParaRPr lang="ru-RU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57224" y="4929198"/>
            <a:ext cx="3571900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CP– combinational part; </a:t>
            </a:r>
          </a:p>
          <a:p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Rg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 – output register; 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C – Muller’s C-element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4714876" y="4929198"/>
            <a:ext cx="400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A – acknowledge output;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E – register’s control signal; 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Franklin Gothic Medium" pitchFamily="34" charset="0"/>
              </a:rPr>
              <a:t>R – request input </a:t>
            </a:r>
          </a:p>
        </p:txBody>
      </p:sp>
      <p:grpSp>
        <p:nvGrpSpPr>
          <p:cNvPr id="194" name="Группа 193"/>
          <p:cNvGrpSpPr/>
          <p:nvPr/>
        </p:nvGrpSpPr>
        <p:grpSpPr>
          <a:xfrm>
            <a:off x="500034" y="1428736"/>
            <a:ext cx="8501090" cy="3359174"/>
            <a:chOff x="500034" y="1428736"/>
            <a:chExt cx="8501090" cy="3359174"/>
          </a:xfrm>
        </p:grpSpPr>
        <p:sp>
          <p:nvSpPr>
            <p:cNvPr id="40" name="TextBox 39"/>
            <p:cNvSpPr txBox="1"/>
            <p:nvPr/>
          </p:nvSpPr>
          <p:spPr>
            <a:xfrm>
              <a:off x="2357422" y="1428736"/>
              <a:ext cx="1071570" cy="1692771"/>
            </a:xfrm>
            <a:prstGeom prst="rect">
              <a:avLst/>
            </a:prstGeom>
            <a:solidFill>
              <a:srgbClr val="FFC000">
                <a:alpha val="60000"/>
              </a:srgbClr>
            </a:solidFill>
            <a:ln w="34925">
              <a:solidFill>
                <a:schemeClr val="accent6">
                  <a:lumMod val="50000"/>
                </a:schemeClr>
              </a:solidFill>
            </a:ln>
            <a:effectLst>
              <a:outerShdw dist="88900" dir="3240000" algn="ctr" rotWithShape="0">
                <a:schemeClr val="accent6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2800" b="1" dirty="0" smtClean="0">
                  <a:latin typeface="Franklin Gothic Medium" pitchFamily="34" charset="0"/>
                </a:rPr>
                <a:t>CP</a:t>
              </a:r>
              <a:endParaRPr lang="en-US" sz="2800" b="1" baseline="-25000" dirty="0" smtClean="0">
                <a:latin typeface="Franklin Gothic Medium" pitchFamily="34" charset="0"/>
              </a:endParaRPr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b="1" dirty="0" smtClean="0"/>
                <a:t>           </a:t>
              </a:r>
              <a:r>
                <a:rPr lang="en-US" b="1" dirty="0" err="1" smtClean="0"/>
                <a:t>Ind</a:t>
              </a:r>
              <a:endParaRPr lang="ru-RU" b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00034" y="2000240"/>
              <a:ext cx="10715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Franklin Gothic Medium" pitchFamily="34" charset="0"/>
                </a:rPr>
                <a:t>DataIn</a:t>
              </a:r>
              <a:endParaRPr lang="ru-RU" sz="2400" dirty="0">
                <a:latin typeface="Franklin Gothic Medium" pitchFamily="34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4214810" y="1428736"/>
              <a:ext cx="1071570" cy="1692771"/>
            </a:xfrm>
            <a:prstGeom prst="rect">
              <a:avLst/>
            </a:prstGeom>
            <a:solidFill>
              <a:schemeClr val="accent3">
                <a:lumMod val="60000"/>
                <a:lumOff val="40000"/>
                <a:alpha val="60000"/>
              </a:schemeClr>
            </a:solidFill>
            <a:ln w="34925">
              <a:solidFill>
                <a:schemeClr val="accent3">
                  <a:lumMod val="50000"/>
                </a:schemeClr>
              </a:solidFill>
            </a:ln>
            <a:effectLst>
              <a:outerShdw dist="88900" dir="3240000" algn="ctr" rotWithShape="0">
                <a:schemeClr val="accent3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dirty="0" smtClean="0"/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2800" b="1" dirty="0" err="1" smtClean="0">
                  <a:latin typeface="Franklin Gothic Medium" pitchFamily="34" charset="0"/>
                </a:rPr>
                <a:t>Rg</a:t>
              </a:r>
              <a:endParaRPr lang="en-US" sz="2800" b="1" baseline="-25000" dirty="0" smtClean="0">
                <a:latin typeface="Franklin Gothic Medium" pitchFamily="34" charset="0"/>
              </a:endParaRPr>
            </a:p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b="1" dirty="0" smtClean="0"/>
                <a:t>E        </a:t>
              </a:r>
              <a:r>
                <a:rPr lang="en-US" b="1" dirty="0" err="1" smtClean="0"/>
                <a:t>Ind</a:t>
              </a:r>
              <a:endParaRPr lang="ru-RU" b="1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500562" y="3571876"/>
              <a:ext cx="642942" cy="1015663"/>
            </a:xfrm>
            <a:prstGeom prst="rect">
              <a:avLst/>
            </a:prstGeom>
            <a:solidFill>
              <a:srgbClr val="00B0F0">
                <a:alpha val="60000"/>
              </a:srgbClr>
            </a:solidFill>
            <a:ln w="34925">
              <a:solidFill>
                <a:schemeClr val="tx2">
                  <a:lumMod val="75000"/>
                </a:schemeClr>
              </a:solidFill>
            </a:ln>
            <a:effectLst>
              <a:outerShdw dist="88900" dir="3240000" algn="ctr" rotWithShape="0">
                <a:schemeClr val="tx2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643174" y="3571876"/>
              <a:ext cx="642942" cy="1015663"/>
            </a:xfrm>
            <a:prstGeom prst="rect">
              <a:avLst/>
            </a:prstGeom>
            <a:solidFill>
              <a:srgbClr val="00B0F0">
                <a:alpha val="60000"/>
              </a:srgbClr>
            </a:solidFill>
            <a:ln w="34925">
              <a:solidFill>
                <a:schemeClr val="tx2">
                  <a:lumMod val="75000"/>
                </a:schemeClr>
              </a:solidFill>
            </a:ln>
            <a:effectLst>
              <a:outerShdw dist="88900" dir="3240000" algn="ctr" rotWithShape="0">
                <a:schemeClr val="tx2">
                  <a:lumMod val="75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 extrusionH="76200">
              <a:bevelT w="57150" h="196850"/>
              <a:bevelB w="101600" h="107950"/>
              <a:extrusionClr>
                <a:srgbClr val="FFC000"/>
              </a:extrusionClr>
            </a:sp3d>
          </p:spPr>
          <p:txBody>
            <a:bodyPr wrap="square" rtlCol="0">
              <a:sp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sz="2400" b="1" dirty="0" smtClean="0">
                  <a:latin typeface="Franklin Gothic Medium" pitchFamily="34" charset="0"/>
                </a:rPr>
                <a:t>C</a:t>
              </a:r>
              <a:endParaRPr lang="en-US" sz="2400" b="1" baseline="-25000" dirty="0" smtClean="0">
                <a:latin typeface="Franklin Gothic Medium" pitchFamily="34" charset="0"/>
              </a:endParaRPr>
            </a:p>
            <a:p>
              <a:pPr algn="ctr"/>
              <a:endParaRPr lang="ru-RU" dirty="0"/>
            </a:p>
          </p:txBody>
        </p:sp>
        <p:cxnSp>
          <p:nvCxnSpPr>
            <p:cNvPr id="151" name="Прямая соединительная линия 150"/>
            <p:cNvCxnSpPr>
              <a:stCxn id="136" idx="1"/>
            </p:cNvCxnSpPr>
            <p:nvPr/>
          </p:nvCxnSpPr>
          <p:spPr>
            <a:xfrm rot="10800000">
              <a:off x="4000496" y="4071942"/>
              <a:ext cx="500066" cy="7766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Прямая соединительная линия 152"/>
            <p:cNvCxnSpPr/>
            <p:nvPr/>
          </p:nvCxnSpPr>
          <p:spPr>
            <a:xfrm rot="5400000" flipH="1" flipV="1">
              <a:off x="3428992" y="3500438"/>
              <a:ext cx="1143008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Прямая соединительная линия 154"/>
            <p:cNvCxnSpPr/>
            <p:nvPr/>
          </p:nvCxnSpPr>
          <p:spPr>
            <a:xfrm>
              <a:off x="4000496" y="2928934"/>
              <a:ext cx="214314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>
            <a:xfrm>
              <a:off x="5286380" y="2928934"/>
              <a:ext cx="285752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rot="5400000">
              <a:off x="4643438" y="3857628"/>
              <a:ext cx="1857388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Прямая соединительная линия 160"/>
            <p:cNvCxnSpPr/>
            <p:nvPr/>
          </p:nvCxnSpPr>
          <p:spPr>
            <a:xfrm rot="10800000">
              <a:off x="3857620" y="4786322"/>
              <a:ext cx="1714512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Прямая соединительная линия 162"/>
            <p:cNvCxnSpPr/>
            <p:nvPr/>
          </p:nvCxnSpPr>
          <p:spPr>
            <a:xfrm rot="5400000" flipH="1" flipV="1">
              <a:off x="3607587" y="4536289"/>
              <a:ext cx="500066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Прямая соединительная линия 164"/>
            <p:cNvCxnSpPr/>
            <p:nvPr/>
          </p:nvCxnSpPr>
          <p:spPr>
            <a:xfrm rot="10800000">
              <a:off x="3286116" y="4286256"/>
              <a:ext cx="571504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Прямая соединительная линия 166"/>
            <p:cNvCxnSpPr/>
            <p:nvPr/>
          </p:nvCxnSpPr>
          <p:spPr>
            <a:xfrm>
              <a:off x="3428992" y="2928934"/>
              <a:ext cx="214314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Прямая соединительная линия 168"/>
            <p:cNvCxnSpPr/>
            <p:nvPr/>
          </p:nvCxnSpPr>
          <p:spPr>
            <a:xfrm rot="5400000">
              <a:off x="3178959" y="3393281"/>
              <a:ext cx="928694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Прямая соединительная линия 170"/>
            <p:cNvCxnSpPr/>
            <p:nvPr/>
          </p:nvCxnSpPr>
          <p:spPr>
            <a:xfrm rot="10800000">
              <a:off x="3286116" y="3857628"/>
              <a:ext cx="357190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>
              <a:stCxn id="137" idx="1"/>
            </p:cNvCxnSpPr>
            <p:nvPr/>
          </p:nvCxnSpPr>
          <p:spPr>
            <a:xfrm rot="10800000">
              <a:off x="1785918" y="4071942"/>
              <a:ext cx="857256" cy="7766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>
            <a:xfrm>
              <a:off x="5143504" y="3857628"/>
              <a:ext cx="428628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>
            <a:xfrm>
              <a:off x="5143504" y="4286256"/>
              <a:ext cx="857256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TextBox 177"/>
            <p:cNvSpPr txBox="1"/>
            <p:nvPr/>
          </p:nvSpPr>
          <p:spPr>
            <a:xfrm>
              <a:off x="1285852" y="3786190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Franklin Gothic Medium" pitchFamily="34" charset="0"/>
                </a:rPr>
                <a:t>A</a:t>
              </a:r>
              <a:endParaRPr lang="ru-RU" sz="2400" dirty="0">
                <a:latin typeface="Franklin Gothic Medium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6000760" y="4071942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Franklin Gothic Medium" pitchFamily="34" charset="0"/>
                </a:rPr>
                <a:t>R</a:t>
              </a:r>
              <a:endParaRPr lang="ru-RU" sz="2400" dirty="0">
                <a:latin typeface="Franklin Gothic Medium" pitchFamily="34" charset="0"/>
              </a:endParaRPr>
            </a:p>
          </p:txBody>
        </p:sp>
        <p:sp>
          <p:nvSpPr>
            <p:cNvPr id="180" name="Стрелка вправо 179"/>
            <p:cNvSpPr/>
            <p:nvPr/>
          </p:nvSpPr>
          <p:spPr>
            <a:xfrm>
              <a:off x="1632857" y="2000240"/>
              <a:ext cx="691243" cy="5143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Стрелка вправо 180"/>
            <p:cNvSpPr/>
            <p:nvPr/>
          </p:nvSpPr>
          <p:spPr>
            <a:xfrm>
              <a:off x="3467100" y="2000240"/>
              <a:ext cx="713014" cy="5143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Стрелка вправо 181"/>
            <p:cNvSpPr/>
            <p:nvPr/>
          </p:nvSpPr>
          <p:spPr>
            <a:xfrm>
              <a:off x="5334673" y="2000240"/>
              <a:ext cx="679684" cy="5143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6072198" y="2000240"/>
              <a:ext cx="12858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Franklin Gothic Medium" pitchFamily="34" charset="0"/>
                </a:rPr>
                <a:t>DataOut</a:t>
              </a:r>
              <a:endParaRPr lang="ru-RU" sz="2400" dirty="0">
                <a:latin typeface="Franklin Gothic Medium" pitchFamily="34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6215074" y="2714620"/>
              <a:ext cx="2786050" cy="120032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5400">
              <a:solidFill>
                <a:schemeClr val="accent3">
                  <a:lumMod val="50000"/>
                </a:schemeClr>
              </a:solidFill>
            </a:ln>
            <a:effectLst>
              <a:outerShdw blurRad="50800" dist="889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  <a:latin typeface="Franklin Gothic Medium" pitchFamily="34" charset="0"/>
                </a:rPr>
                <a:t>Register indicates all CP’s information outputs</a:t>
              </a:r>
            </a:p>
          </p:txBody>
        </p:sp>
        <p:cxnSp>
          <p:nvCxnSpPr>
            <p:cNvPr id="187" name="Прямая со стрелкой 186"/>
            <p:cNvCxnSpPr/>
            <p:nvPr/>
          </p:nvCxnSpPr>
          <p:spPr>
            <a:xfrm rot="10800000">
              <a:off x="5357818" y="2643182"/>
              <a:ext cx="857256" cy="428628"/>
            </a:xfrm>
            <a:prstGeom prst="straightConnector1">
              <a:avLst/>
            </a:prstGeom>
            <a:ln w="15875">
              <a:solidFill>
                <a:schemeClr val="accent3">
                  <a:lumMod val="50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Прямая соединительная линия 188"/>
            <p:cNvCxnSpPr/>
            <p:nvPr/>
          </p:nvCxnSpPr>
          <p:spPr>
            <a:xfrm>
              <a:off x="4000496" y="3429000"/>
              <a:ext cx="1755144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TextBox 192"/>
            <p:cNvSpPr txBox="1"/>
            <p:nvPr/>
          </p:nvSpPr>
          <p:spPr>
            <a:xfrm>
              <a:off x="5715008" y="3214686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Franklin Gothic Medium" pitchFamily="34" charset="0"/>
                </a:rPr>
                <a:t>E</a:t>
              </a:r>
              <a:endParaRPr lang="ru-RU" sz="2400" dirty="0">
                <a:latin typeface="Franklin Gothic Medium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22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23981</TotalTime>
  <Words>1117</Words>
  <Application>Microsoft Office PowerPoint</Application>
  <PresentationFormat>Экран (4:3)</PresentationFormat>
  <Paragraphs>485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Outline</vt:lpstr>
      <vt:lpstr>Self-Timed Circuits</vt:lpstr>
      <vt:lpstr>Self-Timed Circuit’s Advantages </vt:lpstr>
      <vt:lpstr>Simple Synchronous Pipeline</vt:lpstr>
      <vt:lpstr>Synchronous Pipeline with Bypass</vt:lpstr>
      <vt:lpstr>Simple Self-Timed (ST) Pipeline</vt:lpstr>
      <vt:lpstr>ST Pipeline’s Phase Diagram</vt:lpstr>
      <vt:lpstr>ST Pipeline Stage</vt:lpstr>
      <vt:lpstr>ST Pipeline Stage’s Register Bit</vt:lpstr>
      <vt:lpstr>One ST Pipeline Stage Bypass</vt:lpstr>
      <vt:lpstr>Bypass Control Unit</vt:lpstr>
      <vt:lpstr>ST Pipeline’s Phase Diagram</vt:lpstr>
      <vt:lpstr>Two ST Pipeline Stages Bypass</vt:lpstr>
      <vt:lpstr>Two-Stage Bypass Control Unit</vt:lpstr>
      <vt:lpstr>ST Pipeline’s Phase Diagram</vt:lpstr>
      <vt:lpstr>ST Pipeline’s Performance</vt:lpstr>
      <vt:lpstr>ST Pipeline’s Performance</vt:lpstr>
      <vt:lpstr>Conclusions</vt:lpstr>
      <vt:lpstr>Contacts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GTX360</dc:creator>
  <cp:lastModifiedBy>Юра</cp:lastModifiedBy>
  <cp:revision>441</cp:revision>
  <dcterms:created xsi:type="dcterms:W3CDTF">2015-09-09T16:48:29Z</dcterms:created>
  <dcterms:modified xsi:type="dcterms:W3CDTF">2023-01-06T05:19:20Z</dcterms:modified>
</cp:coreProperties>
</file>