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330" r:id="rId3"/>
    <p:sldId id="331" r:id="rId4"/>
    <p:sldId id="315" r:id="rId5"/>
    <p:sldId id="332" r:id="rId6"/>
    <p:sldId id="333" r:id="rId7"/>
    <p:sldId id="302" r:id="rId8"/>
    <p:sldId id="334" r:id="rId9"/>
    <p:sldId id="335" r:id="rId10"/>
    <p:sldId id="336" r:id="rId11"/>
    <p:sldId id="337" r:id="rId12"/>
    <p:sldId id="338" r:id="rId13"/>
    <p:sldId id="339" r:id="rId14"/>
    <p:sldId id="340" r:id="rId15"/>
    <p:sldId id="341" r:id="rId16"/>
    <p:sldId id="342" r:id="rId17"/>
    <p:sldId id="294" r:id="rId18"/>
    <p:sldId id="26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39E5"/>
    <a:srgbClr val="F7F7F7"/>
    <a:srgbClr val="5C5C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52" autoAdjust="0"/>
  </p:normalViewPr>
  <p:slideViewPr>
    <p:cSldViewPr>
      <p:cViewPr varScale="1">
        <p:scale>
          <a:sx n="64" d="100"/>
          <a:sy n="64" d="100"/>
        </p:scale>
        <p:origin x="36" y="516"/>
      </p:cViewPr>
      <p:guideLst>
        <p:guide orient="horz" pos="2160"/>
        <p:guide pos="2880"/>
      </p:guideLst>
    </p:cSldViewPr>
  </p:slideViewPr>
  <p:outlineViewPr>
    <p:cViewPr>
      <p:scale>
        <a:sx n="33" d="100"/>
        <a:sy n="33" d="100"/>
      </p:scale>
      <p:origin x="0" y="15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BDD9B2-7D2B-4FF6-8DDF-5146C679A8D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F34CBD78-D8B1-4540-964B-A8FB91309D08}">
      <dgm:prSet phldrT="[Текст]"/>
      <dgm:spPr/>
      <dgm:t>
        <a:bodyPr/>
        <a:lstStyle/>
        <a:p>
          <a:r>
            <a:rPr lang="en-US" b="1" dirty="0" smtClean="0">
              <a:solidFill>
                <a:schemeClr val="tx2">
                  <a:lumMod val="75000"/>
                </a:schemeClr>
              </a:solidFill>
            </a:rPr>
            <a:t>Faults</a:t>
          </a:r>
          <a:endParaRPr lang="ru-RU" b="1" dirty="0">
            <a:solidFill>
              <a:schemeClr val="tx2">
                <a:lumMod val="75000"/>
              </a:schemeClr>
            </a:solidFill>
          </a:endParaRPr>
        </a:p>
      </dgm:t>
    </dgm:pt>
    <dgm:pt modelId="{13959B61-87C5-4FF7-8D79-DD6D68DF207C}" type="parTrans" cxnId="{7FD78BB7-09DC-4A73-BB36-1BEB849409C9}">
      <dgm:prSet/>
      <dgm:spPr/>
      <dgm:t>
        <a:bodyPr/>
        <a:lstStyle/>
        <a:p>
          <a:endParaRPr lang="ru-RU"/>
        </a:p>
      </dgm:t>
    </dgm:pt>
    <dgm:pt modelId="{0CD94DFE-0CEC-4FDA-B045-4066F3337D1B}" type="sibTrans" cxnId="{7FD78BB7-09DC-4A73-BB36-1BEB849409C9}">
      <dgm:prSet/>
      <dgm:spPr/>
      <dgm:t>
        <a:bodyPr/>
        <a:lstStyle/>
        <a:p>
          <a:endParaRPr lang="ru-RU"/>
        </a:p>
      </dgm:t>
    </dgm:pt>
    <dgm:pt modelId="{96D3EA6F-6BEE-4C09-8D9B-5D1460348BCA}">
      <dgm:prSet phldrT="[Текст]"/>
      <dgm:spPr/>
      <dgm:t>
        <a:bodyPr/>
        <a:lstStyle/>
        <a:p>
          <a:r>
            <a:rPr lang="en-US" b="1" dirty="0" smtClean="0">
              <a:solidFill>
                <a:schemeClr val="tx2">
                  <a:lumMod val="75000"/>
                </a:schemeClr>
              </a:solidFill>
            </a:rPr>
            <a:t>Soft errors</a:t>
          </a:r>
          <a:endParaRPr lang="ru-RU" b="1" dirty="0">
            <a:solidFill>
              <a:schemeClr val="tx2">
                <a:lumMod val="75000"/>
              </a:schemeClr>
            </a:solidFill>
          </a:endParaRPr>
        </a:p>
      </dgm:t>
    </dgm:pt>
    <dgm:pt modelId="{13C9497F-3949-41A6-889E-F1BA8D8CEDEC}" type="parTrans" cxnId="{99217B03-F8B8-4BEA-A537-F4C0B610A993}">
      <dgm:prSet/>
      <dgm:spPr/>
      <dgm:t>
        <a:bodyPr/>
        <a:lstStyle/>
        <a:p>
          <a:endParaRPr lang="ru-RU"/>
        </a:p>
      </dgm:t>
    </dgm:pt>
    <dgm:pt modelId="{16D56380-E14C-4877-8319-804D67C64DA6}" type="sibTrans" cxnId="{99217B03-F8B8-4BEA-A537-F4C0B610A993}">
      <dgm:prSet/>
      <dgm:spPr/>
      <dgm:t>
        <a:bodyPr/>
        <a:lstStyle/>
        <a:p>
          <a:endParaRPr lang="ru-RU"/>
        </a:p>
      </dgm:t>
    </dgm:pt>
    <dgm:pt modelId="{9C286F95-8536-468B-975C-75D6ECEA186D}">
      <dgm:prSet phldrT="[Текст]"/>
      <dgm:spPr/>
      <dgm:t>
        <a:bodyPr/>
        <a:lstStyle/>
        <a:p>
          <a:r>
            <a:rPr lang="en-US" b="1" dirty="0" smtClean="0">
              <a:solidFill>
                <a:schemeClr val="tx2">
                  <a:lumMod val="75000"/>
                </a:schemeClr>
              </a:solidFill>
            </a:rPr>
            <a:t>Self-disappeared</a:t>
          </a:r>
          <a:endParaRPr lang="ru-RU" b="1" dirty="0">
            <a:solidFill>
              <a:schemeClr val="tx2">
                <a:lumMod val="75000"/>
              </a:schemeClr>
            </a:solidFill>
          </a:endParaRPr>
        </a:p>
      </dgm:t>
    </dgm:pt>
    <dgm:pt modelId="{A48B0D51-B403-4D99-9297-E7D5C2DFAA66}" type="parTrans" cxnId="{3B70FEFF-5F09-4969-AB22-4455FD7B6E5D}">
      <dgm:prSet/>
      <dgm:spPr/>
      <dgm:t>
        <a:bodyPr/>
        <a:lstStyle/>
        <a:p>
          <a:endParaRPr lang="ru-RU"/>
        </a:p>
      </dgm:t>
    </dgm:pt>
    <dgm:pt modelId="{AB393034-3EC5-4E67-8F34-F63F3491C69D}" type="sibTrans" cxnId="{3B70FEFF-5F09-4969-AB22-4455FD7B6E5D}">
      <dgm:prSet/>
      <dgm:spPr/>
      <dgm:t>
        <a:bodyPr/>
        <a:lstStyle/>
        <a:p>
          <a:endParaRPr lang="ru-RU"/>
        </a:p>
      </dgm:t>
    </dgm:pt>
    <dgm:pt modelId="{EF980CF5-5701-41F2-9FE7-35D3FCD68FA2}">
      <dgm:prSet phldrT="[Текст]"/>
      <dgm:spPr/>
      <dgm:t>
        <a:bodyPr/>
        <a:lstStyle/>
        <a:p>
          <a:r>
            <a:rPr lang="en-US" b="1" dirty="0" smtClean="0">
              <a:solidFill>
                <a:schemeClr val="tx2">
                  <a:lumMod val="75000"/>
                </a:schemeClr>
              </a:solidFill>
            </a:rPr>
            <a:t>Critical</a:t>
          </a:r>
          <a:endParaRPr lang="ru-RU" b="1" dirty="0">
            <a:solidFill>
              <a:schemeClr val="tx2">
                <a:lumMod val="75000"/>
              </a:schemeClr>
            </a:solidFill>
          </a:endParaRPr>
        </a:p>
      </dgm:t>
    </dgm:pt>
    <dgm:pt modelId="{DA4236C0-30CF-4618-A5C2-3EBC033C4503}" type="parTrans" cxnId="{EF4ADC1C-6551-4F9D-8C33-4B5F216CD480}">
      <dgm:prSet/>
      <dgm:spPr/>
      <dgm:t>
        <a:bodyPr/>
        <a:lstStyle/>
        <a:p>
          <a:endParaRPr lang="ru-RU"/>
        </a:p>
      </dgm:t>
    </dgm:pt>
    <dgm:pt modelId="{F550A29B-73FE-4A2D-BD19-6909F7A20CA0}" type="sibTrans" cxnId="{EF4ADC1C-6551-4F9D-8C33-4B5F216CD480}">
      <dgm:prSet/>
      <dgm:spPr/>
      <dgm:t>
        <a:bodyPr/>
        <a:lstStyle/>
        <a:p>
          <a:endParaRPr lang="ru-RU"/>
        </a:p>
      </dgm:t>
    </dgm:pt>
    <dgm:pt modelId="{0D43B5DE-C9C5-4422-B564-A1EF74521099}">
      <dgm:prSet phldrT="[Текст]"/>
      <dgm:spPr/>
      <dgm:t>
        <a:bodyPr/>
        <a:lstStyle/>
        <a:p>
          <a:r>
            <a:rPr lang="en-US" b="1" dirty="0" smtClean="0">
              <a:solidFill>
                <a:schemeClr val="tx2">
                  <a:lumMod val="75000"/>
                </a:schemeClr>
              </a:solidFill>
            </a:rPr>
            <a:t>Failures</a:t>
          </a:r>
          <a:endParaRPr lang="ru-RU" b="1" dirty="0">
            <a:solidFill>
              <a:schemeClr val="tx2">
                <a:lumMod val="75000"/>
              </a:schemeClr>
            </a:solidFill>
          </a:endParaRPr>
        </a:p>
      </dgm:t>
    </dgm:pt>
    <dgm:pt modelId="{204973AB-11E5-4ED1-B99E-4E34C993FBCE}" type="parTrans" cxnId="{81138010-110F-4239-8B27-B9A274B7D3C0}">
      <dgm:prSet/>
      <dgm:spPr/>
      <dgm:t>
        <a:bodyPr/>
        <a:lstStyle/>
        <a:p>
          <a:endParaRPr lang="ru-RU"/>
        </a:p>
      </dgm:t>
    </dgm:pt>
    <dgm:pt modelId="{6DEDE9C2-5602-4F22-9496-252A69DC574C}" type="sibTrans" cxnId="{81138010-110F-4239-8B27-B9A274B7D3C0}">
      <dgm:prSet/>
      <dgm:spPr/>
      <dgm:t>
        <a:bodyPr/>
        <a:lstStyle/>
        <a:p>
          <a:endParaRPr lang="ru-RU"/>
        </a:p>
      </dgm:t>
    </dgm:pt>
    <dgm:pt modelId="{4E977A18-6128-4340-BE8E-8224324BCACA}" type="pres">
      <dgm:prSet presAssocID="{6EBDD9B2-7D2B-4FF6-8DDF-5146C679A8DB}" presName="hierChild1" presStyleCnt="0">
        <dgm:presLayoutVars>
          <dgm:chPref val="1"/>
          <dgm:dir/>
          <dgm:animOne val="branch"/>
          <dgm:animLvl val="lvl"/>
          <dgm:resizeHandles/>
        </dgm:presLayoutVars>
      </dgm:prSet>
      <dgm:spPr/>
      <dgm:t>
        <a:bodyPr/>
        <a:lstStyle/>
        <a:p>
          <a:endParaRPr lang="ru-RU"/>
        </a:p>
      </dgm:t>
    </dgm:pt>
    <dgm:pt modelId="{53C50375-2968-4EA6-BA2E-7A8004D0CF60}" type="pres">
      <dgm:prSet presAssocID="{F34CBD78-D8B1-4540-964B-A8FB91309D08}" presName="hierRoot1" presStyleCnt="0"/>
      <dgm:spPr/>
    </dgm:pt>
    <dgm:pt modelId="{2D4C4C1F-A154-47DC-AE78-7C4942C2F8FC}" type="pres">
      <dgm:prSet presAssocID="{F34CBD78-D8B1-4540-964B-A8FB91309D08}" presName="composite" presStyleCnt="0"/>
      <dgm:spPr/>
    </dgm:pt>
    <dgm:pt modelId="{D9A7B93C-0D25-4AC3-91DD-4200D33E5109}" type="pres">
      <dgm:prSet presAssocID="{F34CBD78-D8B1-4540-964B-A8FB91309D08}" presName="background" presStyleLbl="node0" presStyleIdx="0" presStyleCnt="1"/>
      <dgm:spPr/>
    </dgm:pt>
    <dgm:pt modelId="{D50DAA84-B306-4899-B136-BBA496EB2F2F}" type="pres">
      <dgm:prSet presAssocID="{F34CBD78-D8B1-4540-964B-A8FB91309D08}" presName="text" presStyleLbl="fgAcc0" presStyleIdx="0" presStyleCnt="1">
        <dgm:presLayoutVars>
          <dgm:chPref val="3"/>
        </dgm:presLayoutVars>
      </dgm:prSet>
      <dgm:spPr/>
      <dgm:t>
        <a:bodyPr/>
        <a:lstStyle/>
        <a:p>
          <a:endParaRPr lang="ru-RU"/>
        </a:p>
      </dgm:t>
    </dgm:pt>
    <dgm:pt modelId="{4883F84A-4EF6-4E47-A1C5-3F11812CDC34}" type="pres">
      <dgm:prSet presAssocID="{F34CBD78-D8B1-4540-964B-A8FB91309D08}" presName="hierChild2" presStyleCnt="0"/>
      <dgm:spPr/>
    </dgm:pt>
    <dgm:pt modelId="{2096087F-70DC-4EA7-BF7D-11124D72A4B2}" type="pres">
      <dgm:prSet presAssocID="{13C9497F-3949-41A6-889E-F1BA8D8CEDEC}" presName="Name10" presStyleLbl="parChTrans1D2" presStyleIdx="0" presStyleCnt="2"/>
      <dgm:spPr/>
      <dgm:t>
        <a:bodyPr/>
        <a:lstStyle/>
        <a:p>
          <a:endParaRPr lang="ru-RU"/>
        </a:p>
      </dgm:t>
    </dgm:pt>
    <dgm:pt modelId="{CE1C005B-8AFB-4E00-93A6-059A8D3A0B4C}" type="pres">
      <dgm:prSet presAssocID="{96D3EA6F-6BEE-4C09-8D9B-5D1460348BCA}" presName="hierRoot2" presStyleCnt="0"/>
      <dgm:spPr/>
    </dgm:pt>
    <dgm:pt modelId="{6C2E6573-6F26-44F7-ADA1-04F294DB7BD3}" type="pres">
      <dgm:prSet presAssocID="{96D3EA6F-6BEE-4C09-8D9B-5D1460348BCA}" presName="composite2" presStyleCnt="0"/>
      <dgm:spPr/>
    </dgm:pt>
    <dgm:pt modelId="{924A7F34-3DF3-4D31-9319-39FB8EB884D2}" type="pres">
      <dgm:prSet presAssocID="{96D3EA6F-6BEE-4C09-8D9B-5D1460348BCA}" presName="background2" presStyleLbl="node2" presStyleIdx="0" presStyleCnt="2"/>
      <dgm:spPr/>
    </dgm:pt>
    <dgm:pt modelId="{84AACD84-E621-4302-86AB-B575FD31CA02}" type="pres">
      <dgm:prSet presAssocID="{96D3EA6F-6BEE-4C09-8D9B-5D1460348BCA}" presName="text2" presStyleLbl="fgAcc2" presStyleIdx="0" presStyleCnt="2">
        <dgm:presLayoutVars>
          <dgm:chPref val="3"/>
        </dgm:presLayoutVars>
      </dgm:prSet>
      <dgm:spPr/>
      <dgm:t>
        <a:bodyPr/>
        <a:lstStyle/>
        <a:p>
          <a:endParaRPr lang="ru-RU"/>
        </a:p>
      </dgm:t>
    </dgm:pt>
    <dgm:pt modelId="{A56CB7ED-BAEC-4F4F-829C-D49A6CDE7114}" type="pres">
      <dgm:prSet presAssocID="{96D3EA6F-6BEE-4C09-8D9B-5D1460348BCA}" presName="hierChild3" presStyleCnt="0"/>
      <dgm:spPr/>
    </dgm:pt>
    <dgm:pt modelId="{30477F14-C845-4E24-A062-3A8AAB48EE05}" type="pres">
      <dgm:prSet presAssocID="{A48B0D51-B403-4D99-9297-E7D5C2DFAA66}" presName="Name17" presStyleLbl="parChTrans1D3" presStyleIdx="0" presStyleCnt="2"/>
      <dgm:spPr/>
      <dgm:t>
        <a:bodyPr/>
        <a:lstStyle/>
        <a:p>
          <a:endParaRPr lang="ru-RU"/>
        </a:p>
      </dgm:t>
    </dgm:pt>
    <dgm:pt modelId="{FB34A099-B2AB-4737-A62E-2988835C5E44}" type="pres">
      <dgm:prSet presAssocID="{9C286F95-8536-468B-975C-75D6ECEA186D}" presName="hierRoot3" presStyleCnt="0"/>
      <dgm:spPr/>
    </dgm:pt>
    <dgm:pt modelId="{90D9520F-61C6-4C98-8769-CAD597D43964}" type="pres">
      <dgm:prSet presAssocID="{9C286F95-8536-468B-975C-75D6ECEA186D}" presName="composite3" presStyleCnt="0"/>
      <dgm:spPr/>
    </dgm:pt>
    <dgm:pt modelId="{4FEB645D-8AB2-41AC-8116-FBB979C84785}" type="pres">
      <dgm:prSet presAssocID="{9C286F95-8536-468B-975C-75D6ECEA186D}" presName="background3" presStyleLbl="node3" presStyleIdx="0" presStyleCnt="2"/>
      <dgm:spPr/>
    </dgm:pt>
    <dgm:pt modelId="{62C4364F-093A-4DAD-B489-C4A9B311C2BD}" type="pres">
      <dgm:prSet presAssocID="{9C286F95-8536-468B-975C-75D6ECEA186D}" presName="text3" presStyleLbl="fgAcc3" presStyleIdx="0" presStyleCnt="2">
        <dgm:presLayoutVars>
          <dgm:chPref val="3"/>
        </dgm:presLayoutVars>
      </dgm:prSet>
      <dgm:spPr/>
      <dgm:t>
        <a:bodyPr/>
        <a:lstStyle/>
        <a:p>
          <a:endParaRPr lang="ru-RU"/>
        </a:p>
      </dgm:t>
    </dgm:pt>
    <dgm:pt modelId="{05E9FBBB-6E2C-428F-A02E-26C4B23B8CCE}" type="pres">
      <dgm:prSet presAssocID="{9C286F95-8536-468B-975C-75D6ECEA186D}" presName="hierChild4" presStyleCnt="0"/>
      <dgm:spPr/>
    </dgm:pt>
    <dgm:pt modelId="{D4B4B42C-B6D7-44F7-864F-6B8F2270336F}" type="pres">
      <dgm:prSet presAssocID="{DA4236C0-30CF-4618-A5C2-3EBC033C4503}" presName="Name17" presStyleLbl="parChTrans1D3" presStyleIdx="1" presStyleCnt="2"/>
      <dgm:spPr/>
      <dgm:t>
        <a:bodyPr/>
        <a:lstStyle/>
        <a:p>
          <a:endParaRPr lang="ru-RU"/>
        </a:p>
      </dgm:t>
    </dgm:pt>
    <dgm:pt modelId="{8E6A60A0-8D66-4A06-A94D-FE307AE200A1}" type="pres">
      <dgm:prSet presAssocID="{EF980CF5-5701-41F2-9FE7-35D3FCD68FA2}" presName="hierRoot3" presStyleCnt="0"/>
      <dgm:spPr/>
    </dgm:pt>
    <dgm:pt modelId="{B8BF1B02-12AA-496A-A88C-15A754D71475}" type="pres">
      <dgm:prSet presAssocID="{EF980CF5-5701-41F2-9FE7-35D3FCD68FA2}" presName="composite3" presStyleCnt="0"/>
      <dgm:spPr/>
    </dgm:pt>
    <dgm:pt modelId="{FC065763-E765-48AF-A02B-7E8C282B1323}" type="pres">
      <dgm:prSet presAssocID="{EF980CF5-5701-41F2-9FE7-35D3FCD68FA2}" presName="background3" presStyleLbl="node3" presStyleIdx="1" presStyleCnt="2"/>
      <dgm:spPr/>
    </dgm:pt>
    <dgm:pt modelId="{783B37CD-FED6-4B80-AE02-C3DE656AE6AC}" type="pres">
      <dgm:prSet presAssocID="{EF980CF5-5701-41F2-9FE7-35D3FCD68FA2}" presName="text3" presStyleLbl="fgAcc3" presStyleIdx="1" presStyleCnt="2" custScaleX="75478" custScaleY="51814">
        <dgm:presLayoutVars>
          <dgm:chPref val="3"/>
        </dgm:presLayoutVars>
      </dgm:prSet>
      <dgm:spPr/>
      <dgm:t>
        <a:bodyPr/>
        <a:lstStyle/>
        <a:p>
          <a:endParaRPr lang="ru-RU"/>
        </a:p>
      </dgm:t>
    </dgm:pt>
    <dgm:pt modelId="{29190F6A-8360-429B-8533-5B74364A60BD}" type="pres">
      <dgm:prSet presAssocID="{EF980CF5-5701-41F2-9FE7-35D3FCD68FA2}" presName="hierChild4" presStyleCnt="0"/>
      <dgm:spPr/>
    </dgm:pt>
    <dgm:pt modelId="{D00DB6BA-28C5-4DE1-9B19-03A88D451BEF}" type="pres">
      <dgm:prSet presAssocID="{204973AB-11E5-4ED1-B99E-4E34C993FBCE}" presName="Name10" presStyleLbl="parChTrans1D2" presStyleIdx="1" presStyleCnt="2"/>
      <dgm:spPr/>
      <dgm:t>
        <a:bodyPr/>
        <a:lstStyle/>
        <a:p>
          <a:endParaRPr lang="ru-RU"/>
        </a:p>
      </dgm:t>
    </dgm:pt>
    <dgm:pt modelId="{08D84A26-497A-4183-AD9F-C0E0D3F513EC}" type="pres">
      <dgm:prSet presAssocID="{0D43B5DE-C9C5-4422-B564-A1EF74521099}" presName="hierRoot2" presStyleCnt="0"/>
      <dgm:spPr/>
    </dgm:pt>
    <dgm:pt modelId="{C52F468E-B8DB-4A3C-970E-03E12A905777}" type="pres">
      <dgm:prSet presAssocID="{0D43B5DE-C9C5-4422-B564-A1EF74521099}" presName="composite2" presStyleCnt="0"/>
      <dgm:spPr/>
    </dgm:pt>
    <dgm:pt modelId="{ED608ADF-B2AA-4555-BEC5-D89DA43CF8E3}" type="pres">
      <dgm:prSet presAssocID="{0D43B5DE-C9C5-4422-B564-A1EF74521099}" presName="background2" presStyleLbl="node2" presStyleIdx="1" presStyleCnt="2"/>
      <dgm:spPr/>
    </dgm:pt>
    <dgm:pt modelId="{C70A5B7F-0F1B-4CF2-92B2-092E9F05FCB0}" type="pres">
      <dgm:prSet presAssocID="{0D43B5DE-C9C5-4422-B564-A1EF74521099}" presName="text2" presStyleLbl="fgAcc2" presStyleIdx="1" presStyleCnt="2" custScaleX="67567" custScaleY="48423">
        <dgm:presLayoutVars>
          <dgm:chPref val="3"/>
        </dgm:presLayoutVars>
      </dgm:prSet>
      <dgm:spPr/>
      <dgm:t>
        <a:bodyPr/>
        <a:lstStyle/>
        <a:p>
          <a:endParaRPr lang="ru-RU"/>
        </a:p>
      </dgm:t>
    </dgm:pt>
    <dgm:pt modelId="{758D9327-6695-45BB-BBCF-93E318123B74}" type="pres">
      <dgm:prSet presAssocID="{0D43B5DE-C9C5-4422-B564-A1EF74521099}" presName="hierChild3" presStyleCnt="0"/>
      <dgm:spPr/>
    </dgm:pt>
  </dgm:ptLst>
  <dgm:cxnLst>
    <dgm:cxn modelId="{EF4ADC1C-6551-4F9D-8C33-4B5F216CD480}" srcId="{96D3EA6F-6BEE-4C09-8D9B-5D1460348BCA}" destId="{EF980CF5-5701-41F2-9FE7-35D3FCD68FA2}" srcOrd="1" destOrd="0" parTransId="{DA4236C0-30CF-4618-A5C2-3EBC033C4503}" sibTransId="{F550A29B-73FE-4A2D-BD19-6909F7A20CA0}"/>
    <dgm:cxn modelId="{E4DCAD36-149D-4D3D-82DF-2C3AFE21261F}" type="presOf" srcId="{DA4236C0-30CF-4618-A5C2-3EBC033C4503}" destId="{D4B4B42C-B6D7-44F7-864F-6B8F2270336F}" srcOrd="0" destOrd="0" presId="urn:microsoft.com/office/officeart/2005/8/layout/hierarchy1"/>
    <dgm:cxn modelId="{3BAB76E3-CB62-4D9E-BAA9-00184660ED24}" type="presOf" srcId="{0D43B5DE-C9C5-4422-B564-A1EF74521099}" destId="{C70A5B7F-0F1B-4CF2-92B2-092E9F05FCB0}" srcOrd="0" destOrd="0" presId="urn:microsoft.com/office/officeart/2005/8/layout/hierarchy1"/>
    <dgm:cxn modelId="{3B70FEFF-5F09-4969-AB22-4455FD7B6E5D}" srcId="{96D3EA6F-6BEE-4C09-8D9B-5D1460348BCA}" destId="{9C286F95-8536-468B-975C-75D6ECEA186D}" srcOrd="0" destOrd="0" parTransId="{A48B0D51-B403-4D99-9297-E7D5C2DFAA66}" sibTransId="{AB393034-3EC5-4E67-8F34-F63F3491C69D}"/>
    <dgm:cxn modelId="{C87AB017-5585-4CA4-B8AD-C44DD4DD08CD}" type="presOf" srcId="{6EBDD9B2-7D2B-4FF6-8DDF-5146C679A8DB}" destId="{4E977A18-6128-4340-BE8E-8224324BCACA}" srcOrd="0" destOrd="0" presId="urn:microsoft.com/office/officeart/2005/8/layout/hierarchy1"/>
    <dgm:cxn modelId="{524D9F8F-210E-4318-8A97-4B15B2ECE970}" type="presOf" srcId="{F34CBD78-D8B1-4540-964B-A8FB91309D08}" destId="{D50DAA84-B306-4899-B136-BBA496EB2F2F}" srcOrd="0" destOrd="0" presId="urn:microsoft.com/office/officeart/2005/8/layout/hierarchy1"/>
    <dgm:cxn modelId="{7FD78BB7-09DC-4A73-BB36-1BEB849409C9}" srcId="{6EBDD9B2-7D2B-4FF6-8DDF-5146C679A8DB}" destId="{F34CBD78-D8B1-4540-964B-A8FB91309D08}" srcOrd="0" destOrd="0" parTransId="{13959B61-87C5-4FF7-8D79-DD6D68DF207C}" sibTransId="{0CD94DFE-0CEC-4FDA-B045-4066F3337D1B}"/>
    <dgm:cxn modelId="{20BE1F31-6C84-47C9-8BA6-827999C3076D}" type="presOf" srcId="{A48B0D51-B403-4D99-9297-E7D5C2DFAA66}" destId="{30477F14-C845-4E24-A062-3A8AAB48EE05}" srcOrd="0" destOrd="0" presId="urn:microsoft.com/office/officeart/2005/8/layout/hierarchy1"/>
    <dgm:cxn modelId="{E4236272-A28E-4FD4-8663-7565473B9108}" type="presOf" srcId="{96D3EA6F-6BEE-4C09-8D9B-5D1460348BCA}" destId="{84AACD84-E621-4302-86AB-B575FD31CA02}" srcOrd="0" destOrd="0" presId="urn:microsoft.com/office/officeart/2005/8/layout/hierarchy1"/>
    <dgm:cxn modelId="{C69129D8-72B7-4C45-9C92-18BE95AE4E0A}" type="presOf" srcId="{13C9497F-3949-41A6-889E-F1BA8D8CEDEC}" destId="{2096087F-70DC-4EA7-BF7D-11124D72A4B2}" srcOrd="0" destOrd="0" presId="urn:microsoft.com/office/officeart/2005/8/layout/hierarchy1"/>
    <dgm:cxn modelId="{892CA782-32E3-45DD-86A3-B13256251231}" type="presOf" srcId="{204973AB-11E5-4ED1-B99E-4E34C993FBCE}" destId="{D00DB6BA-28C5-4DE1-9B19-03A88D451BEF}" srcOrd="0" destOrd="0" presId="urn:microsoft.com/office/officeart/2005/8/layout/hierarchy1"/>
    <dgm:cxn modelId="{3117C25F-3434-4040-950A-D6B6C4EB8E0D}" type="presOf" srcId="{9C286F95-8536-468B-975C-75D6ECEA186D}" destId="{62C4364F-093A-4DAD-B489-C4A9B311C2BD}" srcOrd="0" destOrd="0" presId="urn:microsoft.com/office/officeart/2005/8/layout/hierarchy1"/>
    <dgm:cxn modelId="{E9E7784F-2974-4E44-A8E5-AF8020C41D87}" type="presOf" srcId="{EF980CF5-5701-41F2-9FE7-35D3FCD68FA2}" destId="{783B37CD-FED6-4B80-AE02-C3DE656AE6AC}" srcOrd="0" destOrd="0" presId="urn:microsoft.com/office/officeart/2005/8/layout/hierarchy1"/>
    <dgm:cxn modelId="{99217B03-F8B8-4BEA-A537-F4C0B610A993}" srcId="{F34CBD78-D8B1-4540-964B-A8FB91309D08}" destId="{96D3EA6F-6BEE-4C09-8D9B-5D1460348BCA}" srcOrd="0" destOrd="0" parTransId="{13C9497F-3949-41A6-889E-F1BA8D8CEDEC}" sibTransId="{16D56380-E14C-4877-8319-804D67C64DA6}"/>
    <dgm:cxn modelId="{81138010-110F-4239-8B27-B9A274B7D3C0}" srcId="{F34CBD78-D8B1-4540-964B-A8FB91309D08}" destId="{0D43B5DE-C9C5-4422-B564-A1EF74521099}" srcOrd="1" destOrd="0" parTransId="{204973AB-11E5-4ED1-B99E-4E34C993FBCE}" sibTransId="{6DEDE9C2-5602-4F22-9496-252A69DC574C}"/>
    <dgm:cxn modelId="{E4B9DFD0-D9E4-4DA7-B237-27A4F893A624}" type="presParOf" srcId="{4E977A18-6128-4340-BE8E-8224324BCACA}" destId="{53C50375-2968-4EA6-BA2E-7A8004D0CF60}" srcOrd="0" destOrd="0" presId="urn:microsoft.com/office/officeart/2005/8/layout/hierarchy1"/>
    <dgm:cxn modelId="{1ED2315E-9B6C-4728-BF4B-D2395A5DEB52}" type="presParOf" srcId="{53C50375-2968-4EA6-BA2E-7A8004D0CF60}" destId="{2D4C4C1F-A154-47DC-AE78-7C4942C2F8FC}" srcOrd="0" destOrd="0" presId="urn:microsoft.com/office/officeart/2005/8/layout/hierarchy1"/>
    <dgm:cxn modelId="{6A83E41B-5D17-452C-960A-D55F184B5EE6}" type="presParOf" srcId="{2D4C4C1F-A154-47DC-AE78-7C4942C2F8FC}" destId="{D9A7B93C-0D25-4AC3-91DD-4200D33E5109}" srcOrd="0" destOrd="0" presId="urn:microsoft.com/office/officeart/2005/8/layout/hierarchy1"/>
    <dgm:cxn modelId="{5F50C966-391B-43FC-B0B0-7390E4625168}" type="presParOf" srcId="{2D4C4C1F-A154-47DC-AE78-7C4942C2F8FC}" destId="{D50DAA84-B306-4899-B136-BBA496EB2F2F}" srcOrd="1" destOrd="0" presId="urn:microsoft.com/office/officeart/2005/8/layout/hierarchy1"/>
    <dgm:cxn modelId="{EB48129C-D0C1-4396-8E4D-3E59FFA48347}" type="presParOf" srcId="{53C50375-2968-4EA6-BA2E-7A8004D0CF60}" destId="{4883F84A-4EF6-4E47-A1C5-3F11812CDC34}" srcOrd="1" destOrd="0" presId="urn:microsoft.com/office/officeart/2005/8/layout/hierarchy1"/>
    <dgm:cxn modelId="{70C54F36-924C-4DE3-9FC7-7F66260CA543}" type="presParOf" srcId="{4883F84A-4EF6-4E47-A1C5-3F11812CDC34}" destId="{2096087F-70DC-4EA7-BF7D-11124D72A4B2}" srcOrd="0" destOrd="0" presId="urn:microsoft.com/office/officeart/2005/8/layout/hierarchy1"/>
    <dgm:cxn modelId="{8237BCD3-F35D-4F57-8368-F8E6F47C6BD0}" type="presParOf" srcId="{4883F84A-4EF6-4E47-A1C5-3F11812CDC34}" destId="{CE1C005B-8AFB-4E00-93A6-059A8D3A0B4C}" srcOrd="1" destOrd="0" presId="urn:microsoft.com/office/officeart/2005/8/layout/hierarchy1"/>
    <dgm:cxn modelId="{D295782B-9DD8-40FE-B6CD-47AE56A3EEDA}" type="presParOf" srcId="{CE1C005B-8AFB-4E00-93A6-059A8D3A0B4C}" destId="{6C2E6573-6F26-44F7-ADA1-04F294DB7BD3}" srcOrd="0" destOrd="0" presId="urn:microsoft.com/office/officeart/2005/8/layout/hierarchy1"/>
    <dgm:cxn modelId="{1BFE3FAB-12C3-42B0-9DC5-B21E629E5D16}" type="presParOf" srcId="{6C2E6573-6F26-44F7-ADA1-04F294DB7BD3}" destId="{924A7F34-3DF3-4D31-9319-39FB8EB884D2}" srcOrd="0" destOrd="0" presId="urn:microsoft.com/office/officeart/2005/8/layout/hierarchy1"/>
    <dgm:cxn modelId="{5AF5DBCC-DB90-4EEE-85B5-3E8234D3B431}" type="presParOf" srcId="{6C2E6573-6F26-44F7-ADA1-04F294DB7BD3}" destId="{84AACD84-E621-4302-86AB-B575FD31CA02}" srcOrd="1" destOrd="0" presId="urn:microsoft.com/office/officeart/2005/8/layout/hierarchy1"/>
    <dgm:cxn modelId="{08B8EF3D-A647-481C-BE24-5B745CD0C849}" type="presParOf" srcId="{CE1C005B-8AFB-4E00-93A6-059A8D3A0B4C}" destId="{A56CB7ED-BAEC-4F4F-829C-D49A6CDE7114}" srcOrd="1" destOrd="0" presId="urn:microsoft.com/office/officeart/2005/8/layout/hierarchy1"/>
    <dgm:cxn modelId="{D9E9036D-992C-43BD-BEE7-279CD2CDA583}" type="presParOf" srcId="{A56CB7ED-BAEC-4F4F-829C-D49A6CDE7114}" destId="{30477F14-C845-4E24-A062-3A8AAB48EE05}" srcOrd="0" destOrd="0" presId="urn:microsoft.com/office/officeart/2005/8/layout/hierarchy1"/>
    <dgm:cxn modelId="{49CF1E60-08A9-4528-BF73-76399B83CF18}" type="presParOf" srcId="{A56CB7ED-BAEC-4F4F-829C-D49A6CDE7114}" destId="{FB34A099-B2AB-4737-A62E-2988835C5E44}" srcOrd="1" destOrd="0" presId="urn:microsoft.com/office/officeart/2005/8/layout/hierarchy1"/>
    <dgm:cxn modelId="{AED8336A-8665-4643-92E1-8B4F5D7B25BA}" type="presParOf" srcId="{FB34A099-B2AB-4737-A62E-2988835C5E44}" destId="{90D9520F-61C6-4C98-8769-CAD597D43964}" srcOrd="0" destOrd="0" presId="urn:microsoft.com/office/officeart/2005/8/layout/hierarchy1"/>
    <dgm:cxn modelId="{3C244D7A-430A-4238-BE87-BB409D215DF2}" type="presParOf" srcId="{90D9520F-61C6-4C98-8769-CAD597D43964}" destId="{4FEB645D-8AB2-41AC-8116-FBB979C84785}" srcOrd="0" destOrd="0" presId="urn:microsoft.com/office/officeart/2005/8/layout/hierarchy1"/>
    <dgm:cxn modelId="{4AC54F47-91E1-4DAB-89B9-34F0A6E22DA4}" type="presParOf" srcId="{90D9520F-61C6-4C98-8769-CAD597D43964}" destId="{62C4364F-093A-4DAD-B489-C4A9B311C2BD}" srcOrd="1" destOrd="0" presId="urn:microsoft.com/office/officeart/2005/8/layout/hierarchy1"/>
    <dgm:cxn modelId="{2F41CD6A-3AF2-4513-963A-D81041C5F6F1}" type="presParOf" srcId="{FB34A099-B2AB-4737-A62E-2988835C5E44}" destId="{05E9FBBB-6E2C-428F-A02E-26C4B23B8CCE}" srcOrd="1" destOrd="0" presId="urn:microsoft.com/office/officeart/2005/8/layout/hierarchy1"/>
    <dgm:cxn modelId="{C9B2B0A3-FB04-420C-9318-56F7AB01577B}" type="presParOf" srcId="{A56CB7ED-BAEC-4F4F-829C-D49A6CDE7114}" destId="{D4B4B42C-B6D7-44F7-864F-6B8F2270336F}" srcOrd="2" destOrd="0" presId="urn:microsoft.com/office/officeart/2005/8/layout/hierarchy1"/>
    <dgm:cxn modelId="{0E453C32-3CE3-4DF3-9FC5-F5E26DF327BC}" type="presParOf" srcId="{A56CB7ED-BAEC-4F4F-829C-D49A6CDE7114}" destId="{8E6A60A0-8D66-4A06-A94D-FE307AE200A1}" srcOrd="3" destOrd="0" presId="urn:microsoft.com/office/officeart/2005/8/layout/hierarchy1"/>
    <dgm:cxn modelId="{49C3C58C-271C-4871-A86E-4EE7366D269C}" type="presParOf" srcId="{8E6A60A0-8D66-4A06-A94D-FE307AE200A1}" destId="{B8BF1B02-12AA-496A-A88C-15A754D71475}" srcOrd="0" destOrd="0" presId="urn:microsoft.com/office/officeart/2005/8/layout/hierarchy1"/>
    <dgm:cxn modelId="{9CC15C78-C2B4-4765-90C4-3FFF92F3E8E2}" type="presParOf" srcId="{B8BF1B02-12AA-496A-A88C-15A754D71475}" destId="{FC065763-E765-48AF-A02B-7E8C282B1323}" srcOrd="0" destOrd="0" presId="urn:microsoft.com/office/officeart/2005/8/layout/hierarchy1"/>
    <dgm:cxn modelId="{D4E73DE5-0488-426A-A11F-902A09586852}" type="presParOf" srcId="{B8BF1B02-12AA-496A-A88C-15A754D71475}" destId="{783B37CD-FED6-4B80-AE02-C3DE656AE6AC}" srcOrd="1" destOrd="0" presId="urn:microsoft.com/office/officeart/2005/8/layout/hierarchy1"/>
    <dgm:cxn modelId="{3DDAF840-51AD-4ADE-A0B3-3EC45BAD9AFA}" type="presParOf" srcId="{8E6A60A0-8D66-4A06-A94D-FE307AE200A1}" destId="{29190F6A-8360-429B-8533-5B74364A60BD}" srcOrd="1" destOrd="0" presId="urn:microsoft.com/office/officeart/2005/8/layout/hierarchy1"/>
    <dgm:cxn modelId="{87994DC9-7A92-4A1C-8BA5-5AAEC281EBB9}" type="presParOf" srcId="{4883F84A-4EF6-4E47-A1C5-3F11812CDC34}" destId="{D00DB6BA-28C5-4DE1-9B19-03A88D451BEF}" srcOrd="2" destOrd="0" presId="urn:microsoft.com/office/officeart/2005/8/layout/hierarchy1"/>
    <dgm:cxn modelId="{3572C22D-4E9A-4ADE-AA91-C4E60BA2EDEC}" type="presParOf" srcId="{4883F84A-4EF6-4E47-A1C5-3F11812CDC34}" destId="{08D84A26-497A-4183-AD9F-C0E0D3F513EC}" srcOrd="3" destOrd="0" presId="urn:microsoft.com/office/officeart/2005/8/layout/hierarchy1"/>
    <dgm:cxn modelId="{E13971BE-B395-4480-9BF4-8F2DFA0AF9FA}" type="presParOf" srcId="{08D84A26-497A-4183-AD9F-C0E0D3F513EC}" destId="{C52F468E-B8DB-4A3C-970E-03E12A905777}" srcOrd="0" destOrd="0" presId="urn:microsoft.com/office/officeart/2005/8/layout/hierarchy1"/>
    <dgm:cxn modelId="{5C674ACD-C936-4B4D-B4E7-ECC79317BC7A}" type="presParOf" srcId="{C52F468E-B8DB-4A3C-970E-03E12A905777}" destId="{ED608ADF-B2AA-4555-BEC5-D89DA43CF8E3}" srcOrd="0" destOrd="0" presId="urn:microsoft.com/office/officeart/2005/8/layout/hierarchy1"/>
    <dgm:cxn modelId="{0CFEEA1A-FD36-44D8-B456-3698A5A45A33}" type="presParOf" srcId="{C52F468E-B8DB-4A3C-970E-03E12A905777}" destId="{C70A5B7F-0F1B-4CF2-92B2-092E9F05FCB0}" srcOrd="1" destOrd="0" presId="urn:microsoft.com/office/officeart/2005/8/layout/hierarchy1"/>
    <dgm:cxn modelId="{8A53875E-E3FD-4A71-825D-BB0B6E7B3B77}" type="presParOf" srcId="{08D84A26-497A-4183-AD9F-C0E0D3F513EC}" destId="{758D9327-6695-45BB-BBCF-93E318123B7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0DB6BA-28C5-4DE1-9B19-03A88D451BEF}">
      <dsp:nvSpPr>
        <dsp:cNvPr id="0" name=""/>
        <dsp:cNvSpPr/>
      </dsp:nvSpPr>
      <dsp:spPr>
        <a:xfrm>
          <a:off x="4444067" y="1109360"/>
          <a:ext cx="1066372" cy="507496"/>
        </a:xfrm>
        <a:custGeom>
          <a:avLst/>
          <a:gdLst/>
          <a:ahLst/>
          <a:cxnLst/>
          <a:rect l="0" t="0" r="0" b="0"/>
          <a:pathLst>
            <a:path>
              <a:moveTo>
                <a:pt x="0" y="0"/>
              </a:moveTo>
              <a:lnTo>
                <a:pt x="0" y="345843"/>
              </a:lnTo>
              <a:lnTo>
                <a:pt x="1066372" y="345843"/>
              </a:lnTo>
              <a:lnTo>
                <a:pt x="1066372" y="5074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B4B42C-B6D7-44F7-864F-6B8F2270336F}">
      <dsp:nvSpPr>
        <dsp:cNvPr id="0" name=""/>
        <dsp:cNvSpPr/>
      </dsp:nvSpPr>
      <dsp:spPr>
        <a:xfrm>
          <a:off x="3660668" y="2724914"/>
          <a:ext cx="1066372" cy="507496"/>
        </a:xfrm>
        <a:custGeom>
          <a:avLst/>
          <a:gdLst/>
          <a:ahLst/>
          <a:cxnLst/>
          <a:rect l="0" t="0" r="0" b="0"/>
          <a:pathLst>
            <a:path>
              <a:moveTo>
                <a:pt x="0" y="0"/>
              </a:moveTo>
              <a:lnTo>
                <a:pt x="0" y="345843"/>
              </a:lnTo>
              <a:lnTo>
                <a:pt x="1066372" y="345843"/>
              </a:lnTo>
              <a:lnTo>
                <a:pt x="1066372"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77F14-C845-4E24-A062-3A8AAB48EE05}">
      <dsp:nvSpPr>
        <dsp:cNvPr id="0" name=""/>
        <dsp:cNvSpPr/>
      </dsp:nvSpPr>
      <dsp:spPr>
        <a:xfrm>
          <a:off x="2808247" y="2724914"/>
          <a:ext cx="852421" cy="507496"/>
        </a:xfrm>
        <a:custGeom>
          <a:avLst/>
          <a:gdLst/>
          <a:ahLst/>
          <a:cxnLst/>
          <a:rect l="0" t="0" r="0" b="0"/>
          <a:pathLst>
            <a:path>
              <a:moveTo>
                <a:pt x="852421" y="0"/>
              </a:moveTo>
              <a:lnTo>
                <a:pt x="852421" y="345843"/>
              </a:lnTo>
              <a:lnTo>
                <a:pt x="0" y="345843"/>
              </a:lnTo>
              <a:lnTo>
                <a:pt x="0"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6087F-70DC-4EA7-BF7D-11124D72A4B2}">
      <dsp:nvSpPr>
        <dsp:cNvPr id="0" name=""/>
        <dsp:cNvSpPr/>
      </dsp:nvSpPr>
      <dsp:spPr>
        <a:xfrm>
          <a:off x="3660668" y="1109360"/>
          <a:ext cx="783398" cy="507496"/>
        </a:xfrm>
        <a:custGeom>
          <a:avLst/>
          <a:gdLst/>
          <a:ahLst/>
          <a:cxnLst/>
          <a:rect l="0" t="0" r="0" b="0"/>
          <a:pathLst>
            <a:path>
              <a:moveTo>
                <a:pt x="783398" y="0"/>
              </a:moveTo>
              <a:lnTo>
                <a:pt x="783398" y="345843"/>
              </a:lnTo>
              <a:lnTo>
                <a:pt x="0" y="345843"/>
              </a:lnTo>
              <a:lnTo>
                <a:pt x="0" y="5074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A7B93C-0D25-4AC3-91DD-4200D33E5109}">
      <dsp:nvSpPr>
        <dsp:cNvPr id="0" name=""/>
        <dsp:cNvSpPr/>
      </dsp:nvSpPr>
      <dsp:spPr>
        <a:xfrm>
          <a:off x="3571581" y="1303"/>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0DAA84-B306-4899-B136-BBA496EB2F2F}">
      <dsp:nvSpPr>
        <dsp:cNvPr id="0" name=""/>
        <dsp:cNvSpPr/>
      </dsp:nvSpPr>
      <dsp:spPr>
        <a:xfrm>
          <a:off x="3765467" y="185494"/>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2">
                  <a:lumMod val="75000"/>
                </a:schemeClr>
              </a:solidFill>
            </a:rPr>
            <a:t>Faults</a:t>
          </a:r>
          <a:endParaRPr lang="ru-RU" sz="2300" b="1" kern="1200" dirty="0">
            <a:solidFill>
              <a:schemeClr val="tx2">
                <a:lumMod val="75000"/>
              </a:schemeClr>
            </a:solidFill>
          </a:endParaRPr>
        </a:p>
      </dsp:txBody>
      <dsp:txXfrm>
        <a:off x="3797921" y="217948"/>
        <a:ext cx="1680064" cy="1043149"/>
      </dsp:txXfrm>
    </dsp:sp>
    <dsp:sp modelId="{924A7F34-3DF3-4D31-9319-39FB8EB884D2}">
      <dsp:nvSpPr>
        <dsp:cNvPr id="0" name=""/>
        <dsp:cNvSpPr/>
      </dsp:nvSpPr>
      <dsp:spPr>
        <a:xfrm>
          <a:off x="2788182" y="1616856"/>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AACD84-E621-4302-86AB-B575FD31CA02}">
      <dsp:nvSpPr>
        <dsp:cNvPr id="0" name=""/>
        <dsp:cNvSpPr/>
      </dsp:nvSpPr>
      <dsp:spPr>
        <a:xfrm>
          <a:off x="2982068" y="1801048"/>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2">
                  <a:lumMod val="75000"/>
                </a:schemeClr>
              </a:solidFill>
            </a:rPr>
            <a:t>Soft errors</a:t>
          </a:r>
          <a:endParaRPr lang="ru-RU" sz="2300" b="1" kern="1200" dirty="0">
            <a:solidFill>
              <a:schemeClr val="tx2">
                <a:lumMod val="75000"/>
              </a:schemeClr>
            </a:solidFill>
          </a:endParaRPr>
        </a:p>
      </dsp:txBody>
      <dsp:txXfrm>
        <a:off x="3014522" y="1833502"/>
        <a:ext cx="1680064" cy="1043149"/>
      </dsp:txXfrm>
    </dsp:sp>
    <dsp:sp modelId="{4FEB645D-8AB2-41AC-8116-FBB979C84785}">
      <dsp:nvSpPr>
        <dsp:cNvPr id="0" name=""/>
        <dsp:cNvSpPr/>
      </dsp:nvSpPr>
      <dsp:spPr>
        <a:xfrm>
          <a:off x="1935761"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C4364F-093A-4DAD-B489-C4A9B311C2BD}">
      <dsp:nvSpPr>
        <dsp:cNvPr id="0" name=""/>
        <dsp:cNvSpPr/>
      </dsp:nvSpPr>
      <dsp:spPr>
        <a:xfrm>
          <a:off x="2129647"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2">
                  <a:lumMod val="75000"/>
                </a:schemeClr>
              </a:solidFill>
            </a:rPr>
            <a:t>Self-disappeared</a:t>
          </a:r>
          <a:endParaRPr lang="ru-RU" sz="2300" b="1" kern="1200" dirty="0">
            <a:solidFill>
              <a:schemeClr val="tx2">
                <a:lumMod val="75000"/>
              </a:schemeClr>
            </a:solidFill>
          </a:endParaRPr>
        </a:p>
      </dsp:txBody>
      <dsp:txXfrm>
        <a:off x="2162101" y="3449056"/>
        <a:ext cx="1680064" cy="1043149"/>
      </dsp:txXfrm>
    </dsp:sp>
    <dsp:sp modelId="{FC065763-E765-48AF-A02B-7E8C282B1323}">
      <dsp:nvSpPr>
        <dsp:cNvPr id="0" name=""/>
        <dsp:cNvSpPr/>
      </dsp:nvSpPr>
      <dsp:spPr>
        <a:xfrm>
          <a:off x="4068505" y="3232410"/>
          <a:ext cx="1317070" cy="5741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3B37CD-FED6-4B80-AE02-C3DE656AE6AC}">
      <dsp:nvSpPr>
        <dsp:cNvPr id="0" name=""/>
        <dsp:cNvSpPr/>
      </dsp:nvSpPr>
      <dsp:spPr>
        <a:xfrm>
          <a:off x="4262391" y="3416602"/>
          <a:ext cx="1317070" cy="5741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2">
                  <a:lumMod val="75000"/>
                </a:schemeClr>
              </a:solidFill>
            </a:rPr>
            <a:t>Critical</a:t>
          </a:r>
          <a:endParaRPr lang="ru-RU" sz="2300" b="1" kern="1200" dirty="0">
            <a:solidFill>
              <a:schemeClr val="tx2">
                <a:lumMod val="75000"/>
              </a:schemeClr>
            </a:solidFill>
          </a:endParaRPr>
        </a:p>
      </dsp:txBody>
      <dsp:txXfrm>
        <a:off x="4279207" y="3433418"/>
        <a:ext cx="1283438" cy="540496"/>
      </dsp:txXfrm>
    </dsp:sp>
    <dsp:sp modelId="{ED608ADF-B2AA-4555-BEC5-D89DA43CF8E3}">
      <dsp:nvSpPr>
        <dsp:cNvPr id="0" name=""/>
        <dsp:cNvSpPr/>
      </dsp:nvSpPr>
      <dsp:spPr>
        <a:xfrm>
          <a:off x="4920926" y="1616856"/>
          <a:ext cx="1179025" cy="5365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0A5B7F-0F1B-4CF2-92B2-092E9F05FCB0}">
      <dsp:nvSpPr>
        <dsp:cNvPr id="0" name=""/>
        <dsp:cNvSpPr/>
      </dsp:nvSpPr>
      <dsp:spPr>
        <a:xfrm>
          <a:off x="5114812" y="1801048"/>
          <a:ext cx="1179025" cy="53655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2">
                  <a:lumMod val="75000"/>
                </a:schemeClr>
              </a:solidFill>
            </a:rPr>
            <a:t>Failures</a:t>
          </a:r>
          <a:endParaRPr lang="ru-RU" sz="2300" b="1" kern="1200" dirty="0">
            <a:solidFill>
              <a:schemeClr val="tx2">
                <a:lumMod val="75000"/>
              </a:schemeClr>
            </a:solidFill>
          </a:endParaRPr>
        </a:p>
      </dsp:txBody>
      <dsp:txXfrm>
        <a:off x="5130527" y="1816763"/>
        <a:ext cx="1147595" cy="50512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052D41-7604-4007-B405-709336D0FD0C}" type="datetimeFigureOut">
              <a:rPr lang="ru-RU" smtClean="0"/>
              <a:pPr/>
              <a:t>10.12.2024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7B1924-1ABB-4729-BFDD-8E67B7FB72CA}" type="slidenum">
              <a:rPr lang="ru-RU" smtClean="0"/>
              <a:pPr/>
              <a:t>‹#›</a:t>
            </a:fld>
            <a:endParaRPr lang="ru-RU"/>
          </a:p>
        </p:txBody>
      </p:sp>
    </p:spTree>
    <p:extLst>
      <p:ext uri="{BB962C8B-B14F-4D97-AF65-F5344CB8AC3E}">
        <p14:creationId xmlns:p14="http://schemas.microsoft.com/office/powerpoint/2010/main" val="3201250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6000"/>
            <a:lum/>
          </a:blip>
          <a:srcRect/>
          <a:stretch>
            <a:fillRect l="-1000" r="-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10.12.2024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1523518"/>
            <a:ext cx="8678198" cy="1446550"/>
          </a:xfrm>
          <a:prstGeom prst="rect">
            <a:avLst/>
          </a:prstGeom>
          <a:noFill/>
        </p:spPr>
        <p:txBody>
          <a:bodyPr wrap="square" rtlCol="0">
            <a:spAutoFit/>
          </a:bodyPr>
          <a:lstStyle/>
          <a:p>
            <a:pPr algn="ctr"/>
            <a:r>
              <a:rPr lang="en-US" sz="4400"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ea typeface="+mj-ea"/>
                <a:cs typeface="Arial" pitchFamily="34" charset="0"/>
              </a:rPr>
              <a:t>Self-Timed </a:t>
            </a:r>
            <a:r>
              <a:rPr lang="en-US" sz="4400"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ea typeface="+mj-ea"/>
                <a:cs typeface="Arial" pitchFamily="34" charset="0"/>
              </a:rPr>
              <a:t>pipeline protection against critical fault</a:t>
            </a:r>
            <a:endParaRPr lang="ru-RU" sz="4400"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nvGrpSpPr>
          <p:cNvPr id="3" name="Group 6"/>
          <p:cNvGrpSpPr>
            <a:grpSpLocks/>
          </p:cNvGrpSpPr>
          <p:nvPr/>
        </p:nvGrpSpPr>
        <p:grpSpPr bwMode="auto">
          <a:xfrm>
            <a:off x="357158" y="5357826"/>
            <a:ext cx="1049364" cy="952487"/>
            <a:chOff x="12" y="12"/>
            <a:chExt cx="331" cy="330"/>
          </a:xfrm>
        </p:grpSpPr>
        <p:sp>
          <p:nvSpPr>
            <p:cNvPr id="5" name="Freeform 7"/>
            <p:cNvSpPr>
              <a:spLocks/>
            </p:cNvSpPr>
            <p:nvPr/>
          </p:nvSpPr>
          <p:spPr bwMode="auto">
            <a:xfrm>
              <a:off x="12" y="42"/>
              <a:ext cx="331" cy="199"/>
            </a:xfrm>
            <a:custGeom>
              <a:avLst/>
              <a:gdLst>
                <a:gd name="T0" fmla="*/ 14 w 475"/>
                <a:gd name="T1" fmla="*/ 15 h 313"/>
                <a:gd name="T2" fmla="*/ 14 w 475"/>
                <a:gd name="T3" fmla="*/ 17 h 313"/>
                <a:gd name="T4" fmla="*/ 39 w 475"/>
                <a:gd name="T5" fmla="*/ 17 h 313"/>
                <a:gd name="T6" fmla="*/ 55 w 475"/>
                <a:gd name="T7" fmla="*/ 0 h 313"/>
                <a:gd name="T8" fmla="*/ 71 w 475"/>
                <a:gd name="T9" fmla="*/ 0 h 313"/>
                <a:gd name="T10" fmla="*/ 77 w 475"/>
                <a:gd name="T11" fmla="*/ 0 h 313"/>
                <a:gd name="T12" fmla="*/ 77 w 475"/>
                <a:gd name="T13" fmla="*/ 15 h 313"/>
                <a:gd name="T14" fmla="*/ 55 w 475"/>
                <a:gd name="T15" fmla="*/ 15 h 313"/>
                <a:gd name="T16" fmla="*/ 39 w 475"/>
                <a:gd name="T17" fmla="*/ 31 h 313"/>
                <a:gd name="T18" fmla="*/ 14 w 475"/>
                <a:gd name="T19" fmla="*/ 31 h 313"/>
                <a:gd name="T20" fmla="*/ 14 w 475"/>
                <a:gd name="T21" fmla="*/ 32 h 313"/>
                <a:gd name="T22" fmla="*/ 0 w 475"/>
                <a:gd name="T23" fmla="*/ 24 h 313"/>
                <a:gd name="T24" fmla="*/ 14 w 475"/>
                <a:gd name="T25" fmla="*/ 15 h 31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75"/>
                <a:gd name="T40" fmla="*/ 0 h 313"/>
                <a:gd name="T41" fmla="*/ 475 w 475"/>
                <a:gd name="T42" fmla="*/ 313 h 31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75" h="313">
                  <a:moveTo>
                    <a:pt x="83" y="145"/>
                  </a:moveTo>
                  <a:lnTo>
                    <a:pt x="83" y="169"/>
                  </a:lnTo>
                  <a:lnTo>
                    <a:pt x="240" y="168"/>
                  </a:lnTo>
                  <a:lnTo>
                    <a:pt x="335" y="0"/>
                  </a:lnTo>
                  <a:lnTo>
                    <a:pt x="431" y="0"/>
                  </a:lnTo>
                  <a:lnTo>
                    <a:pt x="474" y="0"/>
                  </a:lnTo>
                  <a:lnTo>
                    <a:pt x="474" y="141"/>
                  </a:lnTo>
                  <a:lnTo>
                    <a:pt x="339" y="140"/>
                  </a:lnTo>
                  <a:lnTo>
                    <a:pt x="240" y="294"/>
                  </a:lnTo>
                  <a:lnTo>
                    <a:pt x="84" y="294"/>
                  </a:lnTo>
                  <a:lnTo>
                    <a:pt x="84" y="312"/>
                  </a:lnTo>
                  <a:lnTo>
                    <a:pt x="0" y="228"/>
                  </a:lnTo>
                  <a:lnTo>
                    <a:pt x="83" y="145"/>
                  </a:lnTo>
                </a:path>
              </a:pathLst>
            </a:custGeom>
            <a:solidFill>
              <a:srgbClr val="3366FF"/>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pPr eaLnBrk="0" hangingPunct="0"/>
              <a:endParaRPr lang="ru-RU"/>
            </a:p>
          </p:txBody>
        </p:sp>
        <p:sp>
          <p:nvSpPr>
            <p:cNvPr id="6" name="Rectangle 8"/>
            <p:cNvSpPr>
              <a:spLocks noChangeArrowheads="1"/>
            </p:cNvSpPr>
            <p:nvPr/>
          </p:nvSpPr>
          <p:spPr bwMode="auto">
            <a:xfrm>
              <a:off x="56" y="12"/>
              <a:ext cx="122" cy="122"/>
            </a:xfrm>
            <a:prstGeom prst="rect">
              <a:avLst/>
            </a:prstGeom>
            <a:solidFill>
              <a:srgbClr val="3366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ru-RU"/>
            </a:p>
          </p:txBody>
        </p:sp>
        <p:sp>
          <p:nvSpPr>
            <p:cNvPr id="7" name="Freeform 9"/>
            <p:cNvSpPr>
              <a:spLocks/>
            </p:cNvSpPr>
            <p:nvPr/>
          </p:nvSpPr>
          <p:spPr bwMode="auto">
            <a:xfrm>
              <a:off x="74" y="158"/>
              <a:ext cx="268" cy="184"/>
            </a:xfrm>
            <a:custGeom>
              <a:avLst/>
              <a:gdLst>
                <a:gd name="T0" fmla="*/ 0 w 374"/>
                <a:gd name="T1" fmla="*/ 14 h 297"/>
                <a:gd name="T2" fmla="*/ 4 w 374"/>
                <a:gd name="T3" fmla="*/ 14 h 297"/>
                <a:gd name="T4" fmla="*/ 27 w 374"/>
                <a:gd name="T5" fmla="*/ 14 h 297"/>
                <a:gd name="T6" fmla="*/ 46 w 374"/>
                <a:gd name="T7" fmla="*/ 1 h 297"/>
                <a:gd name="T8" fmla="*/ 64 w 374"/>
                <a:gd name="T9" fmla="*/ 1 h 297"/>
                <a:gd name="T10" fmla="*/ 70 w 374"/>
                <a:gd name="T11" fmla="*/ 0 h 297"/>
                <a:gd name="T12" fmla="*/ 70 w 374"/>
                <a:gd name="T13" fmla="*/ 12 h 297"/>
                <a:gd name="T14" fmla="*/ 47 w 374"/>
                <a:gd name="T15" fmla="*/ 12 h 297"/>
                <a:gd name="T16" fmla="*/ 27 w 374"/>
                <a:gd name="T17" fmla="*/ 27 h 297"/>
                <a:gd name="T18" fmla="*/ 4 w 374"/>
                <a:gd name="T19" fmla="*/ 27 h 297"/>
                <a:gd name="T20" fmla="*/ 0 w 374"/>
                <a:gd name="T21" fmla="*/ 27 h 297"/>
                <a:gd name="T22" fmla="*/ 0 w 374"/>
                <a:gd name="T23" fmla="*/ 21 h 297"/>
                <a:gd name="T24" fmla="*/ 0 w 374"/>
                <a:gd name="T25" fmla="*/ 14 h 2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4"/>
                <a:gd name="T40" fmla="*/ 0 h 297"/>
                <a:gd name="T41" fmla="*/ 374 w 374"/>
                <a:gd name="T42" fmla="*/ 297 h 29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4" h="297">
                  <a:moveTo>
                    <a:pt x="0" y="156"/>
                  </a:moveTo>
                  <a:lnTo>
                    <a:pt x="20" y="156"/>
                  </a:lnTo>
                  <a:lnTo>
                    <a:pt x="141" y="156"/>
                  </a:lnTo>
                  <a:lnTo>
                    <a:pt x="244" y="2"/>
                  </a:lnTo>
                  <a:lnTo>
                    <a:pt x="340" y="2"/>
                  </a:lnTo>
                  <a:lnTo>
                    <a:pt x="373" y="0"/>
                  </a:lnTo>
                  <a:lnTo>
                    <a:pt x="373" y="132"/>
                  </a:lnTo>
                  <a:lnTo>
                    <a:pt x="249" y="131"/>
                  </a:lnTo>
                  <a:lnTo>
                    <a:pt x="139" y="296"/>
                  </a:lnTo>
                  <a:lnTo>
                    <a:pt x="21" y="296"/>
                  </a:lnTo>
                  <a:lnTo>
                    <a:pt x="0" y="296"/>
                  </a:lnTo>
                  <a:lnTo>
                    <a:pt x="0" y="231"/>
                  </a:lnTo>
                  <a:lnTo>
                    <a:pt x="0" y="156"/>
                  </a:lnTo>
                </a:path>
              </a:pathLst>
            </a:custGeom>
            <a:solidFill>
              <a:srgbClr val="3366FF"/>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pPr eaLnBrk="0" hangingPunct="0"/>
              <a:endParaRPr lang="ru-RU"/>
            </a:p>
          </p:txBody>
        </p:sp>
      </p:grpSp>
      <p:sp>
        <p:nvSpPr>
          <p:cNvPr id="8" name="Rectangle 7"/>
          <p:cNvSpPr txBox="1">
            <a:spLocks noChangeArrowheads="1"/>
          </p:cNvSpPr>
          <p:nvPr/>
        </p:nvSpPr>
        <p:spPr bwMode="auto">
          <a:xfrm>
            <a:off x="1785918" y="5000636"/>
            <a:ext cx="6643688" cy="1512019"/>
          </a:xfrm>
          <a:prstGeom prst="rect">
            <a:avLst/>
          </a:prstGeom>
          <a:noFill/>
          <a:ln w="9525">
            <a:noFill/>
            <a:miter lim="800000"/>
            <a:headEnd/>
            <a:tailEnd/>
          </a:ln>
        </p:spPr>
        <p:txBody>
          <a:bodyPr lIns="73025" tIns="36512" rIns="73025" bIns="36512"/>
          <a:lstStyle/>
          <a:p>
            <a:pPr algn="ctr"/>
            <a:r>
              <a:rPr lang="en-US" sz="2400" b="1" dirty="0" smtClean="0">
                <a:solidFill>
                  <a:schemeClr val="tx2">
                    <a:lumMod val="75000"/>
                  </a:schemeClr>
                </a:solidFill>
              </a:rPr>
              <a:t>Institute of Informatics Problems,</a:t>
            </a:r>
            <a:br>
              <a:rPr lang="en-US" sz="2400" b="1" dirty="0" smtClean="0">
                <a:solidFill>
                  <a:schemeClr val="tx2">
                    <a:lumMod val="75000"/>
                  </a:schemeClr>
                </a:solidFill>
              </a:rPr>
            </a:br>
            <a:r>
              <a:rPr lang="en-US" sz="2400" b="1" dirty="0" smtClean="0">
                <a:solidFill>
                  <a:schemeClr val="tx2">
                    <a:lumMod val="75000"/>
                  </a:schemeClr>
                </a:solidFill>
              </a:rPr>
              <a:t>Federal </a:t>
            </a:r>
            <a:r>
              <a:rPr lang="en-US" sz="2400" b="1" dirty="0">
                <a:solidFill>
                  <a:schemeClr val="tx2">
                    <a:lumMod val="75000"/>
                  </a:schemeClr>
                </a:solidFill>
              </a:rPr>
              <a:t>Research Center </a:t>
            </a:r>
            <a:endParaRPr lang="en-US" sz="2400" b="1" dirty="0" smtClean="0">
              <a:solidFill>
                <a:schemeClr val="tx2">
                  <a:lumMod val="75000"/>
                </a:schemeClr>
              </a:solidFill>
            </a:endParaRPr>
          </a:p>
          <a:p>
            <a:pPr algn="ctr"/>
            <a:r>
              <a:rPr lang="en-US" sz="2400" b="1" dirty="0" smtClean="0">
                <a:solidFill>
                  <a:schemeClr val="tx2">
                    <a:lumMod val="75000"/>
                  </a:schemeClr>
                </a:solidFill>
              </a:rPr>
              <a:t>"</a:t>
            </a:r>
            <a:r>
              <a:rPr lang="en-US" sz="2400" b="1" dirty="0">
                <a:solidFill>
                  <a:schemeClr val="tx2">
                    <a:lumMod val="75000"/>
                  </a:schemeClr>
                </a:solidFill>
              </a:rPr>
              <a:t>Computer Science and Control" </a:t>
            </a:r>
            <a:r>
              <a:rPr lang="en-US" sz="2400" b="1" dirty="0" smtClean="0">
                <a:solidFill>
                  <a:schemeClr val="tx2">
                    <a:lumMod val="75000"/>
                  </a:schemeClr>
                </a:solidFill>
              </a:rPr>
              <a:t>of the </a:t>
            </a:r>
            <a:br>
              <a:rPr lang="en-US" sz="2400" b="1" dirty="0" smtClean="0">
                <a:solidFill>
                  <a:schemeClr val="tx2">
                    <a:lumMod val="75000"/>
                  </a:schemeClr>
                </a:solidFill>
              </a:rPr>
            </a:br>
            <a:r>
              <a:rPr lang="en-US" sz="2400" b="1" dirty="0" smtClean="0">
                <a:solidFill>
                  <a:schemeClr val="tx2">
                    <a:lumMod val="75000"/>
                  </a:schemeClr>
                </a:solidFill>
              </a:rPr>
              <a:t>Russian </a:t>
            </a:r>
            <a:r>
              <a:rPr lang="en-US" sz="2400" b="1" dirty="0">
                <a:solidFill>
                  <a:schemeClr val="tx2">
                    <a:lumMod val="75000"/>
                  </a:schemeClr>
                </a:solidFill>
              </a:rPr>
              <a:t>Academy of </a:t>
            </a:r>
            <a:r>
              <a:rPr lang="en-US" sz="2400" b="1" dirty="0" smtClean="0">
                <a:solidFill>
                  <a:schemeClr val="tx2">
                    <a:lumMod val="75000"/>
                  </a:schemeClr>
                </a:solidFill>
              </a:rPr>
              <a:t>Sciences</a:t>
            </a:r>
            <a:endParaRPr lang="en-GB" sz="2400" b="1" kern="0" dirty="0">
              <a:solidFill>
                <a:schemeClr val="tx2">
                  <a:lumMod val="75000"/>
                </a:schemeClr>
              </a:solidFill>
              <a:latin typeface="Arial" pitchFamily="34" charset="0"/>
              <a:cs typeface="Arial" pitchFamily="34" charset="0"/>
            </a:endParaRPr>
          </a:p>
        </p:txBody>
      </p:sp>
      <p:sp>
        <p:nvSpPr>
          <p:cNvPr id="9" name="Rectangle 7"/>
          <p:cNvSpPr>
            <a:spLocks noGrp="1" noChangeArrowheads="1"/>
          </p:cNvSpPr>
          <p:nvPr>
            <p:ph type="subTitle" idx="1"/>
          </p:nvPr>
        </p:nvSpPr>
        <p:spPr>
          <a:xfrm>
            <a:off x="883425" y="3071810"/>
            <a:ext cx="7432991" cy="1725342"/>
          </a:xfrm>
        </p:spPr>
        <p:txBody>
          <a:bodyPr>
            <a:normAutofit/>
          </a:bodyPr>
          <a:lstStyle/>
          <a:p>
            <a:pPr fontAlgn="auto">
              <a:spcAft>
                <a:spcPts val="0"/>
              </a:spcAft>
              <a:buClr>
                <a:schemeClr val="tx1">
                  <a:shade val="95000"/>
                </a:schemeClr>
              </a:buClr>
              <a:buFont typeface="Wingdings 2"/>
              <a:buNone/>
              <a:defRPr/>
            </a:pPr>
            <a:endParaRPr lang="ru-RU" sz="2400" dirty="0" smtClean="0">
              <a:solidFill>
                <a:schemeClr val="tx2">
                  <a:lumMod val="60000"/>
                  <a:lumOff val="40000"/>
                </a:schemeClr>
              </a:solidFill>
            </a:endParaRPr>
          </a:p>
          <a:p>
            <a:pPr>
              <a:buClr>
                <a:schemeClr val="tx1">
                  <a:shade val="95000"/>
                </a:schemeClr>
              </a:buClr>
              <a:defRPr/>
            </a:pPr>
            <a:r>
              <a:rPr lang="en-US" sz="2800" b="1" dirty="0" smtClean="0">
                <a:solidFill>
                  <a:srgbClr val="002060"/>
                </a:solidFill>
              </a:rPr>
              <a:t>Y. Stepchenkov, Y</a:t>
            </a:r>
            <a:r>
              <a:rPr lang="en-US" sz="2800" b="1" dirty="0">
                <a:solidFill>
                  <a:srgbClr val="002060"/>
                </a:solidFill>
              </a:rPr>
              <a:t>. Diachenko</a:t>
            </a:r>
            <a:r>
              <a:rPr lang="ru-RU" sz="2800" b="1" dirty="0">
                <a:solidFill>
                  <a:srgbClr val="002060"/>
                </a:solidFill>
              </a:rPr>
              <a:t>, </a:t>
            </a:r>
            <a:r>
              <a:rPr lang="en-US" sz="2800" b="1" u="sng" dirty="0" smtClean="0">
                <a:solidFill>
                  <a:srgbClr val="002060"/>
                </a:solidFill>
              </a:rPr>
              <a:t>G. </a:t>
            </a:r>
            <a:r>
              <a:rPr lang="en-US" sz="2800" b="1" u="sng" dirty="0" err="1" smtClean="0">
                <a:solidFill>
                  <a:srgbClr val="002060"/>
                </a:solidFill>
              </a:rPr>
              <a:t>Appolonov</a:t>
            </a:r>
            <a:r>
              <a:rPr lang="en-US" sz="2800" b="1" dirty="0" smtClean="0">
                <a:solidFill>
                  <a:srgbClr val="002060"/>
                </a:solidFill>
              </a:rPr>
              <a:t>, </a:t>
            </a:r>
            <a:br>
              <a:rPr lang="en-US" sz="2800" b="1" dirty="0" smtClean="0">
                <a:solidFill>
                  <a:srgbClr val="002060"/>
                </a:solidFill>
              </a:rPr>
            </a:br>
            <a:r>
              <a:rPr lang="en-US" sz="2800" b="1" dirty="0" smtClean="0">
                <a:solidFill>
                  <a:srgbClr val="002060"/>
                </a:solidFill>
              </a:rPr>
              <a:t>N. </a:t>
            </a:r>
            <a:r>
              <a:rPr lang="en-US" sz="2800" b="1" dirty="0" err="1" smtClean="0">
                <a:solidFill>
                  <a:srgbClr val="002060"/>
                </a:solidFill>
              </a:rPr>
              <a:t>Morozov</a:t>
            </a:r>
            <a:r>
              <a:rPr lang="en-US" sz="2800" b="1" dirty="0" smtClean="0">
                <a:solidFill>
                  <a:srgbClr val="002060"/>
                </a:solidFill>
              </a:rPr>
              <a:t>, D. Stepchenkov, D. Diachenko</a:t>
            </a:r>
            <a:endParaRPr lang="ru-RU" sz="2800" b="1" dirty="0" smtClean="0">
              <a:solidFill>
                <a:srgbClr val="002060"/>
              </a:solidFill>
              <a:latin typeface="Arial" pitchFamily="34" charset="0"/>
              <a:cs typeface="Arial" pitchFamily="34" charset="0"/>
            </a:endParaRPr>
          </a:p>
        </p:txBody>
      </p:sp>
      <p:pic>
        <p:nvPicPr>
          <p:cNvPr id="7170" name="Picture 2"/>
          <p:cNvPicPr>
            <a:picLocks noChangeAspect="1" noChangeArrowheads="1"/>
          </p:cNvPicPr>
          <p:nvPr/>
        </p:nvPicPr>
        <p:blipFill>
          <a:blip r:embed="rId2"/>
          <a:srcRect/>
          <a:stretch>
            <a:fillRect/>
          </a:stretch>
        </p:blipFill>
        <p:spPr bwMode="auto">
          <a:xfrm>
            <a:off x="214282" y="214290"/>
            <a:ext cx="1820863" cy="593725"/>
          </a:xfrm>
          <a:prstGeom prst="rect">
            <a:avLst/>
          </a:prstGeom>
          <a:noFill/>
          <a:ln w="9525">
            <a:noFill/>
            <a:miter lim="800000"/>
            <a:headEnd/>
            <a:tailEnd/>
          </a:ln>
          <a:effectLst/>
        </p:spPr>
      </p:pic>
    </p:spTree>
    <p:extLst>
      <p:ext uri="{BB962C8B-B14F-4D97-AF65-F5344CB8AC3E}">
        <p14:creationId xmlns:p14="http://schemas.microsoft.com/office/powerpoint/2010/main" val="3608388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215" y="263317"/>
            <a:ext cx="8858312" cy="1071546"/>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Pipeline Diagram with Modified C-element and SE at Spacer Phase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10</a:t>
            </a:r>
            <a:r>
              <a:rPr lang="en-US" dirty="0" smtClean="0">
                <a:solidFill>
                  <a:srgbClr val="0070C0"/>
                </a:solidFill>
                <a:latin typeface="Arial" pitchFamily="34" charset="0"/>
                <a:cs typeface="Arial" pitchFamily="34" charset="0"/>
              </a:rPr>
              <a:t>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6" name="Группа 5"/>
          <p:cNvGrpSpPr/>
          <p:nvPr/>
        </p:nvGrpSpPr>
        <p:grpSpPr>
          <a:xfrm>
            <a:off x="95845" y="1410420"/>
            <a:ext cx="8858312" cy="4599415"/>
            <a:chOff x="95845" y="1410420"/>
            <a:chExt cx="8858312" cy="4599415"/>
          </a:xfrm>
        </p:grpSpPr>
        <p:pic>
          <p:nvPicPr>
            <p:cNvPr id="2050" name="Picture 2" descr="Fig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816494"/>
              <a:ext cx="7096098" cy="2852227"/>
            </a:xfrm>
            <a:prstGeom prst="rect">
              <a:avLst/>
            </a:prstGeom>
            <a:noFill/>
            <a:extLst>
              <a:ext uri="{909E8E84-426E-40DD-AFC4-6F175D3DCCD1}">
                <a14:hiddenFill xmlns:a14="http://schemas.microsoft.com/office/drawing/2010/main">
                  <a:solidFill>
                    <a:srgbClr val="FFFFFF"/>
                  </a:solidFill>
                </a14:hiddenFill>
              </a:ext>
            </a:extLst>
          </p:spPr>
        </p:pic>
        <p:sp>
          <p:nvSpPr>
            <p:cNvPr id="89" name="TextBox 88"/>
            <p:cNvSpPr txBox="1"/>
            <p:nvPr/>
          </p:nvSpPr>
          <p:spPr>
            <a:xfrm>
              <a:off x="95845" y="4809506"/>
              <a:ext cx="8858312" cy="1200329"/>
            </a:xfrm>
            <a:prstGeom prst="rect">
              <a:avLst/>
            </a:prstGeom>
            <a:solidFill>
              <a:srgbClr val="92D050">
                <a:alpha val="39000"/>
              </a:srgbClr>
            </a:solidFill>
            <a:ln w="25400">
              <a:solidFill>
                <a:srgbClr val="00B050"/>
              </a:solidFill>
            </a:ln>
            <a:scene3d>
              <a:camera prst="orthographicFront"/>
              <a:lightRig rig="threePt" dir="t"/>
            </a:scene3d>
            <a:sp3d>
              <a:bevelB/>
            </a:sp3d>
          </p:spPr>
          <p:txBody>
            <a:bodyPr wrap="square" rtlCol="0">
              <a:spAutoFit/>
            </a:bodyPr>
            <a:lstStyle/>
            <a:p>
              <a:r>
                <a:rPr lang="en-US" sz="2400" dirty="0" smtClean="0">
                  <a:solidFill>
                    <a:schemeClr val="tx2">
                      <a:lumMod val="75000"/>
                    </a:schemeClr>
                  </a:solidFill>
                  <a:latin typeface="Franklin Gothic Medium" pitchFamily="34" charset="0"/>
                </a:rPr>
                <a:t>Soft error at T</a:t>
              </a:r>
              <a:r>
                <a:rPr lang="en-US" sz="2400" baseline="-25000" dirty="0" smtClean="0">
                  <a:solidFill>
                    <a:schemeClr val="tx2">
                      <a:lumMod val="75000"/>
                    </a:schemeClr>
                  </a:solidFill>
                  <a:latin typeface="Franklin Gothic Medium" pitchFamily="34" charset="0"/>
                </a:rPr>
                <a:t>3</a:t>
              </a:r>
              <a:r>
                <a:rPr lang="en-US" sz="2400" dirty="0" smtClean="0">
                  <a:solidFill>
                    <a:schemeClr val="tx2">
                      <a:lumMod val="75000"/>
                    </a:schemeClr>
                  </a:solidFill>
                  <a:latin typeface="Franklin Gothic Medium" pitchFamily="34" charset="0"/>
                </a:rPr>
                <a:t> leads to an antispacer state when a working phase starts (at T</a:t>
              </a:r>
              <a:r>
                <a:rPr lang="en-US" sz="2400" baseline="-25000" dirty="0" smtClean="0">
                  <a:solidFill>
                    <a:schemeClr val="tx2">
                      <a:lumMod val="75000"/>
                    </a:schemeClr>
                  </a:solidFill>
                  <a:latin typeface="Franklin Gothic Medium" pitchFamily="34" charset="0"/>
                </a:rPr>
                <a:t>4</a:t>
              </a:r>
              <a:r>
                <a:rPr lang="en-US" sz="2400" dirty="0" smtClean="0">
                  <a:solidFill>
                    <a:schemeClr val="tx2">
                      <a:lumMod val="75000"/>
                    </a:schemeClr>
                  </a:solidFill>
                  <a:latin typeface="Franklin Gothic Medium" pitchFamily="34" charset="0"/>
                </a:rPr>
                <a:t>). However, the pipeline continue to operate </a:t>
              </a:r>
              <a:r>
                <a:rPr lang="en-US" sz="2400" dirty="0" smtClean="0">
                  <a:solidFill>
                    <a:schemeClr val="tx2">
                      <a:lumMod val="75000"/>
                    </a:schemeClr>
                  </a:solidFill>
                  <a:latin typeface="Franklin Gothic Medium" pitchFamily="34" charset="0"/>
                  <a:cs typeface="Times New Roman" pitchFamily="18" charset="0"/>
                </a:rPr>
                <a:t>when soft error ends.</a:t>
              </a:r>
              <a:endParaRPr lang="ru-RU" dirty="0">
                <a:solidFill>
                  <a:schemeClr val="accent4">
                    <a:lumMod val="50000"/>
                  </a:schemeClr>
                </a:solidFill>
                <a:latin typeface="Times New Roman" pitchFamily="18" charset="0"/>
                <a:cs typeface="Times New Roman" pitchFamily="18" charset="0"/>
              </a:endParaRPr>
            </a:p>
          </p:txBody>
        </p:sp>
        <p:sp>
          <p:nvSpPr>
            <p:cNvPr id="3" name="Молния 2"/>
            <p:cNvSpPr/>
            <p:nvPr/>
          </p:nvSpPr>
          <p:spPr>
            <a:xfrm>
              <a:off x="3347864" y="1410420"/>
              <a:ext cx="216024" cy="720080"/>
            </a:xfrm>
            <a:prstGeom prst="lightningBol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Овал 3"/>
            <p:cNvSpPr/>
            <p:nvPr/>
          </p:nvSpPr>
          <p:spPr>
            <a:xfrm>
              <a:off x="6516216" y="2206057"/>
              <a:ext cx="1512168" cy="2231055"/>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Дуга 8"/>
            <p:cNvSpPr/>
            <p:nvPr/>
          </p:nvSpPr>
          <p:spPr>
            <a:xfrm>
              <a:off x="7344308" y="3749962"/>
              <a:ext cx="1368152" cy="2119088"/>
            </a:xfrm>
            <a:prstGeom prst="arc">
              <a:avLst>
                <a:gd name="adj1" fmla="val 16200000"/>
                <a:gd name="adj2" fmla="val 22434"/>
              </a:avLst>
            </a:prstGeom>
            <a:ln w="25400">
              <a:solidFill>
                <a:srgbClr val="00B05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2132341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3317"/>
            <a:ext cx="9131527" cy="1071546"/>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Pipeline </a:t>
            </a:r>
            <a:r>
              <a:rPr lang="en-US"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Diagram with Modified </a:t>
            </a:r>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C-element and SE at Working Phase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11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7" name="Группа 6"/>
          <p:cNvGrpSpPr/>
          <p:nvPr/>
        </p:nvGrpSpPr>
        <p:grpSpPr>
          <a:xfrm>
            <a:off x="1258978" y="1439713"/>
            <a:ext cx="6823910" cy="4570122"/>
            <a:chOff x="1258978" y="1439713"/>
            <a:chExt cx="6823910" cy="4570122"/>
          </a:xfrm>
        </p:grpSpPr>
        <p:pic>
          <p:nvPicPr>
            <p:cNvPr id="1026" name="Picture 2" descr="Fig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978" y="1799753"/>
              <a:ext cx="6823910" cy="2733068"/>
            </a:xfrm>
            <a:prstGeom prst="rect">
              <a:avLst/>
            </a:prstGeom>
            <a:noFill/>
            <a:extLst>
              <a:ext uri="{909E8E84-426E-40DD-AFC4-6F175D3DCCD1}">
                <a14:hiddenFill xmlns:a14="http://schemas.microsoft.com/office/drawing/2010/main">
                  <a:solidFill>
                    <a:srgbClr val="FFFFFF"/>
                  </a:solidFill>
                </a14:hiddenFill>
              </a:ext>
            </a:extLst>
          </p:spPr>
        </p:pic>
        <p:sp>
          <p:nvSpPr>
            <p:cNvPr id="89" name="TextBox 88"/>
            <p:cNvSpPr txBox="1"/>
            <p:nvPr/>
          </p:nvSpPr>
          <p:spPr>
            <a:xfrm>
              <a:off x="1348100" y="4809506"/>
              <a:ext cx="6608276" cy="1200329"/>
            </a:xfrm>
            <a:prstGeom prst="rect">
              <a:avLst/>
            </a:prstGeom>
            <a:solidFill>
              <a:srgbClr val="FF0000">
                <a:alpha val="39000"/>
              </a:srgbClr>
            </a:solidFill>
            <a:ln w="25400">
              <a:solidFill>
                <a:srgbClr val="C00000"/>
              </a:solidFill>
            </a:ln>
            <a:scene3d>
              <a:camera prst="orthographicFront"/>
              <a:lightRig rig="threePt" dir="t"/>
            </a:scene3d>
            <a:sp3d>
              <a:bevelB/>
            </a:sp3d>
          </p:spPr>
          <p:txBody>
            <a:bodyPr wrap="square" rtlCol="0">
              <a:spAutoFit/>
            </a:bodyPr>
            <a:lstStyle/>
            <a:p>
              <a:r>
                <a:rPr lang="en-US" sz="2400" dirty="0" smtClean="0">
                  <a:solidFill>
                    <a:schemeClr val="tx2">
                      <a:lumMod val="75000"/>
                    </a:schemeClr>
                  </a:solidFill>
                  <a:latin typeface="Franklin Gothic Medium" pitchFamily="34" charset="0"/>
                </a:rPr>
                <a:t>Soft error </a:t>
              </a:r>
              <a:r>
                <a:rPr lang="en-US" sz="2400" dirty="0">
                  <a:solidFill>
                    <a:schemeClr val="tx2">
                      <a:lumMod val="75000"/>
                    </a:schemeClr>
                  </a:solidFill>
                  <a:latin typeface="Franklin Gothic Medium" pitchFamily="34" charset="0"/>
                </a:rPr>
                <a:t>at the working phase </a:t>
              </a:r>
              <a:r>
                <a:rPr lang="en-US" sz="2400" dirty="0" smtClean="0">
                  <a:solidFill>
                    <a:schemeClr val="tx2">
                      <a:lumMod val="75000"/>
                    </a:schemeClr>
                  </a:solidFill>
                  <a:latin typeface="Franklin Gothic Medium" pitchFamily="34" charset="0"/>
                </a:rPr>
                <a:t>(at T</a:t>
              </a:r>
              <a:r>
                <a:rPr lang="en-US" sz="2400" baseline="-25000" dirty="0" smtClean="0">
                  <a:solidFill>
                    <a:schemeClr val="tx2">
                      <a:lumMod val="75000"/>
                    </a:schemeClr>
                  </a:solidFill>
                  <a:latin typeface="Franklin Gothic Medium" pitchFamily="34" charset="0"/>
                </a:rPr>
                <a:t>1</a:t>
              </a:r>
              <a:r>
                <a:rPr lang="en-US" sz="2400" dirty="0" smtClean="0">
                  <a:solidFill>
                    <a:schemeClr val="tx2">
                      <a:lumMod val="75000"/>
                    </a:schemeClr>
                  </a:solidFill>
                  <a:latin typeface="Franklin Gothic Medium" pitchFamily="34" charset="0"/>
                </a:rPr>
                <a:t>) leads to an incorrect working state starts (at T</a:t>
              </a:r>
              <a:r>
                <a:rPr lang="en-US" sz="2400" baseline="-25000" dirty="0" smtClean="0">
                  <a:solidFill>
                    <a:schemeClr val="tx2">
                      <a:lumMod val="75000"/>
                    </a:schemeClr>
                  </a:solidFill>
                  <a:latin typeface="Franklin Gothic Medium" pitchFamily="34" charset="0"/>
                </a:rPr>
                <a:t>3</a:t>
              </a:r>
              <a:r>
                <a:rPr lang="en-US" sz="2400" dirty="0" smtClean="0">
                  <a:solidFill>
                    <a:schemeClr val="tx2">
                      <a:lumMod val="75000"/>
                    </a:schemeClr>
                  </a:solidFill>
                  <a:latin typeface="Franklin Gothic Medium" pitchFamily="34" charset="0"/>
                </a:rPr>
                <a:t>). Modified C-element does not repair it after soft error ends.</a:t>
              </a:r>
              <a:endParaRPr lang="ru-RU" dirty="0">
                <a:solidFill>
                  <a:schemeClr val="accent4">
                    <a:lumMod val="50000"/>
                  </a:schemeClr>
                </a:solidFill>
                <a:latin typeface="Times New Roman" pitchFamily="18" charset="0"/>
                <a:cs typeface="Times New Roman" pitchFamily="18" charset="0"/>
              </a:endParaRPr>
            </a:p>
          </p:txBody>
        </p:sp>
        <p:sp>
          <p:nvSpPr>
            <p:cNvPr id="3" name="Молния 2"/>
            <p:cNvSpPr/>
            <p:nvPr/>
          </p:nvSpPr>
          <p:spPr>
            <a:xfrm>
              <a:off x="3670350" y="1439713"/>
              <a:ext cx="216024" cy="720080"/>
            </a:xfrm>
            <a:prstGeom prst="lightningBol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Овал 3"/>
            <p:cNvSpPr/>
            <p:nvPr/>
          </p:nvSpPr>
          <p:spPr>
            <a:xfrm>
              <a:off x="6513770" y="2132856"/>
              <a:ext cx="1152128" cy="2088232"/>
            </a:xfrm>
            <a:prstGeom prst="ellipse">
              <a:avLst/>
            </a:prstGeom>
            <a:solidFill>
              <a:srgbClr val="FF0000">
                <a:alpha val="25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Дуга 5"/>
            <p:cNvSpPr/>
            <p:nvPr/>
          </p:nvSpPr>
          <p:spPr>
            <a:xfrm>
              <a:off x="7020272" y="4149080"/>
              <a:ext cx="504056" cy="1368151"/>
            </a:xfrm>
            <a:prstGeom prst="arc">
              <a:avLst>
                <a:gd name="adj1" fmla="val 16200000"/>
                <a:gd name="adj2" fmla="val 22434"/>
              </a:avLst>
            </a:prstGeom>
            <a:ln w="25400">
              <a:solidFill>
                <a:srgbClr val="C0000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2232741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939784"/>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Improved Muller’s C-element</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12</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3" name="Группа 2"/>
          <p:cNvGrpSpPr/>
          <p:nvPr/>
        </p:nvGrpSpPr>
        <p:grpSpPr>
          <a:xfrm>
            <a:off x="755576" y="1661036"/>
            <a:ext cx="7340719" cy="3984770"/>
            <a:chOff x="755576" y="1661036"/>
            <a:chExt cx="7340719" cy="3984770"/>
          </a:xfrm>
        </p:grpSpPr>
        <p:pic>
          <p:nvPicPr>
            <p:cNvPr id="4098" name="Picture 2" descr="Fig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1661036"/>
              <a:ext cx="4388391" cy="3984770"/>
            </a:xfrm>
            <a:prstGeom prst="rect">
              <a:avLst/>
            </a:prstGeom>
            <a:noFill/>
            <a:extLst>
              <a:ext uri="{909E8E84-426E-40DD-AFC4-6F175D3DCCD1}">
                <a14:hiddenFill xmlns:a14="http://schemas.microsoft.com/office/drawing/2010/main">
                  <a:solidFill>
                    <a:srgbClr val="FFFFFF"/>
                  </a:solidFill>
                </a14:hiddenFill>
              </a:ext>
            </a:extLst>
          </p:spPr>
        </p:pic>
        <p:sp>
          <p:nvSpPr>
            <p:cNvPr id="12" name="Овал 11"/>
            <p:cNvSpPr/>
            <p:nvPr/>
          </p:nvSpPr>
          <p:spPr>
            <a:xfrm>
              <a:off x="4716016" y="3501008"/>
              <a:ext cx="576064" cy="648072"/>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TextBox 13"/>
            <p:cNvSpPr txBox="1"/>
            <p:nvPr/>
          </p:nvSpPr>
          <p:spPr>
            <a:xfrm>
              <a:off x="755576" y="3429000"/>
              <a:ext cx="2653965" cy="1938992"/>
            </a:xfrm>
            <a:prstGeom prst="rect">
              <a:avLst/>
            </a:prstGeom>
            <a:solidFill>
              <a:srgbClr val="92D050">
                <a:alpha val="39000"/>
              </a:srgbClr>
            </a:solidFill>
            <a:ln w="25400">
              <a:solidFill>
                <a:srgbClr val="00B050"/>
              </a:solidFill>
            </a:ln>
            <a:scene3d>
              <a:camera prst="orthographicFront"/>
              <a:lightRig rig="threePt" dir="t"/>
            </a:scene3d>
            <a:sp3d>
              <a:bevelB/>
            </a:sp3d>
          </p:spPr>
          <p:txBody>
            <a:bodyPr wrap="square" rtlCol="0">
              <a:spAutoFit/>
            </a:bodyPr>
            <a:lstStyle/>
            <a:p>
              <a:r>
                <a:rPr lang="en-US" sz="2400" dirty="0" smtClean="0">
                  <a:solidFill>
                    <a:schemeClr val="tx2">
                      <a:lumMod val="75000"/>
                    </a:schemeClr>
                  </a:solidFill>
                  <a:latin typeface="Franklin Gothic Medium" pitchFamily="34" charset="0"/>
                </a:rPr>
                <a:t>Additional transistor </a:t>
              </a:r>
              <a:r>
                <a:rPr lang="en-US" sz="2400" dirty="0" smtClean="0">
                  <a:solidFill>
                    <a:schemeClr val="tx2">
                      <a:lumMod val="75000"/>
                    </a:schemeClr>
                  </a:solidFill>
                  <a:latin typeface="Franklin Gothic Medium" pitchFamily="34" charset="0"/>
                  <a:cs typeface="Times New Roman" pitchFamily="18" charset="0"/>
                </a:rPr>
                <a:t>prevents </a:t>
              </a:r>
              <a:r>
                <a:rPr lang="en-US" sz="2400" dirty="0">
                  <a:solidFill>
                    <a:schemeClr val="tx2">
                      <a:lumMod val="75000"/>
                    </a:schemeClr>
                  </a:solidFill>
                  <a:latin typeface="Franklin Gothic Medium" pitchFamily="34" charset="0"/>
                  <a:cs typeface="Times New Roman" pitchFamily="18" charset="0"/>
                </a:rPr>
                <a:t>the anti-spacer writing into register </a:t>
              </a:r>
              <a:r>
                <a:rPr lang="en-US" sz="2400" dirty="0" smtClean="0">
                  <a:solidFill>
                    <a:schemeClr val="tx2">
                      <a:lumMod val="75000"/>
                    </a:schemeClr>
                  </a:solidFill>
                  <a:latin typeface="Franklin Gothic Medium" pitchFamily="34" charset="0"/>
                  <a:cs typeface="Times New Roman" pitchFamily="18" charset="0"/>
                </a:rPr>
                <a:t>bit.</a:t>
              </a:r>
              <a:endParaRPr lang="ru-RU" dirty="0">
                <a:solidFill>
                  <a:schemeClr val="accent4">
                    <a:lumMod val="50000"/>
                  </a:schemeClr>
                </a:solidFill>
                <a:latin typeface="Times New Roman" pitchFamily="18" charset="0"/>
                <a:cs typeface="Times New Roman" pitchFamily="18" charset="0"/>
              </a:endParaRPr>
            </a:p>
          </p:txBody>
        </p:sp>
        <p:sp>
          <p:nvSpPr>
            <p:cNvPr id="15" name="Дуга 14"/>
            <p:cNvSpPr/>
            <p:nvPr/>
          </p:nvSpPr>
          <p:spPr>
            <a:xfrm rot="6586193">
              <a:off x="3166716" y="2348427"/>
              <a:ext cx="802914" cy="2609988"/>
            </a:xfrm>
            <a:prstGeom prst="arc">
              <a:avLst>
                <a:gd name="adj1" fmla="val 16200000"/>
                <a:gd name="adj2" fmla="val 72569"/>
              </a:avLst>
            </a:prstGeom>
            <a:ln w="25400">
              <a:solidFill>
                <a:srgbClr val="00B05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2708555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3317"/>
            <a:ext cx="9131527" cy="1071546"/>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Pipeline Diagram with Improved C-element and SE at Working Phase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1</a:t>
            </a:r>
            <a:r>
              <a:rPr lang="en-US" dirty="0" smtClean="0">
                <a:solidFill>
                  <a:srgbClr val="0070C0"/>
                </a:solidFill>
                <a:latin typeface="Arial" pitchFamily="34" charset="0"/>
                <a:cs typeface="Arial" pitchFamily="34" charset="0"/>
              </a:rPr>
              <a:t>3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7" name="Группа 6"/>
          <p:cNvGrpSpPr/>
          <p:nvPr/>
        </p:nvGrpSpPr>
        <p:grpSpPr>
          <a:xfrm>
            <a:off x="566340" y="1407878"/>
            <a:ext cx="7998845" cy="4445587"/>
            <a:chOff x="566340" y="1407878"/>
            <a:chExt cx="7998845" cy="4445587"/>
          </a:xfrm>
        </p:grpSpPr>
        <p:pic>
          <p:nvPicPr>
            <p:cNvPr id="3074" name="Picture 2" descr="Fig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465" y="1725404"/>
              <a:ext cx="7328517" cy="2555338"/>
            </a:xfrm>
            <a:prstGeom prst="rect">
              <a:avLst/>
            </a:prstGeom>
            <a:noFill/>
            <a:extLst>
              <a:ext uri="{909E8E84-426E-40DD-AFC4-6F175D3DCCD1}">
                <a14:hiddenFill xmlns:a14="http://schemas.microsoft.com/office/drawing/2010/main">
                  <a:solidFill>
                    <a:srgbClr val="FFFFFF"/>
                  </a:solidFill>
                </a14:hiddenFill>
              </a:ext>
            </a:extLst>
          </p:spPr>
        </p:pic>
        <p:sp>
          <p:nvSpPr>
            <p:cNvPr id="89" name="TextBox 88"/>
            <p:cNvSpPr txBox="1"/>
            <p:nvPr/>
          </p:nvSpPr>
          <p:spPr>
            <a:xfrm>
              <a:off x="566340" y="4653136"/>
              <a:ext cx="7998845" cy="1200329"/>
            </a:xfrm>
            <a:prstGeom prst="rect">
              <a:avLst/>
            </a:prstGeom>
            <a:solidFill>
              <a:srgbClr val="92D050">
                <a:alpha val="39000"/>
              </a:srgbClr>
            </a:solidFill>
            <a:ln w="25400">
              <a:solidFill>
                <a:srgbClr val="00B050"/>
              </a:solidFill>
            </a:ln>
            <a:scene3d>
              <a:camera prst="orthographicFront"/>
              <a:lightRig rig="threePt" dir="t"/>
            </a:scene3d>
            <a:sp3d>
              <a:bevelB/>
            </a:sp3d>
          </p:spPr>
          <p:txBody>
            <a:bodyPr wrap="square" rtlCol="0">
              <a:spAutoFit/>
            </a:bodyPr>
            <a:lstStyle/>
            <a:p>
              <a:r>
                <a:rPr lang="en-US" sz="2400" dirty="0">
                  <a:solidFill>
                    <a:schemeClr val="tx2">
                      <a:lumMod val="75000"/>
                    </a:schemeClr>
                  </a:solidFill>
                  <a:latin typeface="Franklin Gothic Medium" pitchFamily="34" charset="0"/>
                  <a:cs typeface="Times New Roman" pitchFamily="18" charset="0"/>
                </a:rPr>
                <a:t>R</a:t>
              </a:r>
              <a:r>
                <a:rPr lang="en-US" sz="2400" dirty="0" smtClean="0">
                  <a:solidFill>
                    <a:schemeClr val="tx2">
                      <a:lumMod val="75000"/>
                    </a:schemeClr>
                  </a:solidFill>
                  <a:latin typeface="Franklin Gothic Medium" pitchFamily="34" charset="0"/>
                  <a:cs typeface="Times New Roman" pitchFamily="18" charset="0"/>
                </a:rPr>
                <a:t>egister </a:t>
              </a:r>
              <a:r>
                <a:rPr lang="en-US" sz="2400" dirty="0">
                  <a:solidFill>
                    <a:schemeClr val="tx2">
                      <a:lumMod val="75000"/>
                    </a:schemeClr>
                  </a:solidFill>
                  <a:latin typeface="Franklin Gothic Medium" pitchFamily="34" charset="0"/>
                  <a:cs typeface="Times New Roman" pitchFamily="18" charset="0"/>
                </a:rPr>
                <a:t>bit affected by the soft error does not switch to the anti-spacer and remains in the correct working </a:t>
              </a:r>
              <a:r>
                <a:rPr lang="en-US" sz="2400" dirty="0" smtClean="0">
                  <a:solidFill>
                    <a:schemeClr val="tx2">
                      <a:lumMod val="75000"/>
                    </a:schemeClr>
                  </a:solidFill>
                  <a:latin typeface="Franklin Gothic Medium" pitchFamily="34" charset="0"/>
                  <a:cs typeface="Times New Roman" pitchFamily="18" charset="0"/>
                </a:rPr>
                <a:t>state that prevents output data corruption.</a:t>
              </a:r>
              <a:endParaRPr lang="ru-RU" dirty="0">
                <a:solidFill>
                  <a:schemeClr val="accent4">
                    <a:lumMod val="50000"/>
                  </a:schemeClr>
                </a:solidFill>
                <a:latin typeface="Times New Roman" pitchFamily="18" charset="0"/>
                <a:cs typeface="Times New Roman" pitchFamily="18" charset="0"/>
              </a:endParaRPr>
            </a:p>
          </p:txBody>
        </p:sp>
        <p:sp>
          <p:nvSpPr>
            <p:cNvPr id="3" name="Молния 2"/>
            <p:cNvSpPr/>
            <p:nvPr/>
          </p:nvSpPr>
          <p:spPr>
            <a:xfrm>
              <a:off x="3563888" y="1407878"/>
              <a:ext cx="216024" cy="720080"/>
            </a:xfrm>
            <a:prstGeom prst="lightningBol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Овал 3"/>
            <p:cNvSpPr/>
            <p:nvPr/>
          </p:nvSpPr>
          <p:spPr>
            <a:xfrm>
              <a:off x="3311860" y="1707257"/>
              <a:ext cx="1512168" cy="2573485"/>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Дуга 8"/>
            <p:cNvSpPr/>
            <p:nvPr/>
          </p:nvSpPr>
          <p:spPr>
            <a:xfrm>
              <a:off x="4067944" y="3409132"/>
              <a:ext cx="1368152" cy="2444333"/>
            </a:xfrm>
            <a:prstGeom prst="arc">
              <a:avLst>
                <a:gd name="adj1" fmla="val 16200000"/>
                <a:gd name="adj2" fmla="val 22434"/>
              </a:avLst>
            </a:prstGeom>
            <a:ln w="25400">
              <a:solidFill>
                <a:srgbClr val="00B05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3305449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215" y="263317"/>
            <a:ext cx="8858312" cy="1071546"/>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Pipeline Diagram with Improved C-element and SE at Spacer Phase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1</a:t>
            </a:r>
            <a:r>
              <a:rPr lang="en-US" dirty="0">
                <a:solidFill>
                  <a:srgbClr val="0070C0"/>
                </a:solidFill>
                <a:latin typeface="Arial" pitchFamily="34" charset="0"/>
                <a:cs typeface="Arial" pitchFamily="34" charset="0"/>
              </a:rPr>
              <a:t>4</a:t>
            </a:r>
            <a:r>
              <a:rPr lang="en-US" dirty="0" smtClean="0">
                <a:solidFill>
                  <a:srgbClr val="0070C0"/>
                </a:solidFill>
                <a:latin typeface="Arial" pitchFamily="34" charset="0"/>
                <a:cs typeface="Arial" pitchFamily="34" charset="0"/>
              </a:rPr>
              <a:t>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4" name="Группа 3"/>
          <p:cNvGrpSpPr/>
          <p:nvPr/>
        </p:nvGrpSpPr>
        <p:grpSpPr>
          <a:xfrm>
            <a:off x="895179" y="1432855"/>
            <a:ext cx="7565253" cy="4207648"/>
            <a:chOff x="895179" y="1432855"/>
            <a:chExt cx="7565253" cy="4207648"/>
          </a:xfrm>
        </p:grpSpPr>
        <p:pic>
          <p:nvPicPr>
            <p:cNvPr id="5122" name="Picture 2" descr="Fig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179" y="1841590"/>
              <a:ext cx="7360253" cy="2523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Молния 2"/>
            <p:cNvSpPr/>
            <p:nvPr/>
          </p:nvSpPr>
          <p:spPr>
            <a:xfrm>
              <a:off x="3203848" y="1432855"/>
              <a:ext cx="216024" cy="720080"/>
            </a:xfrm>
            <a:prstGeom prst="lightningBol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1348100" y="4809506"/>
              <a:ext cx="7112332" cy="830997"/>
            </a:xfrm>
            <a:prstGeom prst="rect">
              <a:avLst/>
            </a:prstGeom>
            <a:solidFill>
              <a:srgbClr val="FF0000">
                <a:alpha val="39000"/>
              </a:srgbClr>
            </a:solidFill>
            <a:ln w="25400">
              <a:solidFill>
                <a:srgbClr val="C00000"/>
              </a:solidFill>
            </a:ln>
            <a:scene3d>
              <a:camera prst="orthographicFront"/>
              <a:lightRig rig="threePt" dir="t"/>
            </a:scene3d>
            <a:sp3d>
              <a:bevelB/>
            </a:sp3d>
          </p:spPr>
          <p:txBody>
            <a:bodyPr wrap="square" rtlCol="0">
              <a:spAutoFit/>
            </a:bodyPr>
            <a:lstStyle/>
            <a:p>
              <a:r>
                <a:rPr lang="en-US" sz="2400" dirty="0" smtClean="0">
                  <a:solidFill>
                    <a:schemeClr val="tx2">
                      <a:lumMod val="75000"/>
                    </a:schemeClr>
                  </a:solidFill>
                  <a:latin typeface="Franklin Gothic Medium" pitchFamily="34" charset="0"/>
                </a:rPr>
                <a:t>Soft error </a:t>
              </a:r>
              <a:r>
                <a:rPr lang="en-US" sz="2400" dirty="0">
                  <a:solidFill>
                    <a:schemeClr val="tx2">
                      <a:lumMod val="75000"/>
                    </a:schemeClr>
                  </a:solidFill>
                  <a:latin typeface="Franklin Gothic Medium" pitchFamily="34" charset="0"/>
                </a:rPr>
                <a:t>at the </a:t>
              </a:r>
              <a:r>
                <a:rPr lang="en-US" sz="2400" dirty="0" smtClean="0">
                  <a:solidFill>
                    <a:schemeClr val="tx2">
                      <a:lumMod val="75000"/>
                    </a:schemeClr>
                  </a:solidFill>
                  <a:latin typeface="Franklin Gothic Medium" pitchFamily="34" charset="0"/>
                </a:rPr>
                <a:t>spacer </a:t>
              </a:r>
              <a:r>
                <a:rPr lang="en-US" sz="2400" dirty="0">
                  <a:solidFill>
                    <a:schemeClr val="tx2">
                      <a:lumMod val="75000"/>
                    </a:schemeClr>
                  </a:solidFill>
                  <a:latin typeface="Franklin Gothic Medium" pitchFamily="34" charset="0"/>
                </a:rPr>
                <a:t>phase </a:t>
              </a:r>
              <a:r>
                <a:rPr lang="en-US" sz="2400" dirty="0" smtClean="0">
                  <a:solidFill>
                    <a:schemeClr val="tx2">
                      <a:lumMod val="75000"/>
                    </a:schemeClr>
                  </a:solidFill>
                  <a:latin typeface="Franklin Gothic Medium" pitchFamily="34" charset="0"/>
                </a:rPr>
                <a:t>corrupts the pipeline’s output data.</a:t>
              </a:r>
              <a:endParaRPr lang="ru-RU" dirty="0">
                <a:solidFill>
                  <a:schemeClr val="accent4">
                    <a:lumMod val="50000"/>
                  </a:schemeClr>
                </a:solidFill>
                <a:latin typeface="Times New Roman" pitchFamily="18" charset="0"/>
                <a:cs typeface="Times New Roman" pitchFamily="18" charset="0"/>
              </a:endParaRPr>
            </a:p>
          </p:txBody>
        </p:sp>
        <p:sp>
          <p:nvSpPr>
            <p:cNvPr id="11" name="Овал 10"/>
            <p:cNvSpPr/>
            <p:nvPr/>
          </p:nvSpPr>
          <p:spPr>
            <a:xfrm>
              <a:off x="3311860" y="3579193"/>
              <a:ext cx="1152128" cy="1008112"/>
            </a:xfrm>
            <a:prstGeom prst="ellipse">
              <a:avLst/>
            </a:prstGeom>
            <a:solidFill>
              <a:srgbClr val="FF0000">
                <a:alpha val="25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Дуга 11"/>
            <p:cNvSpPr/>
            <p:nvPr/>
          </p:nvSpPr>
          <p:spPr>
            <a:xfrm>
              <a:off x="4198315" y="4163489"/>
              <a:ext cx="504056" cy="1368151"/>
            </a:xfrm>
            <a:prstGeom prst="arc">
              <a:avLst>
                <a:gd name="adj1" fmla="val 16200000"/>
                <a:gd name="adj2" fmla="val 22434"/>
              </a:avLst>
            </a:prstGeom>
            <a:ln w="25400">
              <a:solidFill>
                <a:srgbClr val="C0000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3556784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1138138"/>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Pipeline</a:t>
            </a:r>
            <a:r>
              <a:rPr lang="ru-RU"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 </a:t>
            </a:r>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with Improved Protection against Soft Errors</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15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4" name="Группа 3"/>
          <p:cNvGrpSpPr/>
          <p:nvPr/>
        </p:nvGrpSpPr>
        <p:grpSpPr>
          <a:xfrm>
            <a:off x="611560" y="1772816"/>
            <a:ext cx="7998845" cy="4224665"/>
            <a:chOff x="611560" y="1772816"/>
            <a:chExt cx="7998845" cy="4224665"/>
          </a:xfrm>
        </p:grpSpPr>
        <p:pic>
          <p:nvPicPr>
            <p:cNvPr id="1026" name="Picture 2" descr="Fig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046" y="1772816"/>
              <a:ext cx="6939908" cy="266429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611560" y="4797152"/>
              <a:ext cx="7998845" cy="1200329"/>
            </a:xfrm>
            <a:prstGeom prst="rect">
              <a:avLst/>
            </a:prstGeom>
            <a:solidFill>
              <a:srgbClr val="92D050">
                <a:alpha val="39000"/>
              </a:srgbClr>
            </a:solidFill>
            <a:ln w="25400">
              <a:solidFill>
                <a:srgbClr val="00B050"/>
              </a:solidFill>
            </a:ln>
            <a:scene3d>
              <a:camera prst="orthographicFront"/>
              <a:lightRig rig="threePt" dir="t"/>
            </a:scene3d>
            <a:sp3d>
              <a:bevelB/>
            </a:sp3d>
          </p:spPr>
          <p:txBody>
            <a:bodyPr wrap="square" rtlCol="0">
              <a:spAutoFit/>
            </a:bodyPr>
            <a:lstStyle/>
            <a:p>
              <a:r>
                <a:rPr lang="en-US" sz="2400" dirty="0">
                  <a:solidFill>
                    <a:schemeClr val="tx2">
                      <a:lumMod val="75000"/>
                    </a:schemeClr>
                  </a:solidFill>
                  <a:latin typeface="Franklin Gothic Medium" pitchFamily="34" charset="0"/>
                  <a:cs typeface="Times New Roman" pitchFamily="18" charset="0"/>
                </a:rPr>
                <a:t>Indication output of each pipeline stage delays the subsequent stage's request input </a:t>
              </a:r>
              <a:r>
                <a:rPr lang="en-US" sz="2400" dirty="0" smtClean="0">
                  <a:solidFill>
                    <a:schemeClr val="tx2">
                      <a:lumMod val="75000"/>
                    </a:schemeClr>
                  </a:solidFill>
                  <a:latin typeface="Franklin Gothic Medium" pitchFamily="34" charset="0"/>
                  <a:cs typeface="Times New Roman" pitchFamily="18" charset="0"/>
                </a:rPr>
                <a:t>switch, thus increasing soft error masking </a:t>
              </a:r>
              <a:r>
                <a:rPr lang="en-US" sz="2400" dirty="0" err="1" smtClean="0">
                  <a:solidFill>
                    <a:schemeClr val="tx2">
                      <a:lumMod val="75000"/>
                    </a:schemeClr>
                  </a:solidFill>
                  <a:latin typeface="Franklin Gothic Medium" pitchFamily="34" charset="0"/>
                  <a:cs typeface="Times New Roman" pitchFamily="18" charset="0"/>
                </a:rPr>
                <a:t>propability</a:t>
              </a:r>
              <a:r>
                <a:rPr lang="en-US" sz="2400" dirty="0" smtClean="0">
                  <a:solidFill>
                    <a:schemeClr val="tx2">
                      <a:lumMod val="75000"/>
                    </a:schemeClr>
                  </a:solidFill>
                  <a:latin typeface="Franklin Gothic Medium" pitchFamily="34" charset="0"/>
                  <a:cs typeface="Times New Roman" pitchFamily="18" charset="0"/>
                </a:rPr>
                <a:t>.</a:t>
              </a:r>
              <a:endParaRPr lang="ru-RU" dirty="0">
                <a:solidFill>
                  <a:schemeClr val="accent4">
                    <a:lumMod val="50000"/>
                  </a:schemeClr>
                </a:solidFill>
                <a:latin typeface="Times New Roman" pitchFamily="18" charset="0"/>
                <a:cs typeface="Times New Roman" pitchFamily="18" charset="0"/>
              </a:endParaRPr>
            </a:p>
          </p:txBody>
        </p:sp>
        <p:sp>
          <p:nvSpPr>
            <p:cNvPr id="9" name="Овал 8"/>
            <p:cNvSpPr/>
            <p:nvPr/>
          </p:nvSpPr>
          <p:spPr>
            <a:xfrm>
              <a:off x="1691680" y="3140968"/>
              <a:ext cx="4680520" cy="1139774"/>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Дуга 10"/>
            <p:cNvSpPr/>
            <p:nvPr/>
          </p:nvSpPr>
          <p:spPr>
            <a:xfrm>
              <a:off x="5688124" y="3717032"/>
              <a:ext cx="1332148" cy="2136433"/>
            </a:xfrm>
            <a:prstGeom prst="arc">
              <a:avLst>
                <a:gd name="adj1" fmla="val 16200000"/>
                <a:gd name="adj2" fmla="val 22434"/>
              </a:avLst>
            </a:prstGeom>
            <a:ln w="25400">
              <a:solidFill>
                <a:srgbClr val="00B05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723688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1138138"/>
          </a:xfrm>
        </p:spPr>
        <p:txBody>
          <a:bodyPr>
            <a:normAutofit fontScale="90000"/>
          </a:bodyPr>
          <a:lstStyle/>
          <a:p>
            <a:r>
              <a:rPr lang="en-US"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Improved </a:t>
            </a:r>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a:t>
            </a:r>
            <a:r>
              <a:rPr lang="en-US"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Pipeline Diagram with </a:t>
            </a:r>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Soft Error </a:t>
            </a:r>
            <a:r>
              <a:rPr lang="en-US"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at Spacer Phase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16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3" name="Группа 2"/>
          <p:cNvGrpSpPr/>
          <p:nvPr/>
        </p:nvGrpSpPr>
        <p:grpSpPr>
          <a:xfrm>
            <a:off x="683568" y="1653918"/>
            <a:ext cx="7998845" cy="4168045"/>
            <a:chOff x="683568" y="1653918"/>
            <a:chExt cx="7998845" cy="4168045"/>
          </a:xfrm>
        </p:grpSpPr>
        <p:pic>
          <p:nvPicPr>
            <p:cNvPr id="2050" name="Picture 2" descr="Fig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4392" y="1719477"/>
              <a:ext cx="6968520" cy="244827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83568" y="4599797"/>
              <a:ext cx="7998845" cy="830997"/>
            </a:xfrm>
            <a:prstGeom prst="rect">
              <a:avLst/>
            </a:prstGeom>
            <a:solidFill>
              <a:srgbClr val="92D050">
                <a:alpha val="39000"/>
              </a:srgbClr>
            </a:solidFill>
            <a:ln w="25400">
              <a:solidFill>
                <a:srgbClr val="00B050"/>
              </a:solidFill>
            </a:ln>
            <a:scene3d>
              <a:camera prst="orthographicFront"/>
              <a:lightRig rig="threePt" dir="t"/>
            </a:scene3d>
            <a:sp3d>
              <a:bevelB/>
            </a:sp3d>
          </p:spPr>
          <p:txBody>
            <a:bodyPr wrap="square" rtlCol="0">
              <a:spAutoFit/>
            </a:bodyPr>
            <a:lstStyle/>
            <a:p>
              <a:r>
                <a:rPr lang="en-US" sz="2400" dirty="0" smtClean="0">
                  <a:solidFill>
                    <a:schemeClr val="tx2">
                      <a:lumMod val="75000"/>
                    </a:schemeClr>
                  </a:solidFill>
                  <a:latin typeface="Franklin Gothic Medium" pitchFamily="34" charset="0"/>
                  <a:cs typeface="Times New Roman" pitchFamily="18" charset="0"/>
                </a:rPr>
                <a:t>Soft </a:t>
              </a:r>
              <a:r>
                <a:rPr lang="en-US" sz="2400" dirty="0">
                  <a:solidFill>
                    <a:schemeClr val="tx2">
                      <a:lumMod val="75000"/>
                    </a:schemeClr>
                  </a:solidFill>
                  <a:latin typeface="Franklin Gothic Medium" pitchFamily="34" charset="0"/>
                  <a:cs typeface="Times New Roman" pitchFamily="18" charset="0"/>
                </a:rPr>
                <a:t>error </a:t>
              </a:r>
              <a:r>
                <a:rPr lang="en-US" sz="2400" dirty="0" smtClean="0">
                  <a:solidFill>
                    <a:schemeClr val="tx2">
                      <a:lumMod val="75000"/>
                    </a:schemeClr>
                  </a:solidFill>
                  <a:latin typeface="Franklin Gothic Medium" pitchFamily="34" charset="0"/>
                  <a:cs typeface="Times New Roman" pitchFamily="18" charset="0"/>
                </a:rPr>
                <a:t>appeared at the spacer phase does </a:t>
              </a:r>
              <a:r>
                <a:rPr lang="en-US" sz="2400" dirty="0">
                  <a:solidFill>
                    <a:schemeClr val="tx2">
                      <a:lumMod val="75000"/>
                    </a:schemeClr>
                  </a:solidFill>
                  <a:latin typeface="Franklin Gothic Medium" pitchFamily="34" charset="0"/>
                  <a:cs typeface="Times New Roman" pitchFamily="18" charset="0"/>
                </a:rPr>
                <a:t>not </a:t>
              </a:r>
              <a:r>
                <a:rPr lang="en-US" sz="2400" dirty="0" smtClean="0">
                  <a:solidFill>
                    <a:schemeClr val="tx2">
                      <a:lumMod val="75000"/>
                    </a:schemeClr>
                  </a:solidFill>
                  <a:latin typeface="Franklin Gothic Medium" pitchFamily="34" charset="0"/>
                  <a:cs typeface="Times New Roman" pitchFamily="18" charset="0"/>
                </a:rPr>
                <a:t>corrupt output data, and only increases working phase’s duration.</a:t>
              </a:r>
              <a:endParaRPr lang="ru-RU" dirty="0">
                <a:solidFill>
                  <a:schemeClr val="accent4">
                    <a:lumMod val="50000"/>
                  </a:schemeClr>
                </a:solidFill>
                <a:latin typeface="Times New Roman" pitchFamily="18" charset="0"/>
                <a:cs typeface="Times New Roman" pitchFamily="18" charset="0"/>
              </a:endParaRPr>
            </a:p>
          </p:txBody>
        </p:sp>
        <p:sp>
          <p:nvSpPr>
            <p:cNvPr id="7" name="Овал 6"/>
            <p:cNvSpPr/>
            <p:nvPr/>
          </p:nvSpPr>
          <p:spPr>
            <a:xfrm>
              <a:off x="3059832" y="1653918"/>
              <a:ext cx="1512168" cy="2573485"/>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Дуга 7"/>
            <p:cNvSpPr/>
            <p:nvPr/>
          </p:nvSpPr>
          <p:spPr>
            <a:xfrm>
              <a:off x="3818756" y="3377630"/>
              <a:ext cx="1368152" cy="2444333"/>
            </a:xfrm>
            <a:prstGeom prst="arc">
              <a:avLst>
                <a:gd name="adj1" fmla="val 16200000"/>
                <a:gd name="adj2" fmla="val 22434"/>
              </a:avLst>
            </a:prstGeom>
            <a:ln w="25400">
              <a:solidFill>
                <a:srgbClr val="00B05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9" name="Овал 8"/>
            <p:cNvSpPr/>
            <p:nvPr/>
          </p:nvSpPr>
          <p:spPr>
            <a:xfrm>
              <a:off x="6290976" y="1653918"/>
              <a:ext cx="1512168" cy="2573485"/>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Дуга 9"/>
            <p:cNvSpPr/>
            <p:nvPr/>
          </p:nvSpPr>
          <p:spPr>
            <a:xfrm flipH="1">
              <a:off x="5940152" y="3807710"/>
              <a:ext cx="1106908" cy="1584176"/>
            </a:xfrm>
            <a:prstGeom prst="arc">
              <a:avLst>
                <a:gd name="adj1" fmla="val 16200000"/>
                <a:gd name="adj2" fmla="val 22434"/>
              </a:avLst>
            </a:prstGeom>
            <a:ln w="25400">
              <a:solidFill>
                <a:srgbClr val="00B05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1698301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7158" y="1428736"/>
            <a:ext cx="8572560" cy="4697427"/>
          </a:xfrm>
        </p:spPr>
        <p:txBody>
          <a:bodyPr>
            <a:normAutofit/>
          </a:bodyPr>
          <a:lstStyle/>
          <a:p>
            <a:pPr>
              <a:spcAft>
                <a:spcPts val="1200"/>
              </a:spcAft>
              <a:buFont typeface="Courier New" pitchFamily="49" charset="0"/>
              <a:buChar char="o"/>
            </a:pPr>
            <a:r>
              <a:rPr lang="en-US" sz="2400" dirty="0">
                <a:solidFill>
                  <a:schemeClr val="tx2"/>
                </a:solidFill>
                <a:latin typeface="Franklin Gothic Medium" pitchFamily="34" charset="0"/>
              </a:rPr>
              <a:t>Due to the two-phase discipline and redundant </a:t>
            </a:r>
            <a:r>
              <a:rPr lang="en-US" sz="2400" dirty="0" smtClean="0">
                <a:solidFill>
                  <a:schemeClr val="tx2"/>
                </a:solidFill>
                <a:latin typeface="Franklin Gothic Medium" pitchFamily="34" charset="0"/>
              </a:rPr>
              <a:t>coding </a:t>
            </a:r>
            <a:r>
              <a:rPr lang="en-US" sz="2400" dirty="0">
                <a:solidFill>
                  <a:schemeClr val="tx2"/>
                </a:solidFill>
                <a:latin typeface="Franklin Gothic Medium" pitchFamily="34" charset="0"/>
              </a:rPr>
              <a:t>of information signals, the self-timed pipeline successfully masks a significant part of the soft </a:t>
            </a:r>
            <a:r>
              <a:rPr lang="en-US" sz="2400" dirty="0" smtClean="0">
                <a:solidFill>
                  <a:schemeClr val="tx2"/>
                </a:solidFill>
                <a:latin typeface="Franklin Gothic Medium" pitchFamily="34" charset="0"/>
              </a:rPr>
              <a:t>error</a:t>
            </a:r>
            <a:r>
              <a:rPr lang="en-US" sz="2400" dirty="0">
                <a:solidFill>
                  <a:schemeClr val="tx2"/>
                </a:solidFill>
                <a:latin typeface="Franklin Gothic Medium" pitchFamily="34" charset="0"/>
              </a:rPr>
              <a:t>s</a:t>
            </a:r>
            <a:r>
              <a:rPr lang="en-US" sz="2400" dirty="0" smtClean="0">
                <a:solidFill>
                  <a:schemeClr val="tx2"/>
                </a:solidFill>
                <a:latin typeface="Franklin Gothic Medium" pitchFamily="34" charset="0"/>
              </a:rPr>
              <a:t>.</a:t>
            </a:r>
            <a:endParaRPr lang="en-US" sz="2400" dirty="0" smtClean="0">
              <a:solidFill>
                <a:schemeClr val="tx2"/>
              </a:solidFill>
              <a:latin typeface="Franklin Gothic Medium" pitchFamily="34" charset="0"/>
            </a:endParaRPr>
          </a:p>
          <a:p>
            <a:pPr>
              <a:spcAft>
                <a:spcPts val="1200"/>
              </a:spcAft>
              <a:buFont typeface="Courier New" pitchFamily="49" charset="0"/>
              <a:buChar char="o"/>
            </a:pPr>
            <a:r>
              <a:rPr lang="en-US" sz="2400" dirty="0">
                <a:solidFill>
                  <a:schemeClr val="tx2"/>
                </a:solidFill>
                <a:latin typeface="Franklin Gothic Medium" pitchFamily="34" charset="0"/>
              </a:rPr>
              <a:t>Using </a:t>
            </a:r>
            <a:r>
              <a:rPr lang="en-US" sz="2400" dirty="0">
                <a:solidFill>
                  <a:schemeClr val="tx2"/>
                </a:solidFill>
                <a:latin typeface="Franklin Gothic Medium" pitchFamily="34" charset="0"/>
              </a:rPr>
              <a:t>the advanced </a:t>
            </a:r>
            <a:r>
              <a:rPr lang="en-US" sz="2400" dirty="0">
                <a:solidFill>
                  <a:schemeClr val="tx2"/>
                </a:solidFill>
                <a:latin typeface="Franklin Gothic Medium" pitchFamily="34" charset="0"/>
              </a:rPr>
              <a:t>Muller's C-element </a:t>
            </a:r>
            <a:r>
              <a:rPr lang="en-US" sz="2400" dirty="0">
                <a:solidFill>
                  <a:schemeClr val="tx2"/>
                </a:solidFill>
                <a:latin typeface="Franklin Gothic Medium" pitchFamily="34" charset="0"/>
              </a:rPr>
              <a:t>as </a:t>
            </a:r>
            <a:r>
              <a:rPr lang="en-US" sz="2400" dirty="0">
                <a:solidFill>
                  <a:schemeClr val="tx2"/>
                </a:solidFill>
                <a:latin typeface="Franklin Gothic Medium" pitchFamily="34" charset="0"/>
              </a:rPr>
              <a:t>a storage cell in the self-timed pipeline stage register bit </a:t>
            </a:r>
            <a:r>
              <a:rPr lang="en-US" sz="2400" dirty="0">
                <a:solidFill>
                  <a:schemeClr val="tx2"/>
                </a:solidFill>
                <a:latin typeface="Franklin Gothic Medium" pitchFamily="34" charset="0"/>
              </a:rPr>
              <a:t>increases</a:t>
            </a:r>
            <a:r>
              <a:rPr lang="en-US" sz="2400" dirty="0">
                <a:solidFill>
                  <a:schemeClr val="tx2"/>
                </a:solidFill>
                <a:latin typeface="Franklin Gothic Medium" pitchFamily="34" charset="0"/>
              </a:rPr>
              <a:t> </a:t>
            </a:r>
            <a:r>
              <a:rPr lang="en-US" sz="2400" dirty="0">
                <a:solidFill>
                  <a:schemeClr val="tx2"/>
                </a:solidFill>
                <a:latin typeface="Franklin Gothic Medium" pitchFamily="34" charset="0"/>
              </a:rPr>
              <a:t>pipeline’s </a:t>
            </a:r>
            <a:r>
              <a:rPr lang="en-US" sz="2400" dirty="0">
                <a:solidFill>
                  <a:schemeClr val="tx2"/>
                </a:solidFill>
                <a:latin typeface="Franklin Gothic Medium" pitchFamily="34" charset="0"/>
              </a:rPr>
              <a:t>fault tolerance level </a:t>
            </a:r>
            <a:r>
              <a:rPr lang="en-US" sz="2400" dirty="0">
                <a:solidFill>
                  <a:schemeClr val="tx2"/>
                </a:solidFill>
                <a:latin typeface="Franklin Gothic Medium" pitchFamily="34" charset="0"/>
              </a:rPr>
              <a:t>and prevents </a:t>
            </a:r>
            <a:r>
              <a:rPr lang="en-US" sz="2400" dirty="0">
                <a:solidFill>
                  <a:schemeClr val="tx2"/>
                </a:solidFill>
                <a:latin typeface="Franklin Gothic Medium" pitchFamily="34" charset="0"/>
              </a:rPr>
              <a:t>the </a:t>
            </a:r>
            <a:r>
              <a:rPr lang="en-US" sz="2400" dirty="0">
                <a:solidFill>
                  <a:schemeClr val="tx2"/>
                </a:solidFill>
                <a:latin typeface="Franklin Gothic Medium" pitchFamily="34" charset="0"/>
              </a:rPr>
              <a:t>pipeline's </a:t>
            </a:r>
            <a:r>
              <a:rPr lang="en-US" sz="2400" dirty="0">
                <a:solidFill>
                  <a:schemeClr val="tx2"/>
                </a:solidFill>
                <a:latin typeface="Franklin Gothic Medium" pitchFamily="34" charset="0"/>
              </a:rPr>
              <a:t>stall</a:t>
            </a:r>
            <a:r>
              <a:rPr lang="en-US" sz="2400" dirty="0">
                <a:solidFill>
                  <a:schemeClr val="tx2"/>
                </a:solidFill>
                <a:latin typeface="Franklin Gothic Medium" pitchFamily="34" charset="0"/>
              </a:rPr>
              <a:t>.</a:t>
            </a:r>
          </a:p>
          <a:p>
            <a:pPr>
              <a:spcAft>
                <a:spcPts val="1200"/>
              </a:spcAft>
              <a:buFont typeface="Courier New" pitchFamily="49" charset="0"/>
              <a:buChar char="o"/>
            </a:pPr>
            <a:r>
              <a:rPr lang="en-US" sz="2400" dirty="0">
                <a:solidFill>
                  <a:schemeClr val="tx2"/>
                </a:solidFill>
                <a:latin typeface="Franklin Gothic Medium" pitchFamily="34" charset="0"/>
              </a:rPr>
              <a:t>The forced delay of the </a:t>
            </a:r>
            <a:r>
              <a:rPr lang="en-US" sz="2400" dirty="0" smtClean="0">
                <a:solidFill>
                  <a:schemeClr val="tx2"/>
                </a:solidFill>
                <a:latin typeface="Franklin Gothic Medium" pitchFamily="34" charset="0"/>
              </a:rPr>
              <a:t>stage </a:t>
            </a:r>
            <a:r>
              <a:rPr lang="en-US" sz="2400" dirty="0">
                <a:solidFill>
                  <a:schemeClr val="tx2"/>
                </a:solidFill>
                <a:latin typeface="Franklin Gothic Medium" pitchFamily="34" charset="0"/>
              </a:rPr>
              <a:t>register's write enable signal using the preceding stage's indication output masks the soft error </a:t>
            </a:r>
            <a:r>
              <a:rPr lang="en-US" sz="2400" dirty="0" smtClean="0">
                <a:solidFill>
                  <a:schemeClr val="tx2"/>
                </a:solidFill>
                <a:latin typeface="Franklin Gothic Medium" pitchFamily="34" charset="0"/>
              </a:rPr>
              <a:t>at </a:t>
            </a:r>
            <a:r>
              <a:rPr lang="en-US" sz="2400" dirty="0">
                <a:solidFill>
                  <a:schemeClr val="tx2"/>
                </a:solidFill>
                <a:latin typeface="Franklin Gothic Medium" pitchFamily="34" charset="0"/>
              </a:rPr>
              <a:t>the spacer </a:t>
            </a:r>
            <a:r>
              <a:rPr lang="en-US" sz="2400" dirty="0" smtClean="0">
                <a:solidFill>
                  <a:schemeClr val="tx2"/>
                </a:solidFill>
                <a:latin typeface="Franklin Gothic Medium" pitchFamily="34" charset="0"/>
              </a:rPr>
              <a:t>phase. </a:t>
            </a:r>
            <a:r>
              <a:rPr lang="en-US" sz="2400" dirty="0">
                <a:solidFill>
                  <a:schemeClr val="tx2"/>
                </a:solidFill>
                <a:latin typeface="Franklin Gothic Medium" pitchFamily="34" charset="0"/>
              </a:rPr>
              <a:t>The penalty for </a:t>
            </a:r>
            <a:r>
              <a:rPr lang="en-US" sz="2400" dirty="0" smtClean="0">
                <a:solidFill>
                  <a:schemeClr val="tx2"/>
                </a:solidFill>
                <a:latin typeface="Franklin Gothic Medium" pitchFamily="34" charset="0"/>
              </a:rPr>
              <a:t>obtained</a:t>
            </a:r>
            <a:r>
              <a:rPr lang="en-US" sz="2400" dirty="0">
                <a:solidFill>
                  <a:schemeClr val="tx2"/>
                </a:solidFill>
                <a:latin typeface="Franklin Gothic Medium" pitchFamily="34" charset="0"/>
              </a:rPr>
              <a:t> fault tolerance </a:t>
            </a:r>
            <a:r>
              <a:rPr lang="en-US" sz="2400" dirty="0" smtClean="0">
                <a:solidFill>
                  <a:schemeClr val="tx2"/>
                </a:solidFill>
                <a:latin typeface="Franklin Gothic Medium" pitchFamily="34" charset="0"/>
              </a:rPr>
              <a:t>increase </a:t>
            </a:r>
            <a:r>
              <a:rPr lang="en-US" sz="2400" dirty="0">
                <a:solidFill>
                  <a:schemeClr val="tx2"/>
                </a:solidFill>
                <a:latin typeface="Franklin Gothic Medium" pitchFamily="34" charset="0"/>
              </a:rPr>
              <a:t>is 19% </a:t>
            </a:r>
            <a:r>
              <a:rPr lang="en-US" sz="2400" dirty="0" smtClean="0">
                <a:solidFill>
                  <a:schemeClr val="tx2"/>
                </a:solidFill>
                <a:latin typeface="Franklin Gothic Medium" pitchFamily="34" charset="0"/>
              </a:rPr>
              <a:t>decrease </a:t>
            </a:r>
            <a:r>
              <a:rPr lang="en-US" sz="2400">
                <a:solidFill>
                  <a:schemeClr val="tx2"/>
                </a:solidFill>
                <a:latin typeface="Franklin Gothic Medium" pitchFamily="34" charset="0"/>
              </a:rPr>
              <a:t>in </a:t>
            </a:r>
            <a:r>
              <a:rPr lang="en-US" sz="2400" smtClean="0">
                <a:solidFill>
                  <a:schemeClr val="tx2"/>
                </a:solidFill>
                <a:latin typeface="Franklin Gothic Medium" pitchFamily="34" charset="0"/>
              </a:rPr>
              <a:t>the </a:t>
            </a:r>
            <a:r>
              <a:rPr lang="en-US" sz="2400" dirty="0">
                <a:solidFill>
                  <a:schemeClr val="tx2"/>
                </a:solidFill>
                <a:latin typeface="Franklin Gothic Medium" pitchFamily="34" charset="0"/>
              </a:rPr>
              <a:t>pipeline's performance</a:t>
            </a:r>
            <a:r>
              <a:rPr lang="en-US" sz="2400" dirty="0">
                <a:solidFill>
                  <a:schemeClr val="tx2"/>
                </a:solidFill>
                <a:latin typeface="Franklin Gothic Medium" pitchFamily="34" charset="0"/>
              </a:rPr>
              <a:t>.</a:t>
            </a:r>
          </a:p>
        </p:txBody>
      </p:sp>
      <p:sp>
        <p:nvSpPr>
          <p:cNvPr id="5" name="Заголовок 1"/>
          <p:cNvSpPr>
            <a:spLocks noGrp="1"/>
          </p:cNvSpPr>
          <p:nvPr>
            <p:ph type="title"/>
          </p:nvPr>
        </p:nvSpPr>
        <p:spPr>
          <a:xfrm>
            <a:off x="457200" y="116632"/>
            <a:ext cx="8229600" cy="1143000"/>
          </a:xfrm>
        </p:spPr>
        <p:txBody>
          <a:bodyPr/>
          <a:lstStyle/>
          <a:p>
            <a:r>
              <a:rPr lang="en-US" b="1"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Conclusions</a:t>
            </a:r>
            <a:endParaRPr lang="ru-RU" b="1">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6" name="Прямоугольник 5"/>
          <p:cNvSpPr/>
          <p:nvPr/>
        </p:nvSpPr>
        <p:spPr>
          <a:xfrm>
            <a:off x="214282" y="6215082"/>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ElConRus2025 </a:t>
            </a:r>
            <a:r>
              <a:rPr lang="ru-RU"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17</a:t>
            </a:r>
            <a:r>
              <a:rPr lang="en-US"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952750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428868"/>
            <a:ext cx="8229600" cy="1143000"/>
          </a:xfrm>
        </p:spPr>
        <p:txBody>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Thanks for Your Attention !</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14282" y="6215082"/>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ElConRus2025 </a:t>
            </a:r>
            <a:r>
              <a:rPr lang="ru-RU"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18 </a:t>
            </a:r>
            <a:r>
              <a:rPr lang="en-US" dirty="0" smtClean="0">
                <a:solidFill>
                  <a:srgbClr val="0070C0"/>
                </a:solidFill>
                <a:latin typeface="Arial" pitchFamily="34" charset="0"/>
                <a:cs typeface="Arial" pitchFamily="34" charset="0"/>
              </a:rPr>
              <a:t>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2215712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Fault Types</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ElConRus2025 </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2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aphicFrame>
        <p:nvGraphicFramePr>
          <p:cNvPr id="7" name="Содержимое 6"/>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5" name="Picture 6"/>
          <p:cNvPicPr>
            <a:picLocks noChangeAspect="1" noChangeArrowheads="1"/>
          </p:cNvPicPr>
          <p:nvPr/>
        </p:nvPicPr>
        <p:blipFill>
          <a:blip r:embed="rId7"/>
          <a:srcRect/>
          <a:stretch>
            <a:fillRect/>
          </a:stretch>
        </p:blipFill>
        <p:spPr bwMode="auto">
          <a:xfrm>
            <a:off x="6500826" y="1428736"/>
            <a:ext cx="2436813" cy="1511300"/>
          </a:xfrm>
          <a:prstGeom prst="rect">
            <a:avLst/>
          </a:prstGeom>
          <a:noFill/>
          <a:ln w="9525">
            <a:noFill/>
            <a:miter lim="800000"/>
            <a:headEnd/>
            <a:tailEnd/>
          </a:ln>
        </p:spPr>
      </p:pic>
      <p:sp>
        <p:nvSpPr>
          <p:cNvPr id="16" name="Куб 15"/>
          <p:cNvSpPr/>
          <p:nvPr/>
        </p:nvSpPr>
        <p:spPr>
          <a:xfrm>
            <a:off x="606425" y="1928803"/>
            <a:ext cx="1893873" cy="1785950"/>
          </a:xfrm>
          <a:prstGeom prst="cube">
            <a:avLst>
              <a:gd name="adj" fmla="val 24788"/>
            </a:avLst>
          </a:prstGeom>
          <a:solidFill>
            <a:srgbClr val="90E2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7" name="Куб 16"/>
          <p:cNvSpPr/>
          <p:nvPr/>
        </p:nvSpPr>
        <p:spPr>
          <a:xfrm>
            <a:off x="606425" y="2285992"/>
            <a:ext cx="1536683" cy="142876"/>
          </a:xfrm>
          <a:prstGeom prst="cube">
            <a:avLst>
              <a:gd name="adj" fmla="val 64683"/>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8" name="Куб 17"/>
          <p:cNvSpPr/>
          <p:nvPr/>
        </p:nvSpPr>
        <p:spPr>
          <a:xfrm>
            <a:off x="1109662" y="1857364"/>
            <a:ext cx="1390636" cy="142876"/>
          </a:xfrm>
          <a:prstGeom prst="cube">
            <a:avLst>
              <a:gd name="adj" fmla="val 64683"/>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9" name="Куб 18"/>
          <p:cNvSpPr/>
          <p:nvPr/>
        </p:nvSpPr>
        <p:spPr>
          <a:xfrm>
            <a:off x="1000125" y="2038339"/>
            <a:ext cx="1285859" cy="104777"/>
          </a:xfrm>
          <a:prstGeom prst="cube">
            <a:avLst>
              <a:gd name="adj" fmla="val 64683"/>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0" name="Куб 19"/>
          <p:cNvSpPr/>
          <p:nvPr/>
        </p:nvSpPr>
        <p:spPr>
          <a:xfrm>
            <a:off x="857251" y="2170102"/>
            <a:ext cx="1285857" cy="115890"/>
          </a:xfrm>
          <a:prstGeom prst="cube">
            <a:avLst>
              <a:gd name="adj" fmla="val 64683"/>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1" name="TextBox 4"/>
          <p:cNvSpPr txBox="1">
            <a:spLocks noChangeArrowheads="1"/>
          </p:cNvSpPr>
          <p:nvPr/>
        </p:nvSpPr>
        <p:spPr bwMode="auto">
          <a:xfrm>
            <a:off x="2522527" y="1712902"/>
            <a:ext cx="720725" cy="339725"/>
          </a:xfrm>
          <a:prstGeom prst="rect">
            <a:avLst/>
          </a:prstGeom>
          <a:noFill/>
          <a:ln w="9525">
            <a:noFill/>
            <a:miter lim="800000"/>
            <a:headEnd/>
            <a:tailEnd/>
          </a:ln>
        </p:spPr>
        <p:txBody>
          <a:bodyPr>
            <a:spAutoFit/>
          </a:bodyPr>
          <a:lstStyle/>
          <a:p>
            <a:r>
              <a:rPr lang="en-US" sz="1600" b="1" i="1"/>
              <a:t>VDD</a:t>
            </a:r>
            <a:endParaRPr lang="ru-RU" sz="1600" b="1" i="1"/>
          </a:p>
        </p:txBody>
      </p:sp>
      <p:sp>
        <p:nvSpPr>
          <p:cNvPr id="22" name="TextBox 14"/>
          <p:cNvSpPr txBox="1">
            <a:spLocks noChangeArrowheads="1"/>
          </p:cNvSpPr>
          <p:nvPr/>
        </p:nvSpPr>
        <p:spPr bwMode="auto">
          <a:xfrm>
            <a:off x="2143108" y="2285992"/>
            <a:ext cx="719137" cy="338138"/>
          </a:xfrm>
          <a:prstGeom prst="rect">
            <a:avLst/>
          </a:prstGeom>
          <a:noFill/>
          <a:ln w="9525">
            <a:noFill/>
            <a:miter lim="800000"/>
            <a:headEnd/>
            <a:tailEnd/>
          </a:ln>
        </p:spPr>
        <p:txBody>
          <a:bodyPr>
            <a:spAutoFit/>
          </a:bodyPr>
          <a:lstStyle/>
          <a:p>
            <a:r>
              <a:rPr lang="en-US" sz="1600" b="1" i="1"/>
              <a:t>VSS</a:t>
            </a:r>
            <a:endParaRPr lang="ru-RU" sz="1600" b="1" i="1"/>
          </a:p>
        </p:txBody>
      </p:sp>
      <p:sp>
        <p:nvSpPr>
          <p:cNvPr id="23" name="TextBox 15"/>
          <p:cNvSpPr txBox="1">
            <a:spLocks noChangeArrowheads="1"/>
          </p:cNvSpPr>
          <p:nvPr/>
        </p:nvSpPr>
        <p:spPr bwMode="auto">
          <a:xfrm>
            <a:off x="644525" y="1870064"/>
            <a:ext cx="355600" cy="338138"/>
          </a:xfrm>
          <a:prstGeom prst="rect">
            <a:avLst/>
          </a:prstGeom>
          <a:noFill/>
          <a:ln w="9525">
            <a:noFill/>
            <a:miter lim="800000"/>
            <a:headEnd/>
            <a:tailEnd/>
          </a:ln>
        </p:spPr>
        <p:txBody>
          <a:bodyPr>
            <a:spAutoFit/>
          </a:bodyPr>
          <a:lstStyle/>
          <a:p>
            <a:r>
              <a:rPr lang="en-US" sz="1600" b="1" i="1"/>
              <a:t>A</a:t>
            </a:r>
            <a:endParaRPr lang="ru-RU" sz="1600" b="1" i="1"/>
          </a:p>
        </p:txBody>
      </p:sp>
      <p:sp>
        <p:nvSpPr>
          <p:cNvPr id="24" name="TextBox 16"/>
          <p:cNvSpPr txBox="1">
            <a:spLocks noChangeArrowheads="1"/>
          </p:cNvSpPr>
          <p:nvPr/>
        </p:nvSpPr>
        <p:spPr bwMode="auto">
          <a:xfrm>
            <a:off x="500062" y="2038339"/>
            <a:ext cx="355600" cy="338138"/>
          </a:xfrm>
          <a:prstGeom prst="rect">
            <a:avLst/>
          </a:prstGeom>
          <a:noFill/>
          <a:ln w="9525">
            <a:noFill/>
            <a:miter lim="800000"/>
            <a:headEnd/>
            <a:tailEnd/>
          </a:ln>
        </p:spPr>
        <p:txBody>
          <a:bodyPr>
            <a:spAutoFit/>
          </a:bodyPr>
          <a:lstStyle/>
          <a:p>
            <a:r>
              <a:rPr lang="en-US" sz="1600" b="1" i="1"/>
              <a:t>B</a:t>
            </a:r>
            <a:endParaRPr lang="ru-RU" sz="1600" b="1" i="1"/>
          </a:p>
        </p:txBody>
      </p:sp>
      <p:grpSp>
        <p:nvGrpSpPr>
          <p:cNvPr id="4" name="Группа 21"/>
          <p:cNvGrpSpPr>
            <a:grpSpLocks/>
          </p:cNvGrpSpPr>
          <p:nvPr/>
        </p:nvGrpSpPr>
        <p:grpSpPr bwMode="auto">
          <a:xfrm>
            <a:off x="857224" y="1000108"/>
            <a:ext cx="1079500" cy="1069975"/>
            <a:chOff x="3851920" y="4159302"/>
            <a:chExt cx="1080120" cy="1069898"/>
          </a:xfrm>
        </p:grpSpPr>
        <p:cxnSp>
          <p:nvCxnSpPr>
            <p:cNvPr id="26" name="Скругленная соединительная линия 25"/>
            <p:cNvCxnSpPr/>
            <p:nvPr/>
          </p:nvCxnSpPr>
          <p:spPr>
            <a:xfrm rot="16200000" flipV="1">
              <a:off x="4571587" y="4868747"/>
              <a:ext cx="360336" cy="360569"/>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cxnSp>
          <p:nvCxnSpPr>
            <p:cNvPr id="27" name="Скругленная соединительная линия 26"/>
            <p:cNvCxnSpPr/>
            <p:nvPr/>
          </p:nvCxnSpPr>
          <p:spPr>
            <a:xfrm rot="16200000" flipV="1">
              <a:off x="4207050" y="4504442"/>
              <a:ext cx="369861" cy="358981"/>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cxnSp>
          <p:nvCxnSpPr>
            <p:cNvPr id="28" name="Скругленная соединительная линия 27"/>
            <p:cNvCxnSpPr/>
            <p:nvPr/>
          </p:nvCxnSpPr>
          <p:spPr>
            <a:xfrm rot="16200000" flipV="1">
              <a:off x="3847275" y="4163947"/>
              <a:ext cx="369861" cy="360570"/>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grpSp>
      <p:grpSp>
        <p:nvGrpSpPr>
          <p:cNvPr id="6" name="Группа 28"/>
          <p:cNvGrpSpPr>
            <a:grpSpLocks/>
          </p:cNvGrpSpPr>
          <p:nvPr/>
        </p:nvGrpSpPr>
        <p:grpSpPr bwMode="auto">
          <a:xfrm>
            <a:off x="714348" y="1071546"/>
            <a:ext cx="1079500" cy="1068387"/>
            <a:chOff x="3851920" y="4159302"/>
            <a:chExt cx="1080120" cy="1069898"/>
          </a:xfrm>
        </p:grpSpPr>
        <p:cxnSp>
          <p:nvCxnSpPr>
            <p:cNvPr id="30" name="Скругленная соединительная линия 29"/>
            <p:cNvCxnSpPr/>
            <p:nvPr/>
          </p:nvCxnSpPr>
          <p:spPr>
            <a:xfrm rot="16200000" flipV="1">
              <a:off x="4572114" y="4869275"/>
              <a:ext cx="359282" cy="360569"/>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cxnSp>
          <p:nvCxnSpPr>
            <p:cNvPr id="31" name="Скругленная соединительная линия 30"/>
            <p:cNvCxnSpPr/>
            <p:nvPr/>
          </p:nvCxnSpPr>
          <p:spPr>
            <a:xfrm rot="16200000" flipV="1">
              <a:off x="4206775" y="4505222"/>
              <a:ext cx="370410" cy="358981"/>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cxnSp>
          <p:nvCxnSpPr>
            <p:cNvPr id="32" name="Скругленная соединительная линия 31"/>
            <p:cNvCxnSpPr/>
            <p:nvPr/>
          </p:nvCxnSpPr>
          <p:spPr>
            <a:xfrm rot="16200000" flipV="1">
              <a:off x="3847000" y="4164222"/>
              <a:ext cx="370410" cy="360570"/>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grpSp>
      <p:grpSp>
        <p:nvGrpSpPr>
          <p:cNvPr id="8" name="Группа 32"/>
          <p:cNvGrpSpPr>
            <a:grpSpLocks/>
          </p:cNvGrpSpPr>
          <p:nvPr/>
        </p:nvGrpSpPr>
        <p:grpSpPr bwMode="auto">
          <a:xfrm>
            <a:off x="571472" y="1142984"/>
            <a:ext cx="1081087" cy="1069975"/>
            <a:chOff x="3851920" y="4159302"/>
            <a:chExt cx="1080120" cy="1069898"/>
          </a:xfrm>
        </p:grpSpPr>
        <p:cxnSp>
          <p:nvCxnSpPr>
            <p:cNvPr id="34" name="Скругленная соединительная линия 33"/>
            <p:cNvCxnSpPr/>
            <p:nvPr/>
          </p:nvCxnSpPr>
          <p:spPr>
            <a:xfrm rot="16200000" flipV="1">
              <a:off x="4571852" y="4869012"/>
              <a:ext cx="360336" cy="360040"/>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cxnSp>
          <p:nvCxnSpPr>
            <p:cNvPr id="35" name="Скругленная соединительная линия 34"/>
            <p:cNvCxnSpPr/>
            <p:nvPr/>
          </p:nvCxnSpPr>
          <p:spPr>
            <a:xfrm rot="16200000" flipV="1">
              <a:off x="4207050" y="4503912"/>
              <a:ext cx="369861" cy="360041"/>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cxnSp>
          <p:nvCxnSpPr>
            <p:cNvPr id="36" name="Скругленная соединительная линия 35"/>
            <p:cNvCxnSpPr/>
            <p:nvPr/>
          </p:nvCxnSpPr>
          <p:spPr>
            <a:xfrm rot="16200000" flipV="1">
              <a:off x="3847009" y="4164213"/>
              <a:ext cx="369861" cy="360040"/>
            </a:xfrm>
            <a:prstGeom prst="curvedConnector3">
              <a:avLst>
                <a:gd name="adj1" fmla="val 50000"/>
              </a:avLst>
            </a:prstGeom>
            <a:ln w="25400">
              <a:solidFill>
                <a:schemeClr val="tx1"/>
              </a:solidFill>
              <a:headEnd type="triangle" w="med" len="med"/>
            </a:ln>
          </p:spPr>
          <p:style>
            <a:lnRef idx="1">
              <a:schemeClr val="accent1"/>
            </a:lnRef>
            <a:fillRef idx="0">
              <a:schemeClr val="accent1"/>
            </a:fillRef>
            <a:effectRef idx="0">
              <a:schemeClr val="accent1"/>
            </a:effectRef>
            <a:fontRef idx="minor">
              <a:schemeClr val="tx1"/>
            </a:fontRef>
          </p:style>
        </p:cxnSp>
      </p:grpSp>
      <p:sp>
        <p:nvSpPr>
          <p:cNvPr id="37" name="Полилиния 36"/>
          <p:cNvSpPr/>
          <p:nvPr/>
        </p:nvSpPr>
        <p:spPr>
          <a:xfrm>
            <a:off x="3071802" y="1357302"/>
            <a:ext cx="436563" cy="993775"/>
          </a:xfrm>
          <a:custGeom>
            <a:avLst/>
            <a:gdLst>
              <a:gd name="connsiteX0" fmla="*/ 0 w 873760"/>
              <a:gd name="connsiteY0" fmla="*/ 618739 h 993492"/>
              <a:gd name="connsiteX1" fmla="*/ 121920 w 873760"/>
              <a:gd name="connsiteY1" fmla="*/ 151379 h 993492"/>
              <a:gd name="connsiteX2" fmla="*/ 294640 w 873760"/>
              <a:gd name="connsiteY2" fmla="*/ 49779 h 993492"/>
              <a:gd name="connsiteX3" fmla="*/ 457200 w 873760"/>
              <a:gd name="connsiteY3" fmla="*/ 882899 h 993492"/>
              <a:gd name="connsiteX4" fmla="*/ 670560 w 873760"/>
              <a:gd name="connsiteY4" fmla="*/ 954019 h 993492"/>
              <a:gd name="connsiteX5" fmla="*/ 721360 w 873760"/>
              <a:gd name="connsiteY5" fmla="*/ 598419 h 993492"/>
              <a:gd name="connsiteX6" fmla="*/ 873760 w 873760"/>
              <a:gd name="connsiteY6" fmla="*/ 557779 h 993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3760" h="993492">
                <a:moveTo>
                  <a:pt x="0" y="618739"/>
                </a:moveTo>
                <a:cubicBezTo>
                  <a:pt x="36406" y="432472"/>
                  <a:pt x="72813" y="246206"/>
                  <a:pt x="121920" y="151379"/>
                </a:cubicBezTo>
                <a:cubicBezTo>
                  <a:pt x="171027" y="56552"/>
                  <a:pt x="238760" y="-72141"/>
                  <a:pt x="294640" y="49779"/>
                </a:cubicBezTo>
                <a:cubicBezTo>
                  <a:pt x="350520" y="171699"/>
                  <a:pt x="394547" y="732192"/>
                  <a:pt x="457200" y="882899"/>
                </a:cubicBezTo>
                <a:cubicBezTo>
                  <a:pt x="519853" y="1033606"/>
                  <a:pt x="626533" y="1001432"/>
                  <a:pt x="670560" y="954019"/>
                </a:cubicBezTo>
                <a:cubicBezTo>
                  <a:pt x="714587" y="906606"/>
                  <a:pt x="687493" y="664459"/>
                  <a:pt x="721360" y="598419"/>
                </a:cubicBezTo>
                <a:cubicBezTo>
                  <a:pt x="755227" y="532379"/>
                  <a:pt x="814493" y="545079"/>
                  <a:pt x="873760" y="557779"/>
                </a:cubicBez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38" name="Полилиния 37"/>
          <p:cNvSpPr/>
          <p:nvPr/>
        </p:nvSpPr>
        <p:spPr>
          <a:xfrm>
            <a:off x="1071538" y="2571744"/>
            <a:ext cx="647700" cy="1125538"/>
          </a:xfrm>
          <a:custGeom>
            <a:avLst/>
            <a:gdLst>
              <a:gd name="connsiteX0" fmla="*/ 0 w 1656080"/>
              <a:gd name="connsiteY0" fmla="*/ 728130 h 1125271"/>
              <a:gd name="connsiteX1" fmla="*/ 223520 w 1656080"/>
              <a:gd name="connsiteY1" fmla="*/ 16930 h 1125271"/>
              <a:gd name="connsiteX2" fmla="*/ 416560 w 1656080"/>
              <a:gd name="connsiteY2" fmla="*/ 250610 h 1125271"/>
              <a:gd name="connsiteX3" fmla="*/ 518160 w 1656080"/>
              <a:gd name="connsiteY3" fmla="*/ 565570 h 1125271"/>
              <a:gd name="connsiteX4" fmla="*/ 599440 w 1656080"/>
              <a:gd name="connsiteY4" fmla="*/ 992290 h 1125271"/>
              <a:gd name="connsiteX5" fmla="*/ 792480 w 1656080"/>
              <a:gd name="connsiteY5" fmla="*/ 1114210 h 1125271"/>
              <a:gd name="connsiteX6" fmla="*/ 894080 w 1656080"/>
              <a:gd name="connsiteY6" fmla="*/ 758610 h 1125271"/>
              <a:gd name="connsiteX7" fmla="*/ 1016000 w 1656080"/>
              <a:gd name="connsiteY7" fmla="*/ 352210 h 1125271"/>
              <a:gd name="connsiteX8" fmla="*/ 1229360 w 1656080"/>
              <a:gd name="connsiteY8" fmla="*/ 423330 h 1125271"/>
              <a:gd name="connsiteX9" fmla="*/ 1330960 w 1656080"/>
              <a:gd name="connsiteY9" fmla="*/ 626530 h 1125271"/>
              <a:gd name="connsiteX10" fmla="*/ 1351280 w 1656080"/>
              <a:gd name="connsiteY10" fmla="*/ 677330 h 1125271"/>
              <a:gd name="connsiteX11" fmla="*/ 1544320 w 1656080"/>
              <a:gd name="connsiteY11" fmla="*/ 738290 h 1125271"/>
              <a:gd name="connsiteX12" fmla="*/ 1656080 w 1656080"/>
              <a:gd name="connsiteY12" fmla="*/ 738290 h 1125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56080" h="1125271">
                <a:moveTo>
                  <a:pt x="0" y="728130"/>
                </a:moveTo>
                <a:cubicBezTo>
                  <a:pt x="77046" y="412323"/>
                  <a:pt x="154093" y="96517"/>
                  <a:pt x="223520" y="16930"/>
                </a:cubicBezTo>
                <a:cubicBezTo>
                  <a:pt x="292947" y="-62657"/>
                  <a:pt x="367453" y="159170"/>
                  <a:pt x="416560" y="250610"/>
                </a:cubicBezTo>
                <a:cubicBezTo>
                  <a:pt x="465667" y="342050"/>
                  <a:pt x="487680" y="441957"/>
                  <a:pt x="518160" y="565570"/>
                </a:cubicBezTo>
                <a:cubicBezTo>
                  <a:pt x="548640" y="689183"/>
                  <a:pt x="553720" y="900850"/>
                  <a:pt x="599440" y="992290"/>
                </a:cubicBezTo>
                <a:cubicBezTo>
                  <a:pt x="645160" y="1083730"/>
                  <a:pt x="743373" y="1153157"/>
                  <a:pt x="792480" y="1114210"/>
                </a:cubicBezTo>
                <a:cubicBezTo>
                  <a:pt x="841587" y="1075263"/>
                  <a:pt x="856827" y="885610"/>
                  <a:pt x="894080" y="758610"/>
                </a:cubicBezTo>
                <a:cubicBezTo>
                  <a:pt x="931333" y="631610"/>
                  <a:pt x="960120" y="408090"/>
                  <a:pt x="1016000" y="352210"/>
                </a:cubicBezTo>
                <a:cubicBezTo>
                  <a:pt x="1071880" y="296330"/>
                  <a:pt x="1176867" y="377610"/>
                  <a:pt x="1229360" y="423330"/>
                </a:cubicBezTo>
                <a:cubicBezTo>
                  <a:pt x="1281853" y="469050"/>
                  <a:pt x="1310640" y="584197"/>
                  <a:pt x="1330960" y="626530"/>
                </a:cubicBezTo>
                <a:cubicBezTo>
                  <a:pt x="1351280" y="668863"/>
                  <a:pt x="1315720" y="658703"/>
                  <a:pt x="1351280" y="677330"/>
                </a:cubicBezTo>
                <a:cubicBezTo>
                  <a:pt x="1386840" y="695957"/>
                  <a:pt x="1493520" y="728130"/>
                  <a:pt x="1544320" y="738290"/>
                </a:cubicBezTo>
                <a:cubicBezTo>
                  <a:pt x="1595120" y="748450"/>
                  <a:pt x="1625600" y="743370"/>
                  <a:pt x="1656080" y="738290"/>
                </a:cubicBez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39" name="Полилиния 38"/>
          <p:cNvSpPr/>
          <p:nvPr/>
        </p:nvSpPr>
        <p:spPr>
          <a:xfrm>
            <a:off x="2635240" y="2089139"/>
            <a:ext cx="366712" cy="992188"/>
          </a:xfrm>
          <a:custGeom>
            <a:avLst/>
            <a:gdLst>
              <a:gd name="connsiteX0" fmla="*/ 0 w 873760"/>
              <a:gd name="connsiteY0" fmla="*/ 618739 h 993492"/>
              <a:gd name="connsiteX1" fmla="*/ 121920 w 873760"/>
              <a:gd name="connsiteY1" fmla="*/ 151379 h 993492"/>
              <a:gd name="connsiteX2" fmla="*/ 294640 w 873760"/>
              <a:gd name="connsiteY2" fmla="*/ 49779 h 993492"/>
              <a:gd name="connsiteX3" fmla="*/ 457200 w 873760"/>
              <a:gd name="connsiteY3" fmla="*/ 882899 h 993492"/>
              <a:gd name="connsiteX4" fmla="*/ 670560 w 873760"/>
              <a:gd name="connsiteY4" fmla="*/ 954019 h 993492"/>
              <a:gd name="connsiteX5" fmla="*/ 721360 w 873760"/>
              <a:gd name="connsiteY5" fmla="*/ 598419 h 993492"/>
              <a:gd name="connsiteX6" fmla="*/ 873760 w 873760"/>
              <a:gd name="connsiteY6" fmla="*/ 557779 h 993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3760" h="993492">
                <a:moveTo>
                  <a:pt x="0" y="618739"/>
                </a:moveTo>
                <a:cubicBezTo>
                  <a:pt x="36406" y="432472"/>
                  <a:pt x="72813" y="246206"/>
                  <a:pt x="121920" y="151379"/>
                </a:cubicBezTo>
                <a:cubicBezTo>
                  <a:pt x="171027" y="56552"/>
                  <a:pt x="238760" y="-72141"/>
                  <a:pt x="294640" y="49779"/>
                </a:cubicBezTo>
                <a:cubicBezTo>
                  <a:pt x="350520" y="171699"/>
                  <a:pt x="394547" y="732192"/>
                  <a:pt x="457200" y="882899"/>
                </a:cubicBezTo>
                <a:cubicBezTo>
                  <a:pt x="519853" y="1033606"/>
                  <a:pt x="626533" y="1001432"/>
                  <a:pt x="670560" y="954019"/>
                </a:cubicBezTo>
                <a:cubicBezTo>
                  <a:pt x="714587" y="906606"/>
                  <a:pt x="687493" y="664459"/>
                  <a:pt x="721360" y="598419"/>
                </a:cubicBezTo>
                <a:cubicBezTo>
                  <a:pt x="755227" y="532379"/>
                  <a:pt x="814493" y="545079"/>
                  <a:pt x="873760" y="557779"/>
                </a:cubicBez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40" name="Полилиния 39"/>
          <p:cNvSpPr/>
          <p:nvPr/>
        </p:nvSpPr>
        <p:spPr>
          <a:xfrm>
            <a:off x="214282" y="1785926"/>
            <a:ext cx="438150" cy="552450"/>
          </a:xfrm>
          <a:custGeom>
            <a:avLst/>
            <a:gdLst>
              <a:gd name="connsiteX0" fmla="*/ 0 w 873760"/>
              <a:gd name="connsiteY0" fmla="*/ 618739 h 993492"/>
              <a:gd name="connsiteX1" fmla="*/ 121920 w 873760"/>
              <a:gd name="connsiteY1" fmla="*/ 151379 h 993492"/>
              <a:gd name="connsiteX2" fmla="*/ 294640 w 873760"/>
              <a:gd name="connsiteY2" fmla="*/ 49779 h 993492"/>
              <a:gd name="connsiteX3" fmla="*/ 457200 w 873760"/>
              <a:gd name="connsiteY3" fmla="*/ 882899 h 993492"/>
              <a:gd name="connsiteX4" fmla="*/ 670560 w 873760"/>
              <a:gd name="connsiteY4" fmla="*/ 954019 h 993492"/>
              <a:gd name="connsiteX5" fmla="*/ 721360 w 873760"/>
              <a:gd name="connsiteY5" fmla="*/ 598419 h 993492"/>
              <a:gd name="connsiteX6" fmla="*/ 873760 w 873760"/>
              <a:gd name="connsiteY6" fmla="*/ 557779 h 993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3760" h="993492">
                <a:moveTo>
                  <a:pt x="0" y="618739"/>
                </a:moveTo>
                <a:cubicBezTo>
                  <a:pt x="36406" y="432472"/>
                  <a:pt x="72813" y="246206"/>
                  <a:pt x="121920" y="151379"/>
                </a:cubicBezTo>
                <a:cubicBezTo>
                  <a:pt x="171027" y="56552"/>
                  <a:pt x="238760" y="-72141"/>
                  <a:pt x="294640" y="49779"/>
                </a:cubicBezTo>
                <a:cubicBezTo>
                  <a:pt x="350520" y="171699"/>
                  <a:pt x="394547" y="732192"/>
                  <a:pt x="457200" y="882899"/>
                </a:cubicBezTo>
                <a:cubicBezTo>
                  <a:pt x="519853" y="1033606"/>
                  <a:pt x="626533" y="1001432"/>
                  <a:pt x="670560" y="954019"/>
                </a:cubicBezTo>
                <a:cubicBezTo>
                  <a:pt x="714587" y="906606"/>
                  <a:pt x="687493" y="664459"/>
                  <a:pt x="721360" y="598419"/>
                </a:cubicBezTo>
                <a:cubicBezTo>
                  <a:pt x="755227" y="532379"/>
                  <a:pt x="814493" y="545079"/>
                  <a:pt x="873760" y="557779"/>
                </a:cubicBez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cxnSp>
        <p:nvCxnSpPr>
          <p:cNvPr id="42" name="Прямая соединительная линия 41"/>
          <p:cNvCxnSpPr/>
          <p:nvPr/>
        </p:nvCxnSpPr>
        <p:spPr>
          <a:xfrm flipV="1">
            <a:off x="5624513" y="4675188"/>
            <a:ext cx="593198" cy="1587"/>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47" name="Прямая соединительная линия 46"/>
          <p:cNvCxnSpPr/>
          <p:nvPr/>
        </p:nvCxnSpPr>
        <p:spPr>
          <a:xfrm rot="5400000" flipH="1" flipV="1">
            <a:off x="5842007" y="4300534"/>
            <a:ext cx="746122" cy="3187"/>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rot="5400000" flipH="1" flipV="1">
            <a:off x="5560224" y="4749797"/>
            <a:ext cx="145249" cy="2382"/>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6929454" y="3000372"/>
            <a:ext cx="2000264" cy="1446550"/>
          </a:xfrm>
          <a:prstGeom prst="rect">
            <a:avLst/>
          </a:prstGeom>
          <a:solidFill>
            <a:srgbClr val="FFC000">
              <a:alpha val="45000"/>
            </a:srgbClr>
          </a:solidFill>
          <a:ln>
            <a:solidFill>
              <a:srgbClr val="C00000"/>
            </a:solidFill>
          </a:ln>
        </p:spPr>
        <p:txBody>
          <a:bodyPr wrap="square" rtlCol="0">
            <a:spAutoFit/>
          </a:bodyPr>
          <a:lstStyle/>
          <a:p>
            <a:pPr algn="ctr"/>
            <a:r>
              <a:rPr lang="en-US" sz="2000" b="1" dirty="0" smtClean="0">
                <a:solidFill>
                  <a:srgbClr val="C00000"/>
                </a:solidFill>
                <a:latin typeface="Franklin Gothic Medium" pitchFamily="34" charset="0"/>
                <a:cs typeface="Times New Roman" pitchFamily="18" charset="0"/>
              </a:rPr>
              <a:t>Ionization current</a:t>
            </a:r>
            <a:r>
              <a:rPr lang="en-US" sz="2000" b="1" dirty="0" smtClean="0">
                <a:solidFill>
                  <a:schemeClr val="tx2">
                    <a:lumMod val="75000"/>
                  </a:schemeClr>
                </a:solidFill>
                <a:latin typeface="Franklin Gothic Medium" pitchFamily="34" charset="0"/>
                <a:cs typeface="Times New Roman" pitchFamily="18" charset="0"/>
              </a:rPr>
              <a:t>:</a:t>
            </a:r>
          </a:p>
          <a:p>
            <a:pPr>
              <a:buFont typeface="Wingdings" pitchFamily="2" charset="2"/>
              <a:buChar char="v"/>
            </a:pPr>
            <a:r>
              <a:rPr lang="en-US" sz="1600" b="1" dirty="0" smtClean="0">
                <a:solidFill>
                  <a:schemeClr val="tx2">
                    <a:lumMod val="75000"/>
                  </a:schemeClr>
                </a:solidFill>
                <a:latin typeface="Franklin Gothic Medium" pitchFamily="34" charset="0"/>
                <a:cs typeface="Times New Roman" pitchFamily="18" charset="0"/>
              </a:rPr>
              <a:t>Cosmic rays</a:t>
            </a:r>
          </a:p>
          <a:p>
            <a:pPr>
              <a:buFont typeface="Wingdings" pitchFamily="2" charset="2"/>
              <a:buChar char="v"/>
            </a:pPr>
            <a:r>
              <a:rPr lang="en-US" sz="1600" b="1" dirty="0" smtClean="0">
                <a:solidFill>
                  <a:schemeClr val="tx2">
                    <a:lumMod val="75000"/>
                  </a:schemeClr>
                </a:solidFill>
                <a:latin typeface="Franklin Gothic Medium" pitchFamily="34" charset="0"/>
                <a:cs typeface="Times New Roman" pitchFamily="18" charset="0"/>
              </a:rPr>
              <a:t>Nuclear particles</a:t>
            </a:r>
          </a:p>
          <a:p>
            <a:pPr>
              <a:buFont typeface="Wingdings" pitchFamily="2" charset="2"/>
              <a:buChar char="v"/>
            </a:pPr>
            <a:r>
              <a:rPr lang="en-US" sz="1600" b="1" dirty="0" smtClean="0">
                <a:solidFill>
                  <a:schemeClr val="tx2">
                    <a:lumMod val="75000"/>
                  </a:schemeClr>
                </a:solidFill>
                <a:latin typeface="Franklin Gothic Medium" pitchFamily="34" charset="0"/>
                <a:cs typeface="Times New Roman" pitchFamily="18" charset="0"/>
              </a:rPr>
              <a:t>Radiation</a:t>
            </a:r>
            <a:endParaRPr lang="ru-RU" sz="1600" b="1" dirty="0">
              <a:solidFill>
                <a:schemeClr val="tx2">
                  <a:lumMod val="75000"/>
                </a:schemeClr>
              </a:solidFill>
              <a:latin typeface="Franklin Gothic Medium" pitchFamily="34" charset="0"/>
              <a:cs typeface="Times New Roman" pitchFamily="18" charset="0"/>
            </a:endParaRPr>
          </a:p>
        </p:txBody>
      </p:sp>
      <p:sp>
        <p:nvSpPr>
          <p:cNvPr id="56" name="TextBox 55"/>
          <p:cNvSpPr txBox="1"/>
          <p:nvPr/>
        </p:nvSpPr>
        <p:spPr>
          <a:xfrm>
            <a:off x="285720" y="3857628"/>
            <a:ext cx="2000264" cy="1138773"/>
          </a:xfrm>
          <a:prstGeom prst="rect">
            <a:avLst/>
          </a:prstGeom>
          <a:solidFill>
            <a:srgbClr val="FFC000">
              <a:alpha val="51000"/>
            </a:srgbClr>
          </a:solidFill>
          <a:ln>
            <a:solidFill>
              <a:srgbClr val="C00000"/>
            </a:solidFill>
          </a:ln>
        </p:spPr>
        <p:txBody>
          <a:bodyPr wrap="square" rtlCol="0">
            <a:spAutoFit/>
          </a:bodyPr>
          <a:lstStyle/>
          <a:p>
            <a:pPr algn="ctr"/>
            <a:r>
              <a:rPr lang="en-US" sz="2000" b="1" dirty="0" smtClean="0">
                <a:solidFill>
                  <a:srgbClr val="C00000"/>
                </a:solidFill>
                <a:latin typeface="Franklin Gothic Medium" pitchFamily="34" charset="0"/>
                <a:cs typeface="Times New Roman" pitchFamily="18" charset="0"/>
              </a:rPr>
              <a:t>Noises</a:t>
            </a:r>
            <a:r>
              <a:rPr lang="en-US" sz="2000" b="1" dirty="0" smtClean="0">
                <a:solidFill>
                  <a:schemeClr val="tx2">
                    <a:lumMod val="75000"/>
                  </a:schemeClr>
                </a:solidFill>
                <a:latin typeface="Franklin Gothic Medium" pitchFamily="34" charset="0"/>
                <a:cs typeface="Times New Roman" pitchFamily="18" charset="0"/>
              </a:rPr>
              <a:t>:</a:t>
            </a:r>
          </a:p>
          <a:p>
            <a:pPr marL="108000">
              <a:buFont typeface="Wingdings" pitchFamily="2" charset="2"/>
              <a:buChar char="v"/>
            </a:pPr>
            <a:r>
              <a:rPr lang="en-US" sz="1600" b="1" dirty="0" smtClean="0">
                <a:solidFill>
                  <a:schemeClr val="tx2">
                    <a:lumMod val="75000"/>
                  </a:schemeClr>
                </a:solidFill>
                <a:latin typeface="Franklin Gothic Medium" pitchFamily="34" charset="0"/>
                <a:cs typeface="Times New Roman" pitchFamily="18" charset="0"/>
              </a:rPr>
              <a:t>Cross-talk</a:t>
            </a:r>
          </a:p>
          <a:p>
            <a:pPr marL="108000">
              <a:buFont typeface="Wingdings" pitchFamily="2" charset="2"/>
              <a:buChar char="v"/>
            </a:pPr>
            <a:r>
              <a:rPr lang="en-US" sz="1600" b="1" dirty="0" smtClean="0">
                <a:solidFill>
                  <a:schemeClr val="tx2">
                    <a:lumMod val="75000"/>
                  </a:schemeClr>
                </a:solidFill>
                <a:latin typeface="Franklin Gothic Medium" pitchFamily="34" charset="0"/>
                <a:cs typeface="Times New Roman" pitchFamily="18" charset="0"/>
              </a:rPr>
              <a:t>Power bus noise</a:t>
            </a:r>
          </a:p>
          <a:p>
            <a:pPr marL="108000">
              <a:buFont typeface="Wingdings" pitchFamily="2" charset="2"/>
              <a:buChar char="v"/>
            </a:pPr>
            <a:r>
              <a:rPr lang="en-US" sz="1600" b="1" dirty="0" smtClean="0">
                <a:solidFill>
                  <a:schemeClr val="tx2">
                    <a:lumMod val="75000"/>
                  </a:schemeClr>
                </a:solidFill>
                <a:latin typeface="Franklin Gothic Medium" pitchFamily="34" charset="0"/>
                <a:cs typeface="Times New Roman" pitchFamily="18" charset="0"/>
              </a:rPr>
              <a:t>Substrate noise</a:t>
            </a:r>
            <a:endParaRPr lang="ru-RU" sz="1600" b="1" dirty="0">
              <a:solidFill>
                <a:schemeClr val="tx2">
                  <a:lumMod val="75000"/>
                </a:schemeClr>
              </a:solidFill>
              <a:latin typeface="Franklin Gothic Medium" pitchFamily="34" charset="0"/>
              <a:cs typeface="Times New Roman" pitchFamily="18" charset="0"/>
            </a:endParaRPr>
          </a:p>
        </p:txBody>
      </p:sp>
    </p:spTree>
    <p:extLst>
      <p:ext uri="{BB962C8B-B14F-4D97-AF65-F5344CB8AC3E}">
        <p14:creationId xmlns:p14="http://schemas.microsoft.com/office/powerpoint/2010/main" val="142172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0"/>
            <a:ext cx="8858312" cy="1071546"/>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Self-Timed Circuit Redundancy</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3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sp>
        <p:nvSpPr>
          <p:cNvPr id="89" name="TextBox 88"/>
          <p:cNvSpPr txBox="1"/>
          <p:nvPr/>
        </p:nvSpPr>
        <p:spPr>
          <a:xfrm>
            <a:off x="500034" y="1285860"/>
            <a:ext cx="3143272" cy="461665"/>
          </a:xfrm>
          <a:prstGeom prst="rect">
            <a:avLst/>
          </a:prstGeom>
          <a:noFill/>
        </p:spPr>
        <p:txBody>
          <a:bodyPr wrap="square" rtlCol="0">
            <a:spAutoFit/>
          </a:bodyPr>
          <a:lstStyle/>
          <a:p>
            <a:pPr algn="ctr"/>
            <a:r>
              <a:rPr lang="en-US" sz="2400" b="1" dirty="0" smtClean="0">
                <a:solidFill>
                  <a:schemeClr val="tx2">
                    <a:lumMod val="75000"/>
                  </a:schemeClr>
                </a:solidFill>
                <a:latin typeface="Franklin Gothic Medium" pitchFamily="34" charset="0"/>
              </a:rPr>
              <a:t>Synchronous circuit</a:t>
            </a:r>
            <a:endParaRPr lang="ru-RU" b="1" dirty="0">
              <a:solidFill>
                <a:schemeClr val="accent4">
                  <a:lumMod val="50000"/>
                </a:schemeClr>
              </a:solidFill>
              <a:latin typeface="Times New Roman" pitchFamily="18" charset="0"/>
              <a:cs typeface="Times New Roman" pitchFamily="18" charset="0"/>
            </a:endParaRPr>
          </a:p>
        </p:txBody>
      </p:sp>
      <p:sp>
        <p:nvSpPr>
          <p:cNvPr id="47" name="TextBox 46"/>
          <p:cNvSpPr txBox="1"/>
          <p:nvPr/>
        </p:nvSpPr>
        <p:spPr>
          <a:xfrm>
            <a:off x="214282" y="2500305"/>
            <a:ext cx="1000132" cy="1015663"/>
          </a:xfrm>
          <a:prstGeom prst="rect">
            <a:avLst/>
          </a:prstGeom>
          <a:noFill/>
        </p:spPr>
        <p:txBody>
          <a:bodyPr wrap="square" rtlCol="0">
            <a:spAutoFit/>
          </a:bodyPr>
          <a:lstStyle/>
          <a:p>
            <a:pPr algn="ctr"/>
            <a:r>
              <a:rPr lang="en-US" sz="2000" b="1" dirty="0" smtClean="0">
                <a:latin typeface="Franklin Gothic Medium" pitchFamily="34" charset="0"/>
              </a:rPr>
              <a:t>N Unary Inputs</a:t>
            </a:r>
            <a:endParaRPr lang="ru-RU" sz="2000" b="1" dirty="0" smtClean="0">
              <a:latin typeface="Times New Roman" pitchFamily="18" charset="0"/>
              <a:cs typeface="Times New Roman" pitchFamily="18" charset="0"/>
            </a:endParaRPr>
          </a:p>
        </p:txBody>
      </p:sp>
      <p:sp>
        <p:nvSpPr>
          <p:cNvPr id="30" name="TextBox 29"/>
          <p:cNvSpPr txBox="1"/>
          <p:nvPr/>
        </p:nvSpPr>
        <p:spPr>
          <a:xfrm>
            <a:off x="4429124" y="1285860"/>
            <a:ext cx="3143272" cy="461665"/>
          </a:xfrm>
          <a:prstGeom prst="rect">
            <a:avLst/>
          </a:prstGeom>
          <a:noFill/>
        </p:spPr>
        <p:txBody>
          <a:bodyPr wrap="square" rtlCol="0">
            <a:spAutoFit/>
          </a:bodyPr>
          <a:lstStyle/>
          <a:p>
            <a:pPr algn="ctr"/>
            <a:r>
              <a:rPr lang="en-US" sz="2400" b="1" dirty="0" smtClean="0">
                <a:solidFill>
                  <a:schemeClr val="tx2">
                    <a:lumMod val="75000"/>
                  </a:schemeClr>
                </a:solidFill>
                <a:latin typeface="Franklin Gothic Medium" pitchFamily="34" charset="0"/>
              </a:rPr>
              <a:t>Self-timed circuit</a:t>
            </a:r>
            <a:endParaRPr lang="ru-RU" b="1" dirty="0">
              <a:solidFill>
                <a:schemeClr val="accent4">
                  <a:lumMod val="50000"/>
                </a:schemeClr>
              </a:solidFill>
              <a:latin typeface="Times New Roman" pitchFamily="18" charset="0"/>
              <a:cs typeface="Times New Roman" pitchFamily="18" charset="0"/>
            </a:endParaRPr>
          </a:p>
        </p:txBody>
      </p:sp>
      <p:sp>
        <p:nvSpPr>
          <p:cNvPr id="31" name="TextBox 30"/>
          <p:cNvSpPr txBox="1"/>
          <p:nvPr/>
        </p:nvSpPr>
        <p:spPr>
          <a:xfrm>
            <a:off x="1643042" y="2071678"/>
            <a:ext cx="500066" cy="1646605"/>
          </a:xfrm>
          <a:prstGeom prst="rect">
            <a:avLst/>
          </a:prstGeom>
          <a:solidFill>
            <a:srgbClr val="FFC000">
              <a:alpha val="51000"/>
            </a:srgbClr>
          </a:solidFill>
          <a:ln>
            <a:solidFill>
              <a:srgbClr val="C00000"/>
            </a:solidFill>
          </a:ln>
        </p:spPr>
        <p:txBody>
          <a:bodyPr wrap="square" rtlCol="0">
            <a:spAutoFit/>
          </a:bodyPr>
          <a:lstStyle/>
          <a:p>
            <a:pPr algn="ctr"/>
            <a:endParaRPr lang="en-US" sz="2000" b="1" dirty="0" smtClean="0">
              <a:latin typeface="Franklin Gothic Medium" pitchFamily="34" charset="0"/>
              <a:cs typeface="Times New Roman" pitchFamily="18" charset="0"/>
            </a:endParaRPr>
          </a:p>
          <a:p>
            <a:pPr algn="ctr">
              <a:spcAft>
                <a:spcPts val="3000"/>
              </a:spcAft>
            </a:pPr>
            <a:r>
              <a:rPr lang="en-US" sz="4000" b="1" dirty="0" smtClean="0">
                <a:latin typeface="Franklin Gothic Medium" pitchFamily="34" charset="0"/>
                <a:cs typeface="Times New Roman" pitchFamily="18" charset="0"/>
              </a:rPr>
              <a:t>F</a:t>
            </a:r>
          </a:p>
          <a:p>
            <a:pPr algn="ctr">
              <a:spcAft>
                <a:spcPts val="3000"/>
              </a:spcAft>
            </a:pPr>
            <a:endParaRPr lang="ru-RU" sz="1600" b="1" dirty="0">
              <a:latin typeface="Franklin Gothic Medium" pitchFamily="34" charset="0"/>
              <a:cs typeface="Times New Roman" pitchFamily="18" charset="0"/>
            </a:endParaRPr>
          </a:p>
        </p:txBody>
      </p:sp>
      <p:cxnSp>
        <p:nvCxnSpPr>
          <p:cNvPr id="34" name="Прямая соединительная линия 33"/>
          <p:cNvCxnSpPr/>
          <p:nvPr/>
        </p:nvCxnSpPr>
        <p:spPr>
          <a:xfrm rot="10800000">
            <a:off x="1357290" y="2285991"/>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1357290" y="2571743"/>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1357290" y="3500437"/>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2143108" y="2786057"/>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Левая фигурная скобка 37"/>
          <p:cNvSpPr/>
          <p:nvPr/>
        </p:nvSpPr>
        <p:spPr>
          <a:xfrm>
            <a:off x="1142976" y="2214553"/>
            <a:ext cx="142876" cy="135732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39" name="TextBox 38"/>
          <p:cNvSpPr txBox="1"/>
          <p:nvPr/>
        </p:nvSpPr>
        <p:spPr>
          <a:xfrm>
            <a:off x="2428860" y="2571744"/>
            <a:ext cx="1000132" cy="400110"/>
          </a:xfrm>
          <a:prstGeom prst="rect">
            <a:avLst/>
          </a:prstGeom>
          <a:noFill/>
        </p:spPr>
        <p:txBody>
          <a:bodyPr wrap="square" rtlCol="0">
            <a:spAutoFit/>
          </a:bodyPr>
          <a:lstStyle/>
          <a:p>
            <a:pPr algn="ctr"/>
            <a:r>
              <a:rPr lang="en-US" sz="2000" b="1" dirty="0" smtClean="0">
                <a:latin typeface="Franklin Gothic Medium" pitchFamily="34" charset="0"/>
              </a:rPr>
              <a:t>Output</a:t>
            </a:r>
            <a:endParaRPr lang="ru-RU" sz="2000" b="1" dirty="0" smtClean="0">
              <a:latin typeface="Times New Roman" pitchFamily="18" charset="0"/>
              <a:cs typeface="Times New Roman" pitchFamily="18" charset="0"/>
            </a:endParaRPr>
          </a:p>
        </p:txBody>
      </p:sp>
      <p:sp>
        <p:nvSpPr>
          <p:cNvPr id="40" name="TextBox 39"/>
          <p:cNvSpPr txBox="1"/>
          <p:nvPr/>
        </p:nvSpPr>
        <p:spPr>
          <a:xfrm>
            <a:off x="3571868" y="3143248"/>
            <a:ext cx="1285884" cy="1015663"/>
          </a:xfrm>
          <a:prstGeom prst="rect">
            <a:avLst/>
          </a:prstGeom>
          <a:noFill/>
        </p:spPr>
        <p:txBody>
          <a:bodyPr wrap="square" rtlCol="0">
            <a:spAutoFit/>
          </a:bodyPr>
          <a:lstStyle/>
          <a:p>
            <a:pPr algn="ctr"/>
            <a:r>
              <a:rPr lang="en-US" sz="2000" b="1" dirty="0" smtClean="0">
                <a:latin typeface="Franklin Gothic Medium" pitchFamily="34" charset="0"/>
              </a:rPr>
              <a:t>2N </a:t>
            </a:r>
            <a:r>
              <a:rPr lang="ru-RU" sz="2000" b="1" dirty="0" smtClean="0">
                <a:latin typeface="Franklin Gothic Medium" pitchFamily="34" charset="0"/>
              </a:rPr>
              <a:t/>
            </a:r>
            <a:br>
              <a:rPr lang="ru-RU" sz="2000" b="1" dirty="0" smtClean="0">
                <a:latin typeface="Franklin Gothic Medium" pitchFamily="34" charset="0"/>
              </a:rPr>
            </a:br>
            <a:r>
              <a:rPr lang="en-US" sz="2000" b="1" dirty="0" smtClean="0">
                <a:latin typeface="Franklin Gothic Medium" pitchFamily="34" charset="0"/>
              </a:rPr>
              <a:t>Dual-rail Inputs</a:t>
            </a:r>
            <a:endParaRPr lang="ru-RU" sz="2000" b="1" dirty="0" smtClean="0">
              <a:latin typeface="Times New Roman" pitchFamily="18" charset="0"/>
              <a:cs typeface="Times New Roman" pitchFamily="18" charset="0"/>
            </a:endParaRPr>
          </a:p>
        </p:txBody>
      </p:sp>
      <p:sp>
        <p:nvSpPr>
          <p:cNvPr id="41" name="TextBox 40"/>
          <p:cNvSpPr txBox="1"/>
          <p:nvPr/>
        </p:nvSpPr>
        <p:spPr>
          <a:xfrm>
            <a:off x="5429256" y="2071678"/>
            <a:ext cx="500066" cy="1646605"/>
          </a:xfrm>
          <a:prstGeom prst="rect">
            <a:avLst/>
          </a:prstGeom>
          <a:solidFill>
            <a:srgbClr val="FFC000">
              <a:alpha val="51000"/>
            </a:srgbClr>
          </a:solidFill>
          <a:ln>
            <a:solidFill>
              <a:srgbClr val="C00000"/>
            </a:solidFill>
          </a:ln>
        </p:spPr>
        <p:txBody>
          <a:bodyPr wrap="square" rtlCol="0">
            <a:spAutoFit/>
          </a:bodyPr>
          <a:lstStyle/>
          <a:p>
            <a:pPr algn="ctr"/>
            <a:endParaRPr lang="en-US" sz="2000" b="1" dirty="0" smtClean="0">
              <a:latin typeface="Franklin Gothic Medium" pitchFamily="34" charset="0"/>
              <a:cs typeface="Times New Roman" pitchFamily="18" charset="0"/>
            </a:endParaRPr>
          </a:p>
          <a:p>
            <a:pPr algn="ctr">
              <a:spcAft>
                <a:spcPts val="3000"/>
              </a:spcAft>
            </a:pPr>
            <a:r>
              <a:rPr lang="en-US" sz="4000" b="1" dirty="0" smtClean="0">
                <a:latin typeface="Franklin Gothic Medium" pitchFamily="34" charset="0"/>
                <a:cs typeface="Times New Roman" pitchFamily="18" charset="0"/>
              </a:rPr>
              <a:t>F</a:t>
            </a:r>
          </a:p>
          <a:p>
            <a:pPr algn="ctr">
              <a:spcAft>
                <a:spcPts val="3000"/>
              </a:spcAft>
            </a:pPr>
            <a:endParaRPr lang="ru-RU" sz="1600" b="1" dirty="0">
              <a:latin typeface="Franklin Gothic Medium" pitchFamily="34" charset="0"/>
              <a:cs typeface="Times New Roman" pitchFamily="18" charset="0"/>
            </a:endParaRPr>
          </a:p>
        </p:txBody>
      </p:sp>
      <p:cxnSp>
        <p:nvCxnSpPr>
          <p:cNvPr id="42" name="Прямая соединительная линия 41"/>
          <p:cNvCxnSpPr/>
          <p:nvPr/>
        </p:nvCxnSpPr>
        <p:spPr>
          <a:xfrm rot="10800000">
            <a:off x="5143504" y="2285991"/>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rot="10800000">
            <a:off x="5143504" y="2571743"/>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rot="10800000">
            <a:off x="5143504" y="3500437"/>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rot="10800000">
            <a:off x="5929322" y="2643181"/>
            <a:ext cx="50006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Левая фигурная скобка 47"/>
          <p:cNvSpPr/>
          <p:nvPr/>
        </p:nvSpPr>
        <p:spPr>
          <a:xfrm>
            <a:off x="4857752" y="2214552"/>
            <a:ext cx="214314" cy="314327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cxnSp>
        <p:nvCxnSpPr>
          <p:cNvPr id="51" name="Прямая соединительная линия 50"/>
          <p:cNvCxnSpPr/>
          <p:nvPr/>
        </p:nvCxnSpPr>
        <p:spPr>
          <a:xfrm rot="10800000">
            <a:off x="5929322" y="4642652"/>
            <a:ext cx="50006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6572264" y="3214687"/>
            <a:ext cx="785818" cy="1061829"/>
          </a:xfrm>
          <a:prstGeom prst="rect">
            <a:avLst/>
          </a:prstGeom>
          <a:solidFill>
            <a:srgbClr val="FFC000">
              <a:alpha val="51000"/>
            </a:srgbClr>
          </a:solidFill>
          <a:ln>
            <a:solidFill>
              <a:srgbClr val="C00000"/>
            </a:solidFill>
          </a:ln>
        </p:spPr>
        <p:txBody>
          <a:bodyPr wrap="square" rtlCol="0" anchor="ctr" anchorCtr="1">
            <a:spAutoFit/>
          </a:bodyPr>
          <a:lstStyle/>
          <a:p>
            <a:pPr algn="ctr"/>
            <a:endParaRPr lang="ru-RU" sz="1200" b="1" dirty="0" smtClean="0">
              <a:latin typeface="Franklin Gothic Medium" pitchFamily="34" charset="0"/>
              <a:cs typeface="Times New Roman" pitchFamily="18" charset="0"/>
            </a:endParaRPr>
          </a:p>
          <a:p>
            <a:pPr algn="ctr"/>
            <a:r>
              <a:rPr lang="en-US" sz="2400" b="1" dirty="0" err="1" smtClean="0">
                <a:latin typeface="Franklin Gothic Medium" pitchFamily="34" charset="0"/>
                <a:cs typeface="Times New Roman" pitchFamily="18" charset="0"/>
              </a:rPr>
              <a:t>Ind</a:t>
            </a:r>
            <a:endParaRPr lang="ru-RU" sz="2400" b="1" dirty="0" smtClean="0">
              <a:latin typeface="Franklin Gothic Medium" pitchFamily="34" charset="0"/>
              <a:cs typeface="Times New Roman" pitchFamily="18" charset="0"/>
            </a:endParaRPr>
          </a:p>
          <a:p>
            <a:pPr algn="ctr">
              <a:spcBef>
                <a:spcPts val="1800"/>
              </a:spcBef>
              <a:spcAft>
                <a:spcPts val="600"/>
              </a:spcAft>
            </a:pPr>
            <a:endParaRPr lang="ru-RU" sz="1200" b="1" dirty="0">
              <a:latin typeface="Franklin Gothic Medium" pitchFamily="34" charset="0"/>
              <a:cs typeface="Times New Roman" pitchFamily="18" charset="0"/>
            </a:endParaRPr>
          </a:p>
        </p:txBody>
      </p:sp>
      <p:cxnSp>
        <p:nvCxnSpPr>
          <p:cNvPr id="57" name="Прямая соединительная линия 56"/>
          <p:cNvCxnSpPr/>
          <p:nvPr/>
        </p:nvCxnSpPr>
        <p:spPr>
          <a:xfrm rot="5400000">
            <a:off x="5822959" y="3036090"/>
            <a:ext cx="785818" cy="1588"/>
          </a:xfrm>
          <a:prstGeom prst="line">
            <a:avLst/>
          </a:prstGeom>
          <a:ln>
            <a:solidFill>
              <a:schemeClr val="tx1"/>
            </a:solidFill>
            <a:headEnd type="oval" w="sm" len="sm"/>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6215074" y="3428999"/>
            <a:ext cx="35719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rot="16200000" flipV="1">
            <a:off x="5894397" y="4321181"/>
            <a:ext cx="642942" cy="1588"/>
          </a:xfrm>
          <a:prstGeom prst="line">
            <a:avLst/>
          </a:prstGeom>
          <a:ln>
            <a:solidFill>
              <a:schemeClr val="tx1"/>
            </a:solidFill>
            <a:headEnd type="oval" w="sm" len="sm"/>
          </a:ln>
        </p:spPr>
        <p:style>
          <a:lnRef idx="1">
            <a:schemeClr val="accent1"/>
          </a:lnRef>
          <a:fillRef idx="0">
            <a:schemeClr val="accent1"/>
          </a:fillRef>
          <a:effectRef idx="0">
            <a:schemeClr val="accent1"/>
          </a:effectRef>
          <a:fontRef idx="minor">
            <a:schemeClr val="tx1"/>
          </a:fontRef>
        </p:style>
      </p:cxnSp>
      <p:cxnSp>
        <p:nvCxnSpPr>
          <p:cNvPr id="63" name="Прямая соединительная линия 62"/>
          <p:cNvCxnSpPr/>
          <p:nvPr/>
        </p:nvCxnSpPr>
        <p:spPr>
          <a:xfrm>
            <a:off x="6215074" y="4000504"/>
            <a:ext cx="35719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Прямая соединительная линия 63"/>
          <p:cNvCxnSpPr/>
          <p:nvPr/>
        </p:nvCxnSpPr>
        <p:spPr>
          <a:xfrm rot="10800000">
            <a:off x="7358082" y="3714751"/>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7572396" y="3500437"/>
            <a:ext cx="1357322" cy="400110"/>
          </a:xfrm>
          <a:prstGeom prst="rect">
            <a:avLst/>
          </a:prstGeom>
          <a:noFill/>
        </p:spPr>
        <p:txBody>
          <a:bodyPr wrap="square" rtlCol="0">
            <a:spAutoFit/>
          </a:bodyPr>
          <a:lstStyle/>
          <a:p>
            <a:pPr algn="ctr"/>
            <a:r>
              <a:rPr lang="en-US" sz="2000" b="1" dirty="0" smtClean="0">
                <a:latin typeface="Franklin Gothic Medium" pitchFamily="34" charset="0"/>
              </a:rPr>
              <a:t>Indicator</a:t>
            </a:r>
            <a:endParaRPr lang="ru-RU" sz="2000" b="1" dirty="0" smtClean="0">
              <a:latin typeface="Times New Roman" pitchFamily="18" charset="0"/>
              <a:cs typeface="Times New Roman" pitchFamily="18" charset="0"/>
            </a:endParaRPr>
          </a:p>
        </p:txBody>
      </p:sp>
      <p:sp>
        <p:nvSpPr>
          <p:cNvPr id="32" name="TextBox 31"/>
          <p:cNvSpPr txBox="1"/>
          <p:nvPr/>
        </p:nvSpPr>
        <p:spPr>
          <a:xfrm>
            <a:off x="5429256" y="3857628"/>
            <a:ext cx="500066" cy="1646605"/>
          </a:xfrm>
          <a:prstGeom prst="rect">
            <a:avLst/>
          </a:prstGeom>
          <a:solidFill>
            <a:srgbClr val="FFC000">
              <a:alpha val="51000"/>
            </a:srgbClr>
          </a:solidFill>
          <a:ln>
            <a:solidFill>
              <a:srgbClr val="C00000"/>
            </a:solidFill>
          </a:ln>
        </p:spPr>
        <p:txBody>
          <a:bodyPr wrap="square" rtlCol="0">
            <a:spAutoFit/>
          </a:bodyPr>
          <a:lstStyle/>
          <a:p>
            <a:pPr algn="ctr"/>
            <a:endParaRPr lang="en-US" sz="2000" b="1" dirty="0" smtClean="0">
              <a:latin typeface="Franklin Gothic Medium" pitchFamily="34" charset="0"/>
              <a:cs typeface="Times New Roman" pitchFamily="18" charset="0"/>
            </a:endParaRPr>
          </a:p>
          <a:p>
            <a:pPr algn="ctr">
              <a:spcAft>
                <a:spcPts val="3000"/>
              </a:spcAft>
            </a:pPr>
            <a:r>
              <a:rPr lang="en-US" sz="4000" b="1" dirty="0" smtClean="0">
                <a:latin typeface="Franklin Gothic Medium" pitchFamily="34" charset="0"/>
                <a:cs typeface="Times New Roman" pitchFamily="18" charset="0"/>
              </a:rPr>
              <a:t>F</a:t>
            </a:r>
          </a:p>
          <a:p>
            <a:pPr algn="ctr">
              <a:spcAft>
                <a:spcPts val="3000"/>
              </a:spcAft>
            </a:pPr>
            <a:endParaRPr lang="ru-RU" sz="1600" b="1" dirty="0">
              <a:latin typeface="Franklin Gothic Medium" pitchFamily="34" charset="0"/>
              <a:cs typeface="Times New Roman" pitchFamily="18" charset="0"/>
            </a:endParaRPr>
          </a:p>
        </p:txBody>
      </p:sp>
      <p:cxnSp>
        <p:nvCxnSpPr>
          <p:cNvPr id="33" name="Прямая соединительная линия 32"/>
          <p:cNvCxnSpPr/>
          <p:nvPr/>
        </p:nvCxnSpPr>
        <p:spPr>
          <a:xfrm rot="10800000">
            <a:off x="5143504" y="4071941"/>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rot="10800000">
            <a:off x="5143504" y="4357693"/>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rot="10800000">
            <a:off x="5143504" y="5286387"/>
            <a:ext cx="2857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5572132" y="4286256"/>
            <a:ext cx="21431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6500826" y="2428868"/>
            <a:ext cx="1000132" cy="400110"/>
          </a:xfrm>
          <a:prstGeom prst="rect">
            <a:avLst/>
          </a:prstGeom>
          <a:noFill/>
        </p:spPr>
        <p:txBody>
          <a:bodyPr wrap="square" rtlCol="0">
            <a:spAutoFit/>
          </a:bodyPr>
          <a:lstStyle/>
          <a:p>
            <a:pPr algn="ctr"/>
            <a:r>
              <a:rPr lang="en-US" sz="2000" b="1" dirty="0" smtClean="0">
                <a:latin typeface="Franklin Gothic Medium" pitchFamily="34" charset="0"/>
              </a:rPr>
              <a:t>Output</a:t>
            </a:r>
            <a:endParaRPr lang="ru-RU" sz="2000" b="1" dirty="0" smtClean="0">
              <a:latin typeface="Times New Roman" pitchFamily="18" charset="0"/>
              <a:cs typeface="Times New Roman" pitchFamily="18" charset="0"/>
            </a:endParaRPr>
          </a:p>
        </p:txBody>
      </p:sp>
      <p:sp>
        <p:nvSpPr>
          <p:cNvPr id="60" name="TextBox 59"/>
          <p:cNvSpPr txBox="1"/>
          <p:nvPr/>
        </p:nvSpPr>
        <p:spPr>
          <a:xfrm>
            <a:off x="6429388" y="4286256"/>
            <a:ext cx="1143008" cy="707886"/>
          </a:xfrm>
          <a:prstGeom prst="rect">
            <a:avLst/>
          </a:prstGeom>
          <a:noFill/>
        </p:spPr>
        <p:txBody>
          <a:bodyPr wrap="square" rtlCol="0">
            <a:spAutoFit/>
          </a:bodyPr>
          <a:lstStyle/>
          <a:p>
            <a:pPr algn="ctr"/>
            <a:r>
              <a:rPr lang="en-US" sz="2000" b="1" dirty="0" smtClean="0">
                <a:latin typeface="Franklin Gothic Medium" pitchFamily="34" charset="0"/>
              </a:rPr>
              <a:t>Inversed Output</a:t>
            </a:r>
            <a:endParaRPr lang="ru-RU" sz="2000" b="1" dirty="0" smtClean="0">
              <a:latin typeface="Times New Roman" pitchFamily="18" charset="0"/>
              <a:cs typeface="Times New Roman" pitchFamily="18" charset="0"/>
            </a:endParaRPr>
          </a:p>
        </p:txBody>
      </p:sp>
      <p:sp>
        <p:nvSpPr>
          <p:cNvPr id="49" name="TextBox 48"/>
          <p:cNvSpPr txBox="1"/>
          <p:nvPr/>
        </p:nvSpPr>
        <p:spPr>
          <a:xfrm>
            <a:off x="827585" y="5733496"/>
            <a:ext cx="7416824" cy="406616"/>
          </a:xfrm>
          <a:prstGeom prst="rect">
            <a:avLst/>
          </a:prstGeom>
          <a:solidFill>
            <a:srgbClr val="00B0F0">
              <a:alpha val="39000"/>
            </a:srgbClr>
          </a:solidFill>
          <a:ln w="25400">
            <a:solidFill>
              <a:srgbClr val="002060"/>
            </a:solidFill>
          </a:ln>
          <a:scene3d>
            <a:camera prst="orthographicFront"/>
            <a:lightRig rig="threePt" dir="t"/>
          </a:scene3d>
          <a:sp3d>
            <a:bevelB/>
          </a:sp3d>
        </p:spPr>
        <p:txBody>
          <a:bodyPr wrap="square" rtlCol="0">
            <a:spAutoFit/>
          </a:bodyPr>
          <a:lstStyle/>
          <a:p>
            <a:pPr algn="ctr"/>
            <a:r>
              <a:rPr lang="en-US" sz="2000" dirty="0" smtClean="0">
                <a:solidFill>
                  <a:schemeClr val="tx2">
                    <a:lumMod val="75000"/>
                  </a:schemeClr>
                </a:solidFill>
                <a:latin typeface="Franklin Gothic Medium" pitchFamily="34" charset="0"/>
              </a:rPr>
              <a:t>Combinational self-timed circuits utilize the dual-rail data coding</a:t>
            </a:r>
            <a:endParaRPr lang="ru-RU" sz="2000" dirty="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6224564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939784"/>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Self-Timed Pipeline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4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pic>
        <p:nvPicPr>
          <p:cNvPr id="7" name="Рисунок 6" descr="Fig1.png"/>
          <p:cNvPicPr>
            <a:picLocks noChangeAspect="1"/>
          </p:cNvPicPr>
          <p:nvPr/>
        </p:nvPicPr>
        <p:blipFill>
          <a:blip r:embed="rId2"/>
          <a:stretch>
            <a:fillRect/>
          </a:stretch>
        </p:blipFill>
        <p:spPr>
          <a:xfrm>
            <a:off x="714348" y="1643050"/>
            <a:ext cx="7391455" cy="1857388"/>
          </a:xfrm>
          <a:prstGeom prst="rect">
            <a:avLst/>
          </a:prstGeom>
        </p:spPr>
      </p:pic>
      <p:sp>
        <p:nvSpPr>
          <p:cNvPr id="8" name="TextBox 7"/>
          <p:cNvSpPr txBox="1"/>
          <p:nvPr/>
        </p:nvSpPr>
        <p:spPr>
          <a:xfrm>
            <a:off x="1043608" y="4437112"/>
            <a:ext cx="7416824" cy="1769715"/>
          </a:xfrm>
          <a:prstGeom prst="rect">
            <a:avLst/>
          </a:prstGeom>
          <a:solidFill>
            <a:srgbClr val="00B0F0">
              <a:alpha val="40000"/>
            </a:srgbClr>
          </a:solidFill>
          <a:ln w="25400">
            <a:solidFill>
              <a:srgbClr val="002060"/>
            </a:solidFill>
          </a:ln>
          <a:scene3d>
            <a:camera prst="orthographicFront"/>
            <a:lightRig rig="threePt" dir="t"/>
          </a:scene3d>
          <a:sp3d>
            <a:bevelB/>
          </a:sp3d>
        </p:spPr>
        <p:txBody>
          <a:bodyPr wrap="square" rtlCol="0">
            <a:spAutoFit/>
          </a:bodyPr>
          <a:lstStyle/>
          <a:p>
            <a:pPr>
              <a:spcAft>
                <a:spcPts val="600"/>
              </a:spcAft>
            </a:pPr>
            <a:r>
              <a:rPr lang="en-US" sz="2400" b="1" dirty="0" smtClean="0">
                <a:solidFill>
                  <a:schemeClr val="tx2">
                    <a:lumMod val="75000"/>
                  </a:schemeClr>
                </a:solidFill>
                <a:latin typeface="Franklin Gothic Medium" pitchFamily="34" charset="0"/>
              </a:rPr>
              <a:t>The ST pipeline interaction principle:</a:t>
            </a:r>
          </a:p>
          <a:p>
            <a:r>
              <a:rPr lang="en-US" sz="2000" i="1" dirty="0" smtClean="0">
                <a:solidFill>
                  <a:schemeClr val="tx2">
                    <a:lumMod val="75000"/>
                  </a:schemeClr>
                </a:solidFill>
                <a:latin typeface="Franklin Gothic Medium" pitchFamily="34" charset="0"/>
              </a:rPr>
              <a:t>any pipeline stage can switch to the working (spacer) phase only after the subsequent stage has completed switching to the spacer (working) phase, and the information outputs of the preceding stage have switched to the working (spacer) phase</a:t>
            </a:r>
            <a:endParaRPr lang="ru-RU" i="1" dirty="0">
              <a:solidFill>
                <a:schemeClr val="accent4">
                  <a:lumMod val="50000"/>
                </a:schemeClr>
              </a:solidFill>
              <a:latin typeface="Times New Roman" pitchFamily="18" charset="0"/>
              <a:cs typeface="Times New Roman" pitchFamily="18" charset="0"/>
            </a:endParaRPr>
          </a:p>
        </p:txBody>
      </p:sp>
      <p:sp>
        <p:nvSpPr>
          <p:cNvPr id="6" name="TextBox 5"/>
          <p:cNvSpPr txBox="1"/>
          <p:nvPr/>
        </p:nvSpPr>
        <p:spPr>
          <a:xfrm>
            <a:off x="1907704" y="3585006"/>
            <a:ext cx="6198098" cy="707886"/>
          </a:xfrm>
          <a:prstGeom prst="rect">
            <a:avLst/>
          </a:prstGeom>
          <a:noFill/>
        </p:spPr>
        <p:txBody>
          <a:bodyPr wrap="square" rtlCol="0">
            <a:spAutoFit/>
          </a:bodyPr>
          <a:lstStyle/>
          <a:p>
            <a:r>
              <a:rPr lang="en-US" sz="2000" dirty="0" err="1" smtClean="0">
                <a:solidFill>
                  <a:schemeClr val="tx2">
                    <a:lumMod val="75000"/>
                  </a:schemeClr>
                </a:solidFill>
                <a:latin typeface="Franklin Gothic Medium" pitchFamily="34" charset="0"/>
              </a:rPr>
              <a:t>Ack</a:t>
            </a:r>
            <a:r>
              <a:rPr lang="en-US" sz="2000" dirty="0" smtClean="0">
                <a:solidFill>
                  <a:schemeClr val="tx2">
                    <a:lumMod val="75000"/>
                  </a:schemeClr>
                </a:solidFill>
                <a:latin typeface="Franklin Gothic Medium" pitchFamily="34" charset="0"/>
              </a:rPr>
              <a:t> – Acknowledgement output;</a:t>
            </a:r>
          </a:p>
          <a:p>
            <a:r>
              <a:rPr lang="en-US" sz="2000" i="1" dirty="0" err="1" smtClean="0">
                <a:solidFill>
                  <a:schemeClr val="tx2">
                    <a:lumMod val="75000"/>
                  </a:schemeClr>
                </a:solidFill>
                <a:latin typeface="Franklin Gothic Medium" pitchFamily="34" charset="0"/>
                <a:cs typeface="Times New Roman" pitchFamily="18" charset="0"/>
              </a:rPr>
              <a:t>Req</a:t>
            </a:r>
            <a:r>
              <a:rPr lang="en-US" sz="2000" i="1" dirty="0" smtClean="0">
                <a:solidFill>
                  <a:schemeClr val="tx2">
                    <a:lumMod val="75000"/>
                  </a:schemeClr>
                </a:solidFill>
                <a:latin typeface="Franklin Gothic Medium" pitchFamily="34" charset="0"/>
                <a:cs typeface="Times New Roman" pitchFamily="18" charset="0"/>
              </a:rPr>
              <a:t> – Request input</a:t>
            </a:r>
            <a:endParaRPr lang="ru-RU" sz="2000" i="1" dirty="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86519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939784"/>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Self-Timed Pipeline</a:t>
            </a:r>
            <a:r>
              <a:rPr lang="ru-RU"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 </a:t>
            </a:r>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Stage</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5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296238927"/>
              </p:ext>
            </p:extLst>
          </p:nvPr>
        </p:nvGraphicFramePr>
        <p:xfrm>
          <a:off x="1319808" y="3912431"/>
          <a:ext cx="6504384" cy="2214880"/>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3947021897"/>
                    </a:ext>
                  </a:extLst>
                </a:gridCol>
                <a:gridCol w="1440160">
                  <a:extLst>
                    <a:ext uri="{9D8B030D-6E8A-4147-A177-3AD203B41FA5}">
                      <a16:colId xmlns:a16="http://schemas.microsoft.com/office/drawing/2014/main" val="411972219"/>
                    </a:ext>
                  </a:extLst>
                </a:gridCol>
                <a:gridCol w="1440160">
                  <a:extLst>
                    <a:ext uri="{9D8B030D-6E8A-4147-A177-3AD203B41FA5}">
                      <a16:colId xmlns:a16="http://schemas.microsoft.com/office/drawing/2014/main" val="2917430418"/>
                    </a:ext>
                  </a:extLst>
                </a:gridCol>
                <a:gridCol w="1415988">
                  <a:extLst>
                    <a:ext uri="{9D8B030D-6E8A-4147-A177-3AD203B41FA5}">
                      <a16:colId xmlns:a16="http://schemas.microsoft.com/office/drawing/2014/main" val="2575225482"/>
                    </a:ext>
                  </a:extLst>
                </a:gridCol>
                <a:gridCol w="1415988">
                  <a:extLst>
                    <a:ext uri="{9D8B030D-6E8A-4147-A177-3AD203B41FA5}">
                      <a16:colId xmlns:a16="http://schemas.microsoft.com/office/drawing/2014/main" val="3696340039"/>
                    </a:ext>
                  </a:extLst>
                </a:gridCol>
              </a:tblGrid>
              <a:tr h="185420">
                <a:tc rowSpan="2">
                  <a:txBody>
                    <a:bodyPr/>
                    <a:lstStyle/>
                    <a:p>
                      <a:pPr algn="ctr"/>
                      <a:r>
                        <a:rPr lang="en-US" dirty="0" smtClean="0"/>
                        <a:t>NN</a:t>
                      </a:r>
                      <a:endParaRPr lang="ru-RU" dirty="0"/>
                    </a:p>
                  </a:txBody>
                  <a:tcPr/>
                </a:tc>
                <a:tc rowSpan="2">
                  <a:txBody>
                    <a:bodyPr/>
                    <a:lstStyle/>
                    <a:p>
                      <a:pPr algn="ctr"/>
                      <a:r>
                        <a:rPr lang="en-US" dirty="0" smtClean="0"/>
                        <a:t>X</a:t>
                      </a:r>
                      <a:endParaRPr lang="ru-RU" dirty="0"/>
                    </a:p>
                  </a:txBody>
                  <a:tcPr/>
                </a:tc>
                <a:tc rowSpan="2">
                  <a:txBody>
                    <a:bodyPr/>
                    <a:lstStyle/>
                    <a:p>
                      <a:pPr algn="ctr"/>
                      <a:r>
                        <a:rPr lang="en-US" dirty="0" smtClean="0"/>
                        <a:t>XB</a:t>
                      </a:r>
                      <a:endParaRPr lang="ru-RU" dirty="0"/>
                    </a:p>
                  </a:txBody>
                  <a:tcPr/>
                </a:tc>
                <a:tc gridSpan="2">
                  <a:txBody>
                    <a:bodyPr/>
                    <a:lstStyle/>
                    <a:p>
                      <a:pPr algn="ctr"/>
                      <a:r>
                        <a:rPr lang="en-US" dirty="0" smtClean="0"/>
                        <a:t>State</a:t>
                      </a:r>
                      <a:endParaRPr lang="ru-RU" dirty="0"/>
                    </a:p>
                  </a:txBody>
                  <a:tcPr/>
                </a:tc>
                <a:tc hMerge="1">
                  <a:txBody>
                    <a:bodyPr/>
                    <a:lstStyle/>
                    <a:p>
                      <a:endParaRPr lang="ru-RU"/>
                    </a:p>
                  </a:txBody>
                  <a:tcPr/>
                </a:tc>
                <a:extLst>
                  <a:ext uri="{0D108BD9-81ED-4DB2-BD59-A6C34878D82A}">
                    <a16:rowId xmlns:a16="http://schemas.microsoft.com/office/drawing/2014/main" val="1677066920"/>
                  </a:ext>
                </a:extLst>
              </a:tr>
              <a:tr h="18542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en-US" sz="1800" dirty="0" smtClean="0">
                          <a:solidFill>
                            <a:schemeClr val="tx2">
                              <a:lumMod val="75000"/>
                            </a:schemeClr>
                          </a:solidFill>
                          <a:latin typeface="Franklin Gothic Medium" pitchFamily="34" charset="0"/>
                        </a:rPr>
                        <a:t>Null Spacer</a:t>
                      </a:r>
                      <a:endParaRPr lang="ru-RU" dirty="0"/>
                    </a:p>
                  </a:txBody>
                  <a:tcPr/>
                </a:tc>
                <a:tc>
                  <a:txBody>
                    <a:bodyPr/>
                    <a:lstStyle/>
                    <a:p>
                      <a:pPr algn="ctr"/>
                      <a:r>
                        <a:rPr lang="en-US" sz="1800" dirty="0" smtClean="0">
                          <a:solidFill>
                            <a:schemeClr val="tx2">
                              <a:lumMod val="75000"/>
                            </a:schemeClr>
                          </a:solidFill>
                          <a:latin typeface="Franklin Gothic Medium" pitchFamily="34" charset="0"/>
                        </a:rPr>
                        <a:t>Unit Spacer</a:t>
                      </a:r>
                      <a:endParaRPr lang="ru-RU" dirty="0"/>
                    </a:p>
                  </a:txBody>
                  <a:tcPr/>
                </a:tc>
                <a:extLst>
                  <a:ext uri="{0D108BD9-81ED-4DB2-BD59-A6C34878D82A}">
                    <a16:rowId xmlns:a16="http://schemas.microsoft.com/office/drawing/2014/main" val="372629524"/>
                  </a:ext>
                </a:extLst>
              </a:tr>
              <a:tr h="370840">
                <a:tc>
                  <a:txBody>
                    <a:bodyPr/>
                    <a:lstStyle/>
                    <a:p>
                      <a:pPr algn="ctr"/>
                      <a:r>
                        <a:rPr lang="en-US" dirty="0" smtClean="0"/>
                        <a:t>1.</a:t>
                      </a:r>
                      <a:endParaRPr lang="ru-RU" dirty="0"/>
                    </a:p>
                  </a:txBody>
                  <a:tcPr/>
                </a:tc>
                <a:tc>
                  <a:txBody>
                    <a:bodyPr/>
                    <a:lstStyle/>
                    <a:p>
                      <a:pPr algn="ctr"/>
                      <a:r>
                        <a:rPr lang="en-US" dirty="0" smtClean="0"/>
                        <a:t>0</a:t>
                      </a:r>
                      <a:endParaRPr lang="ru-RU" dirty="0"/>
                    </a:p>
                  </a:txBody>
                  <a:tcPr/>
                </a:tc>
                <a:tc>
                  <a:txBody>
                    <a:bodyPr/>
                    <a:lstStyle/>
                    <a:p>
                      <a:pPr algn="ctr"/>
                      <a:r>
                        <a:rPr lang="en-US" dirty="0" smtClean="0"/>
                        <a:t>0</a:t>
                      </a:r>
                      <a:endParaRPr lang="ru-RU" dirty="0"/>
                    </a:p>
                  </a:txBody>
                  <a:tcPr/>
                </a:tc>
                <a:tc>
                  <a:txBody>
                    <a:bodyPr/>
                    <a:lstStyle/>
                    <a:p>
                      <a:pPr algn="ctr"/>
                      <a:r>
                        <a:rPr lang="en-US" dirty="0" smtClean="0"/>
                        <a:t>Spacer</a:t>
                      </a:r>
                      <a:endParaRPr lang="ru-RU" dirty="0"/>
                    </a:p>
                  </a:txBody>
                  <a:tcPr/>
                </a:tc>
                <a:tc>
                  <a:txBody>
                    <a:bodyPr/>
                    <a:lstStyle/>
                    <a:p>
                      <a:pPr algn="ctr"/>
                      <a:r>
                        <a:rPr lang="en-US" dirty="0" smtClean="0"/>
                        <a:t>Antispacer</a:t>
                      </a:r>
                      <a:endParaRPr lang="ru-RU" dirty="0"/>
                    </a:p>
                  </a:txBody>
                  <a:tcPr/>
                </a:tc>
                <a:extLst>
                  <a:ext uri="{0D108BD9-81ED-4DB2-BD59-A6C34878D82A}">
                    <a16:rowId xmlns:a16="http://schemas.microsoft.com/office/drawing/2014/main" val="1324113039"/>
                  </a:ext>
                </a:extLst>
              </a:tr>
              <a:tr h="370840">
                <a:tc>
                  <a:txBody>
                    <a:bodyPr/>
                    <a:lstStyle/>
                    <a:p>
                      <a:pPr algn="ctr"/>
                      <a:r>
                        <a:rPr lang="en-US" dirty="0" smtClean="0"/>
                        <a:t>2.</a:t>
                      </a:r>
                      <a:endParaRPr lang="ru-RU" dirty="0"/>
                    </a:p>
                  </a:txBody>
                  <a:tcPr/>
                </a:tc>
                <a:tc>
                  <a:txBody>
                    <a:bodyPr/>
                    <a:lstStyle/>
                    <a:p>
                      <a:pPr algn="ctr"/>
                      <a:r>
                        <a:rPr lang="en-US" dirty="0" smtClean="0"/>
                        <a:t>0</a:t>
                      </a:r>
                      <a:endParaRPr lang="ru-RU" dirty="0"/>
                    </a:p>
                  </a:txBody>
                  <a:tcPr/>
                </a:tc>
                <a:tc>
                  <a:txBody>
                    <a:bodyPr/>
                    <a:lstStyle/>
                    <a:p>
                      <a:pPr algn="ctr"/>
                      <a:r>
                        <a:rPr lang="en-US" dirty="0" smtClean="0"/>
                        <a:t>1</a:t>
                      </a:r>
                      <a:endParaRPr lang="ru-RU" dirty="0"/>
                    </a:p>
                  </a:txBody>
                  <a:tcPr/>
                </a:tc>
                <a:tc>
                  <a:txBody>
                    <a:bodyPr/>
                    <a:lstStyle/>
                    <a:p>
                      <a:pPr algn="ctr"/>
                      <a:r>
                        <a:rPr lang="en-US" dirty="0" smtClean="0"/>
                        <a:t>Bit 0</a:t>
                      </a:r>
                      <a:endParaRPr lang="ru-RU" dirty="0"/>
                    </a:p>
                  </a:txBody>
                  <a:tcPr/>
                </a:tc>
                <a:tc>
                  <a:txBody>
                    <a:bodyPr/>
                    <a:lstStyle/>
                    <a:p>
                      <a:pPr algn="ctr"/>
                      <a:r>
                        <a:rPr lang="en-US" dirty="0" smtClean="0"/>
                        <a:t>Bit 0</a:t>
                      </a:r>
                      <a:endParaRPr lang="ru-RU" dirty="0"/>
                    </a:p>
                  </a:txBody>
                  <a:tcPr/>
                </a:tc>
                <a:extLst>
                  <a:ext uri="{0D108BD9-81ED-4DB2-BD59-A6C34878D82A}">
                    <a16:rowId xmlns:a16="http://schemas.microsoft.com/office/drawing/2014/main" val="3421510131"/>
                  </a:ext>
                </a:extLst>
              </a:tr>
              <a:tr h="370840">
                <a:tc>
                  <a:txBody>
                    <a:bodyPr/>
                    <a:lstStyle/>
                    <a:p>
                      <a:pPr algn="ctr"/>
                      <a:r>
                        <a:rPr lang="en-US" dirty="0" smtClean="0"/>
                        <a:t>3.</a:t>
                      </a:r>
                      <a:endParaRPr lang="ru-RU" dirty="0"/>
                    </a:p>
                  </a:txBody>
                  <a:tcPr/>
                </a:tc>
                <a:tc>
                  <a:txBody>
                    <a:bodyPr/>
                    <a:lstStyle/>
                    <a:p>
                      <a:pPr algn="ctr"/>
                      <a:r>
                        <a:rPr lang="en-US" dirty="0" smtClean="0"/>
                        <a:t>1</a:t>
                      </a:r>
                      <a:endParaRPr lang="ru-RU" dirty="0"/>
                    </a:p>
                  </a:txBody>
                  <a:tcPr/>
                </a:tc>
                <a:tc>
                  <a:txBody>
                    <a:bodyPr/>
                    <a:lstStyle/>
                    <a:p>
                      <a:pPr algn="ctr"/>
                      <a:r>
                        <a:rPr lang="en-US" dirty="0" smtClean="0"/>
                        <a:t>0</a:t>
                      </a:r>
                      <a:endParaRPr lang="ru-RU" dirty="0"/>
                    </a:p>
                  </a:txBody>
                  <a:tcPr/>
                </a:tc>
                <a:tc>
                  <a:txBody>
                    <a:bodyPr/>
                    <a:lstStyle/>
                    <a:p>
                      <a:pPr algn="ctr"/>
                      <a:r>
                        <a:rPr lang="en-US" dirty="0" smtClean="0"/>
                        <a:t>Bit 1</a:t>
                      </a:r>
                      <a:endParaRPr lang="ru-RU" dirty="0"/>
                    </a:p>
                  </a:txBody>
                  <a:tcPr/>
                </a:tc>
                <a:tc>
                  <a:txBody>
                    <a:bodyPr/>
                    <a:lstStyle/>
                    <a:p>
                      <a:pPr algn="ctr"/>
                      <a:r>
                        <a:rPr lang="en-US" dirty="0" smtClean="0"/>
                        <a:t>Bit 1</a:t>
                      </a:r>
                      <a:endParaRPr lang="ru-RU" dirty="0"/>
                    </a:p>
                  </a:txBody>
                  <a:tcPr/>
                </a:tc>
                <a:extLst>
                  <a:ext uri="{0D108BD9-81ED-4DB2-BD59-A6C34878D82A}">
                    <a16:rowId xmlns:a16="http://schemas.microsoft.com/office/drawing/2014/main" val="362977730"/>
                  </a:ext>
                </a:extLst>
              </a:tr>
              <a:tr h="370840">
                <a:tc>
                  <a:txBody>
                    <a:bodyPr/>
                    <a:lstStyle/>
                    <a:p>
                      <a:pPr algn="ctr"/>
                      <a:r>
                        <a:rPr lang="en-US" dirty="0" smtClean="0"/>
                        <a:t>4.</a:t>
                      </a:r>
                      <a:endParaRPr lang="ru-RU" dirty="0"/>
                    </a:p>
                  </a:txBody>
                  <a:tcPr/>
                </a:tc>
                <a:tc>
                  <a:txBody>
                    <a:bodyPr/>
                    <a:lstStyle/>
                    <a:p>
                      <a:pPr algn="ctr"/>
                      <a:r>
                        <a:rPr lang="en-US" dirty="0" smtClean="0"/>
                        <a:t>1</a:t>
                      </a:r>
                      <a:endParaRPr lang="ru-RU" dirty="0"/>
                    </a:p>
                  </a:txBody>
                  <a:tcPr/>
                </a:tc>
                <a:tc>
                  <a:txBody>
                    <a:bodyPr/>
                    <a:lstStyle/>
                    <a:p>
                      <a:pPr algn="ctr"/>
                      <a:r>
                        <a:rPr lang="en-US" dirty="0" smtClean="0"/>
                        <a:t>1</a:t>
                      </a:r>
                      <a:endParaRPr lang="ru-RU" dirty="0"/>
                    </a:p>
                  </a:txBody>
                  <a:tcPr/>
                </a:tc>
                <a:tc>
                  <a:txBody>
                    <a:bodyPr/>
                    <a:lstStyle/>
                    <a:p>
                      <a:pPr algn="ctr"/>
                      <a:r>
                        <a:rPr lang="en-US" dirty="0" smtClean="0"/>
                        <a:t>Antispacer</a:t>
                      </a:r>
                      <a:endParaRPr lang="ru-RU" dirty="0"/>
                    </a:p>
                  </a:txBody>
                  <a:tcPr/>
                </a:tc>
                <a:tc>
                  <a:txBody>
                    <a:bodyPr/>
                    <a:lstStyle/>
                    <a:p>
                      <a:pPr algn="ctr"/>
                      <a:r>
                        <a:rPr lang="en-US" dirty="0" smtClean="0"/>
                        <a:t>Spacer</a:t>
                      </a:r>
                      <a:endParaRPr lang="ru-RU" dirty="0"/>
                    </a:p>
                  </a:txBody>
                  <a:tcPr/>
                </a:tc>
                <a:extLst>
                  <a:ext uri="{0D108BD9-81ED-4DB2-BD59-A6C34878D82A}">
                    <a16:rowId xmlns:a16="http://schemas.microsoft.com/office/drawing/2014/main" val="147854429"/>
                  </a:ext>
                </a:extLst>
              </a:tr>
            </a:tbl>
          </a:graphicData>
        </a:graphic>
      </p:graphicFrame>
      <p:grpSp>
        <p:nvGrpSpPr>
          <p:cNvPr id="4" name="Группа 3"/>
          <p:cNvGrpSpPr/>
          <p:nvPr/>
        </p:nvGrpSpPr>
        <p:grpSpPr>
          <a:xfrm>
            <a:off x="827584" y="1401214"/>
            <a:ext cx="7920880" cy="2351867"/>
            <a:chOff x="827584" y="1401214"/>
            <a:chExt cx="7920880" cy="2351867"/>
          </a:xfrm>
        </p:grpSpPr>
        <p:sp>
          <p:nvSpPr>
            <p:cNvPr id="9" name="TextBox 8"/>
            <p:cNvSpPr txBox="1"/>
            <p:nvPr/>
          </p:nvSpPr>
          <p:spPr>
            <a:xfrm>
              <a:off x="1774587" y="3291416"/>
              <a:ext cx="5977235" cy="461665"/>
            </a:xfrm>
            <a:prstGeom prst="rect">
              <a:avLst/>
            </a:prstGeom>
            <a:noFill/>
          </p:spPr>
          <p:txBody>
            <a:bodyPr wrap="square" rtlCol="0">
              <a:spAutoFit/>
            </a:bodyPr>
            <a:lstStyle/>
            <a:p>
              <a:r>
                <a:rPr lang="en-US" sz="2400" dirty="0" smtClean="0">
                  <a:solidFill>
                    <a:schemeClr val="tx2">
                      <a:lumMod val="75000"/>
                    </a:schemeClr>
                  </a:solidFill>
                  <a:latin typeface="Franklin Gothic Medium" pitchFamily="34" charset="0"/>
                </a:rPr>
                <a:t>Dual-Rail Coding with Null and Unit Spacer</a:t>
              </a:r>
              <a:endParaRPr lang="ru-RU" i="1" dirty="0">
                <a:solidFill>
                  <a:schemeClr val="accent4">
                    <a:lumMod val="50000"/>
                  </a:schemeClr>
                </a:solidFill>
                <a:latin typeface="Times New Roman" pitchFamily="18" charset="0"/>
                <a:cs typeface="Times New Roman" pitchFamily="18" charset="0"/>
              </a:endParaRPr>
            </a:p>
          </p:txBody>
        </p:sp>
        <p:sp>
          <p:nvSpPr>
            <p:cNvPr id="10" name="TextBox 9"/>
            <p:cNvSpPr txBox="1"/>
            <p:nvPr/>
          </p:nvSpPr>
          <p:spPr>
            <a:xfrm>
              <a:off x="827584" y="2218369"/>
              <a:ext cx="1152128" cy="830997"/>
            </a:xfrm>
            <a:prstGeom prst="rect">
              <a:avLst/>
            </a:prstGeom>
            <a:noFill/>
          </p:spPr>
          <p:txBody>
            <a:bodyPr wrap="square" rtlCol="0">
              <a:spAutoFit/>
            </a:bodyPr>
            <a:lstStyle/>
            <a:p>
              <a:r>
                <a:rPr lang="en-US" sz="1600" b="1" i="1" dirty="0" err="1" smtClean="0">
                  <a:solidFill>
                    <a:schemeClr val="tx2">
                      <a:lumMod val="75000"/>
                    </a:schemeClr>
                  </a:solidFill>
                  <a:latin typeface="Franklin Gothic Medium" pitchFamily="34" charset="0"/>
                </a:rPr>
                <a:t>Req</a:t>
              </a:r>
              <a:r>
                <a:rPr lang="en-US" sz="1600" dirty="0" smtClean="0">
                  <a:solidFill>
                    <a:schemeClr val="tx2">
                      <a:lumMod val="75000"/>
                    </a:schemeClr>
                  </a:solidFill>
                  <a:latin typeface="Franklin Gothic Medium" pitchFamily="34" charset="0"/>
                </a:rPr>
                <a:t> –Request input</a:t>
              </a:r>
              <a:endParaRPr lang="ru-RU" sz="1600" i="1" dirty="0">
                <a:solidFill>
                  <a:schemeClr val="accent4">
                    <a:lumMod val="50000"/>
                  </a:schemeClr>
                </a:solidFill>
                <a:latin typeface="Times New Roman" pitchFamily="18" charset="0"/>
                <a:cs typeface="Times New Roman" pitchFamily="18" charset="0"/>
              </a:endParaRPr>
            </a:p>
          </p:txBody>
        </p:sp>
        <p:sp>
          <p:nvSpPr>
            <p:cNvPr id="8" name="TextBox 7"/>
            <p:cNvSpPr txBox="1"/>
            <p:nvPr/>
          </p:nvSpPr>
          <p:spPr>
            <a:xfrm>
              <a:off x="7380312" y="2147928"/>
              <a:ext cx="1368152" cy="830997"/>
            </a:xfrm>
            <a:prstGeom prst="rect">
              <a:avLst/>
            </a:prstGeom>
            <a:noFill/>
          </p:spPr>
          <p:txBody>
            <a:bodyPr wrap="square" rtlCol="0">
              <a:spAutoFit/>
            </a:bodyPr>
            <a:lstStyle/>
            <a:p>
              <a:r>
                <a:rPr lang="en-US" sz="1600" b="1" i="1" dirty="0" err="1" smtClean="0">
                  <a:solidFill>
                    <a:schemeClr val="tx2">
                      <a:lumMod val="75000"/>
                    </a:schemeClr>
                  </a:solidFill>
                  <a:latin typeface="Franklin Gothic Medium" pitchFamily="34" charset="0"/>
                </a:rPr>
                <a:t>Ack</a:t>
              </a:r>
              <a:r>
                <a:rPr lang="en-US" sz="1600" dirty="0" smtClean="0">
                  <a:solidFill>
                    <a:schemeClr val="tx2">
                      <a:lumMod val="75000"/>
                    </a:schemeClr>
                  </a:solidFill>
                  <a:latin typeface="Franklin Gothic Medium" pitchFamily="34" charset="0"/>
                </a:rPr>
                <a:t> –</a:t>
              </a:r>
              <a:r>
                <a:rPr lang="en-US" sz="1600" dirty="0" smtClean="0">
                  <a:solidFill>
                    <a:schemeClr val="tx2">
                      <a:lumMod val="75000"/>
                    </a:schemeClr>
                  </a:solidFill>
                  <a:latin typeface="Franklin Gothic Medium" pitchFamily="34" charset="0"/>
                </a:rPr>
                <a:t>Acknowledge </a:t>
              </a:r>
              <a:r>
                <a:rPr lang="en-US" sz="1600" dirty="0" smtClean="0">
                  <a:solidFill>
                    <a:schemeClr val="tx2">
                      <a:lumMod val="75000"/>
                    </a:schemeClr>
                  </a:solidFill>
                  <a:latin typeface="Franklin Gothic Medium" pitchFamily="34" charset="0"/>
                </a:rPr>
                <a:t>output</a:t>
              </a:r>
              <a:endParaRPr lang="ru-RU" sz="1600" i="1" dirty="0">
                <a:solidFill>
                  <a:schemeClr val="accent4">
                    <a:lumMod val="50000"/>
                  </a:schemeClr>
                </a:solidFill>
                <a:latin typeface="Times New Roman" pitchFamily="18" charset="0"/>
                <a:cs typeface="Times New Roman" pitchFamily="18" charset="0"/>
              </a:endParaRPr>
            </a:p>
          </p:txBody>
        </p:sp>
        <p:pic>
          <p:nvPicPr>
            <p:cNvPr id="5122" name="Picture 2" descr="Fig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190" y="1401214"/>
              <a:ext cx="5548038" cy="182138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29832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939784"/>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Muller’s C-element</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6 </a:t>
            </a:r>
            <a:r>
              <a:rPr lang="en-US" dirty="0" smtClean="0">
                <a:solidFill>
                  <a:srgbClr val="0070C0"/>
                </a:solidFill>
                <a:latin typeface="Arial" pitchFamily="34" charset="0"/>
                <a:cs typeface="Arial" pitchFamily="34" charset="0"/>
              </a:rPr>
              <a:t>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sp>
        <p:nvSpPr>
          <p:cNvPr id="8" name="TextBox 7"/>
          <p:cNvSpPr txBox="1"/>
          <p:nvPr/>
        </p:nvSpPr>
        <p:spPr>
          <a:xfrm>
            <a:off x="1991196" y="1214422"/>
            <a:ext cx="2808312" cy="830997"/>
          </a:xfrm>
          <a:prstGeom prst="rect">
            <a:avLst/>
          </a:prstGeom>
          <a:noFill/>
        </p:spPr>
        <p:txBody>
          <a:bodyPr wrap="square" rtlCol="0">
            <a:spAutoFit/>
          </a:bodyPr>
          <a:lstStyle/>
          <a:p>
            <a:pPr algn="ctr"/>
            <a:r>
              <a:rPr lang="en-US" sz="2400" dirty="0" smtClean="0">
                <a:solidFill>
                  <a:schemeClr val="tx2">
                    <a:lumMod val="75000"/>
                  </a:schemeClr>
                </a:solidFill>
                <a:latin typeface="Franklin Gothic Medium" pitchFamily="34" charset="0"/>
              </a:rPr>
              <a:t>C-element</a:t>
            </a:r>
          </a:p>
          <a:p>
            <a:r>
              <a:rPr lang="en-US" sz="2400" dirty="0" smtClean="0">
                <a:solidFill>
                  <a:schemeClr val="tx2">
                    <a:lumMod val="75000"/>
                  </a:schemeClr>
                </a:solidFill>
                <a:latin typeface="Franklin Gothic Medium" pitchFamily="34" charset="0"/>
              </a:rPr>
              <a:t>Q</a:t>
            </a:r>
            <a:r>
              <a:rPr lang="en-US" sz="2400" baseline="30000" dirty="0" smtClean="0">
                <a:solidFill>
                  <a:schemeClr val="tx2">
                    <a:lumMod val="75000"/>
                  </a:schemeClr>
                </a:solidFill>
                <a:latin typeface="Franklin Gothic Medium" pitchFamily="34" charset="0"/>
              </a:rPr>
              <a:t>+</a:t>
            </a:r>
            <a:r>
              <a:rPr lang="en-US" sz="2400" dirty="0" smtClean="0">
                <a:solidFill>
                  <a:schemeClr val="tx2">
                    <a:lumMod val="75000"/>
                  </a:schemeClr>
                </a:solidFill>
                <a:latin typeface="Franklin Gothic Medium" pitchFamily="34" charset="0"/>
              </a:rPr>
              <a:t> = AB + Q(A + B)</a:t>
            </a:r>
            <a:endParaRPr lang="ru-RU" i="1" dirty="0">
              <a:solidFill>
                <a:schemeClr val="accent4">
                  <a:lumMod val="50000"/>
                </a:schemeClr>
              </a:solidFill>
              <a:latin typeface="Times New Roman" pitchFamily="18" charset="0"/>
              <a:cs typeface="Times New Roman" pitchFamily="18" charset="0"/>
            </a:endParaRPr>
          </a:p>
        </p:txBody>
      </p:sp>
      <p:sp>
        <p:nvSpPr>
          <p:cNvPr id="10" name="TextBox 9"/>
          <p:cNvSpPr txBox="1"/>
          <p:nvPr/>
        </p:nvSpPr>
        <p:spPr>
          <a:xfrm>
            <a:off x="827584" y="4898073"/>
            <a:ext cx="7920880" cy="1200329"/>
          </a:xfrm>
          <a:prstGeom prst="rect">
            <a:avLst/>
          </a:prstGeom>
          <a:noFill/>
        </p:spPr>
        <p:txBody>
          <a:bodyPr wrap="square" rtlCol="0">
            <a:spAutoFit/>
          </a:bodyPr>
          <a:lstStyle/>
          <a:p>
            <a:r>
              <a:rPr lang="en-US" sz="2400" dirty="0" smtClean="0">
                <a:solidFill>
                  <a:schemeClr val="tx2">
                    <a:lumMod val="75000"/>
                  </a:schemeClr>
                </a:solidFill>
                <a:latin typeface="Franklin Gothic Medium" pitchFamily="34" charset="0"/>
              </a:rPr>
              <a:t>(X, XB) and (Y, YB) – dual-rail signals with the same spacer;</a:t>
            </a:r>
          </a:p>
          <a:p>
            <a:r>
              <a:rPr lang="en-US" sz="2400" dirty="0" smtClean="0">
                <a:solidFill>
                  <a:schemeClr val="tx2">
                    <a:lumMod val="75000"/>
                  </a:schemeClr>
                </a:solidFill>
                <a:latin typeface="Franklin Gothic Medium" pitchFamily="34" charset="0"/>
              </a:rPr>
              <a:t>E – phase input;</a:t>
            </a:r>
          </a:p>
          <a:p>
            <a:r>
              <a:rPr lang="en-US" sz="2400" dirty="0" smtClean="0">
                <a:solidFill>
                  <a:schemeClr val="tx2">
                    <a:lumMod val="75000"/>
                  </a:schemeClr>
                </a:solidFill>
                <a:latin typeface="Franklin Gothic Medium" pitchFamily="34" charset="0"/>
                <a:cs typeface="Times New Roman" pitchFamily="18" charset="0"/>
              </a:rPr>
              <a:t>I  – indication output</a:t>
            </a:r>
            <a:endParaRPr lang="ru-RU" dirty="0">
              <a:solidFill>
                <a:schemeClr val="accent4">
                  <a:lumMod val="50000"/>
                </a:schemeClr>
              </a:solidFill>
              <a:latin typeface="Times New Roman" pitchFamily="18" charset="0"/>
              <a:cs typeface="Times New Roman" pitchFamily="18" charset="0"/>
            </a:endParaRPr>
          </a:p>
        </p:txBody>
      </p:sp>
      <p:sp>
        <p:nvSpPr>
          <p:cNvPr id="11" name="TextBox 10"/>
          <p:cNvSpPr txBox="1"/>
          <p:nvPr/>
        </p:nvSpPr>
        <p:spPr>
          <a:xfrm>
            <a:off x="5398353" y="1866291"/>
            <a:ext cx="2808312" cy="461665"/>
          </a:xfrm>
          <a:prstGeom prst="rect">
            <a:avLst/>
          </a:prstGeom>
          <a:noFill/>
        </p:spPr>
        <p:txBody>
          <a:bodyPr wrap="square" rtlCol="0">
            <a:spAutoFit/>
          </a:bodyPr>
          <a:lstStyle/>
          <a:p>
            <a:pPr algn="ctr"/>
            <a:r>
              <a:rPr lang="en-US" sz="2400" dirty="0" smtClean="0">
                <a:solidFill>
                  <a:schemeClr val="tx2">
                    <a:lumMod val="75000"/>
                  </a:schemeClr>
                </a:solidFill>
                <a:latin typeface="Franklin Gothic Medium" pitchFamily="34" charset="0"/>
              </a:rPr>
              <a:t>Register bit</a:t>
            </a:r>
            <a:endParaRPr lang="ru-RU" i="1" dirty="0">
              <a:solidFill>
                <a:schemeClr val="accent4">
                  <a:lumMod val="50000"/>
                </a:schemeClr>
              </a:solidFill>
              <a:latin typeface="Times New Roman" pitchFamily="18" charset="0"/>
              <a:cs typeface="Times New Roman" pitchFamily="18" charset="0"/>
            </a:endParaRPr>
          </a:p>
        </p:txBody>
      </p:sp>
      <p:cxnSp>
        <p:nvCxnSpPr>
          <p:cNvPr id="7" name="Прямая соединительная линия 6"/>
          <p:cNvCxnSpPr/>
          <p:nvPr/>
        </p:nvCxnSpPr>
        <p:spPr>
          <a:xfrm>
            <a:off x="5055286" y="1484784"/>
            <a:ext cx="0" cy="3413289"/>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Рисунок 11"/>
          <p:cNvPicPr>
            <a:picLocks noChangeAspect="1"/>
          </p:cNvPicPr>
          <p:nvPr/>
        </p:nvPicPr>
        <p:blipFill>
          <a:blip r:embed="rId2"/>
          <a:stretch>
            <a:fillRect/>
          </a:stretch>
        </p:blipFill>
        <p:spPr>
          <a:xfrm>
            <a:off x="1756097" y="2147132"/>
            <a:ext cx="3043411" cy="2660993"/>
          </a:xfrm>
          <a:prstGeom prst="rect">
            <a:avLst/>
          </a:prstGeom>
        </p:spPr>
      </p:pic>
      <p:pic>
        <p:nvPicPr>
          <p:cNvPr id="14" name="Рисунок 13"/>
          <p:cNvPicPr>
            <a:picLocks noChangeAspect="1"/>
          </p:cNvPicPr>
          <p:nvPr/>
        </p:nvPicPr>
        <p:blipFill>
          <a:blip r:embed="rId3"/>
          <a:stretch>
            <a:fillRect/>
          </a:stretch>
        </p:blipFill>
        <p:spPr>
          <a:xfrm>
            <a:off x="5311065" y="2625879"/>
            <a:ext cx="2895600" cy="1552575"/>
          </a:xfrm>
          <a:prstGeom prst="rect">
            <a:avLst/>
          </a:prstGeom>
        </p:spPr>
      </p:pic>
    </p:spTree>
    <p:extLst>
      <p:ext uri="{BB962C8B-B14F-4D97-AF65-F5344CB8AC3E}">
        <p14:creationId xmlns:p14="http://schemas.microsoft.com/office/powerpoint/2010/main" val="3636727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215" y="263317"/>
            <a:ext cx="8858312" cy="1071546"/>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Self-Timed Pipeline Operation Diagram without Soft Errors</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7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sp>
        <p:nvSpPr>
          <p:cNvPr id="89" name="TextBox 88"/>
          <p:cNvSpPr txBox="1"/>
          <p:nvPr/>
        </p:nvSpPr>
        <p:spPr>
          <a:xfrm>
            <a:off x="2411760" y="4653136"/>
            <a:ext cx="4464496" cy="1200329"/>
          </a:xfrm>
          <a:prstGeom prst="rect">
            <a:avLst/>
          </a:prstGeom>
          <a:noFill/>
        </p:spPr>
        <p:txBody>
          <a:bodyPr wrap="square" rtlCol="0">
            <a:spAutoFit/>
          </a:bodyPr>
          <a:lstStyle/>
          <a:p>
            <a:r>
              <a:rPr lang="en-US" sz="2400" dirty="0" smtClean="0">
                <a:solidFill>
                  <a:schemeClr val="tx2">
                    <a:lumMod val="75000"/>
                  </a:schemeClr>
                </a:solidFill>
                <a:latin typeface="Franklin Gothic Medium" pitchFamily="34" charset="0"/>
              </a:rPr>
              <a:t>E – soft error signal;</a:t>
            </a:r>
          </a:p>
          <a:p>
            <a:r>
              <a:rPr lang="en-US" sz="2400" dirty="0" smtClean="0">
                <a:solidFill>
                  <a:schemeClr val="tx2">
                    <a:lumMod val="75000"/>
                  </a:schemeClr>
                </a:solidFill>
                <a:latin typeface="Franklin Gothic Medium" pitchFamily="34" charset="0"/>
                <a:cs typeface="Times New Roman" pitchFamily="18" charset="0"/>
              </a:rPr>
              <a:t>(</a:t>
            </a:r>
            <a:r>
              <a:rPr lang="en-US" sz="2400" dirty="0" err="1" smtClean="0">
                <a:solidFill>
                  <a:schemeClr val="tx2">
                    <a:lumMod val="75000"/>
                  </a:schemeClr>
                </a:solidFill>
                <a:latin typeface="Franklin Gothic Medium" pitchFamily="34" charset="0"/>
                <a:cs typeface="Times New Roman" pitchFamily="18" charset="0"/>
              </a:rPr>
              <a:t>D</a:t>
            </a:r>
            <a:r>
              <a:rPr lang="en-US" sz="2400" baseline="-25000" dirty="0" err="1" smtClean="0">
                <a:solidFill>
                  <a:schemeClr val="tx2">
                    <a:lumMod val="75000"/>
                  </a:schemeClr>
                </a:solidFill>
                <a:latin typeface="Franklin Gothic Medium" pitchFamily="34" charset="0"/>
                <a:cs typeface="Times New Roman" pitchFamily="18" charset="0"/>
              </a:rPr>
              <a:t>in</a:t>
            </a:r>
            <a:r>
              <a:rPr lang="en-US" sz="2400" dirty="0" err="1" smtClean="0">
                <a:solidFill>
                  <a:schemeClr val="tx2">
                    <a:lumMod val="75000"/>
                  </a:schemeClr>
                </a:solidFill>
                <a:latin typeface="Franklin Gothic Medium" pitchFamily="34" charset="0"/>
                <a:cs typeface="Times New Roman" pitchFamily="18" charset="0"/>
              </a:rPr>
              <a:t>,DB</a:t>
            </a:r>
            <a:r>
              <a:rPr lang="en-US" sz="2400" baseline="-25000" dirty="0" err="1" smtClean="0">
                <a:solidFill>
                  <a:schemeClr val="tx2">
                    <a:lumMod val="75000"/>
                  </a:schemeClr>
                </a:solidFill>
                <a:latin typeface="Franklin Gothic Medium" pitchFamily="34" charset="0"/>
                <a:cs typeface="Times New Roman" pitchFamily="18" charset="0"/>
              </a:rPr>
              <a:t>in</a:t>
            </a:r>
            <a:r>
              <a:rPr lang="en-US" sz="2400" dirty="0" smtClean="0">
                <a:solidFill>
                  <a:schemeClr val="tx2">
                    <a:lumMod val="75000"/>
                  </a:schemeClr>
                </a:solidFill>
                <a:latin typeface="Franklin Gothic Medium" pitchFamily="34" charset="0"/>
                <a:cs typeface="Times New Roman" pitchFamily="18" charset="0"/>
              </a:rPr>
              <a:t>) – dual-rail input;</a:t>
            </a:r>
          </a:p>
          <a:p>
            <a:r>
              <a:rPr lang="en-US" sz="2400" dirty="0">
                <a:solidFill>
                  <a:schemeClr val="tx2">
                    <a:lumMod val="75000"/>
                  </a:schemeClr>
                </a:solidFill>
                <a:latin typeface="Franklin Gothic Medium" pitchFamily="34" charset="0"/>
                <a:cs typeface="Times New Roman" pitchFamily="18" charset="0"/>
              </a:rPr>
              <a:t>(</a:t>
            </a:r>
            <a:r>
              <a:rPr lang="en-US" sz="2400" dirty="0" err="1" smtClean="0">
                <a:solidFill>
                  <a:schemeClr val="tx2">
                    <a:lumMod val="75000"/>
                  </a:schemeClr>
                </a:solidFill>
                <a:latin typeface="Franklin Gothic Medium" pitchFamily="34" charset="0"/>
                <a:cs typeface="Times New Roman" pitchFamily="18" charset="0"/>
              </a:rPr>
              <a:t>D</a:t>
            </a:r>
            <a:r>
              <a:rPr lang="en-US" sz="2400" baseline="-25000" dirty="0" err="1" smtClean="0">
                <a:solidFill>
                  <a:schemeClr val="tx2">
                    <a:lumMod val="75000"/>
                  </a:schemeClr>
                </a:solidFill>
                <a:latin typeface="Franklin Gothic Medium" pitchFamily="34" charset="0"/>
                <a:cs typeface="Times New Roman" pitchFamily="18" charset="0"/>
              </a:rPr>
              <a:t>out</a:t>
            </a:r>
            <a:r>
              <a:rPr lang="en-US" sz="2400" dirty="0" err="1" smtClean="0">
                <a:solidFill>
                  <a:schemeClr val="tx2">
                    <a:lumMod val="75000"/>
                  </a:schemeClr>
                </a:solidFill>
                <a:latin typeface="Franklin Gothic Medium" pitchFamily="34" charset="0"/>
                <a:cs typeface="Times New Roman" pitchFamily="18" charset="0"/>
              </a:rPr>
              <a:t>,DB</a:t>
            </a:r>
            <a:r>
              <a:rPr lang="en-US" sz="2400" baseline="-25000" dirty="0" err="1" smtClean="0">
                <a:solidFill>
                  <a:schemeClr val="tx2">
                    <a:lumMod val="75000"/>
                  </a:schemeClr>
                </a:solidFill>
                <a:latin typeface="Franklin Gothic Medium" pitchFamily="34" charset="0"/>
                <a:cs typeface="Times New Roman" pitchFamily="18" charset="0"/>
              </a:rPr>
              <a:t>out</a:t>
            </a:r>
            <a:r>
              <a:rPr lang="en-US" sz="2400" dirty="0" smtClean="0">
                <a:solidFill>
                  <a:schemeClr val="tx2">
                    <a:lumMod val="75000"/>
                  </a:schemeClr>
                </a:solidFill>
                <a:latin typeface="Franklin Gothic Medium" pitchFamily="34" charset="0"/>
                <a:cs typeface="Times New Roman" pitchFamily="18" charset="0"/>
              </a:rPr>
              <a:t>) </a:t>
            </a:r>
            <a:r>
              <a:rPr lang="en-US" sz="2400" dirty="0">
                <a:solidFill>
                  <a:schemeClr val="tx2">
                    <a:lumMod val="75000"/>
                  </a:schemeClr>
                </a:solidFill>
                <a:latin typeface="Franklin Gothic Medium" pitchFamily="34" charset="0"/>
                <a:cs typeface="Times New Roman" pitchFamily="18" charset="0"/>
              </a:rPr>
              <a:t>– dual-rail </a:t>
            </a:r>
            <a:r>
              <a:rPr lang="en-US" sz="2400" dirty="0" smtClean="0">
                <a:solidFill>
                  <a:schemeClr val="tx2">
                    <a:lumMod val="75000"/>
                  </a:schemeClr>
                </a:solidFill>
                <a:latin typeface="Franklin Gothic Medium" pitchFamily="34" charset="0"/>
                <a:cs typeface="Times New Roman" pitchFamily="18" charset="0"/>
              </a:rPr>
              <a:t>output;</a:t>
            </a:r>
            <a:endParaRPr lang="ru-RU" dirty="0">
              <a:solidFill>
                <a:schemeClr val="accent4">
                  <a:lumMod val="50000"/>
                </a:schemeClr>
              </a:solidFill>
              <a:latin typeface="Times New Roman" pitchFamily="18" charset="0"/>
              <a:cs typeface="Times New Roman" pitchFamily="18" charset="0"/>
            </a:endParaRPr>
          </a:p>
        </p:txBody>
      </p:sp>
      <p:pic>
        <p:nvPicPr>
          <p:cNvPr id="4098" name="Picture 2" descr="Fig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7315" y="1988840"/>
            <a:ext cx="6861081"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2456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215" y="263317"/>
            <a:ext cx="8858312" cy="1071546"/>
          </a:xfrm>
        </p:spPr>
        <p:txBody>
          <a:bodyPr>
            <a:normAutofit fontScale="90000"/>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ST Pipeline Operation Diagram with Antispacer</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85720" y="6286520"/>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8 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8" name="Группа 7"/>
          <p:cNvGrpSpPr/>
          <p:nvPr/>
        </p:nvGrpSpPr>
        <p:grpSpPr>
          <a:xfrm>
            <a:off x="95845" y="1412776"/>
            <a:ext cx="8858312" cy="4597059"/>
            <a:chOff x="95845" y="1412776"/>
            <a:chExt cx="8858312" cy="4597059"/>
          </a:xfrm>
        </p:grpSpPr>
        <p:pic>
          <p:nvPicPr>
            <p:cNvPr id="7" name="Picture 2" descr="Fig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9723" y="1772816"/>
              <a:ext cx="6770556" cy="2935989"/>
            </a:xfrm>
            <a:prstGeom prst="rect">
              <a:avLst/>
            </a:prstGeom>
            <a:noFill/>
            <a:extLst>
              <a:ext uri="{909E8E84-426E-40DD-AFC4-6F175D3DCCD1}">
                <a14:hiddenFill xmlns:a14="http://schemas.microsoft.com/office/drawing/2010/main">
                  <a:solidFill>
                    <a:srgbClr val="FFFFFF"/>
                  </a:solidFill>
                </a14:hiddenFill>
              </a:ext>
            </a:extLst>
          </p:spPr>
        </p:pic>
        <p:sp>
          <p:nvSpPr>
            <p:cNvPr id="89" name="TextBox 88"/>
            <p:cNvSpPr txBox="1"/>
            <p:nvPr/>
          </p:nvSpPr>
          <p:spPr>
            <a:xfrm>
              <a:off x="95845" y="4809506"/>
              <a:ext cx="8858312" cy="1200329"/>
            </a:xfrm>
            <a:prstGeom prst="rect">
              <a:avLst/>
            </a:prstGeom>
            <a:solidFill>
              <a:srgbClr val="FF0000">
                <a:alpha val="39000"/>
              </a:srgbClr>
            </a:solidFill>
            <a:ln w="25400">
              <a:solidFill>
                <a:srgbClr val="C00000"/>
              </a:solidFill>
            </a:ln>
            <a:scene3d>
              <a:camera prst="orthographicFront"/>
              <a:lightRig rig="threePt" dir="t"/>
            </a:scene3d>
            <a:sp3d>
              <a:bevelB/>
            </a:sp3d>
          </p:spPr>
          <p:txBody>
            <a:bodyPr wrap="square" rtlCol="0">
              <a:spAutoFit/>
            </a:bodyPr>
            <a:lstStyle/>
            <a:p>
              <a:r>
                <a:rPr lang="en-US" sz="2400" dirty="0" smtClean="0">
                  <a:solidFill>
                    <a:schemeClr val="tx2">
                      <a:lumMod val="75000"/>
                    </a:schemeClr>
                  </a:solidFill>
                  <a:latin typeface="Franklin Gothic Medium" pitchFamily="34" charset="0"/>
                </a:rPr>
                <a:t>Soft error at T</a:t>
              </a:r>
              <a:r>
                <a:rPr lang="en-US" sz="2400" baseline="-25000" dirty="0" smtClean="0">
                  <a:solidFill>
                    <a:schemeClr val="tx2">
                      <a:lumMod val="75000"/>
                    </a:schemeClr>
                  </a:solidFill>
                  <a:latin typeface="Franklin Gothic Medium" pitchFamily="34" charset="0"/>
                </a:rPr>
                <a:t>3</a:t>
              </a:r>
              <a:r>
                <a:rPr lang="en-US" sz="2400" dirty="0" smtClean="0">
                  <a:solidFill>
                    <a:schemeClr val="tx2">
                      <a:lumMod val="75000"/>
                    </a:schemeClr>
                  </a:solidFill>
                  <a:latin typeface="Franklin Gothic Medium" pitchFamily="34" charset="0"/>
                </a:rPr>
                <a:t> leads to an antispacer state when a working phase starts (at T</a:t>
              </a:r>
              <a:r>
                <a:rPr lang="en-US" sz="2400" baseline="-25000" dirty="0" smtClean="0">
                  <a:solidFill>
                    <a:schemeClr val="tx2">
                      <a:lumMod val="75000"/>
                    </a:schemeClr>
                  </a:solidFill>
                  <a:latin typeface="Franklin Gothic Medium" pitchFamily="34" charset="0"/>
                </a:rPr>
                <a:t>4</a:t>
              </a:r>
              <a:r>
                <a:rPr lang="en-US" sz="2400" dirty="0" smtClean="0">
                  <a:solidFill>
                    <a:schemeClr val="tx2">
                      <a:lumMod val="75000"/>
                    </a:schemeClr>
                  </a:solidFill>
                  <a:latin typeface="Franklin Gothic Medium" pitchFamily="34" charset="0"/>
                </a:rPr>
                <a:t>). Then antispacer gets a register bit,  propagates to the pipeline output </a:t>
              </a:r>
              <a:r>
                <a:rPr lang="en-US" sz="2400" dirty="0" smtClean="0">
                  <a:solidFill>
                    <a:schemeClr val="tx2">
                      <a:lumMod val="75000"/>
                    </a:schemeClr>
                  </a:solidFill>
                  <a:latin typeface="Franklin Gothic Medium" pitchFamily="34" charset="0"/>
                  <a:cs typeface="Times New Roman" pitchFamily="18" charset="0"/>
                </a:rPr>
                <a:t>(</a:t>
              </a:r>
              <a:r>
                <a:rPr lang="en-US" sz="2400" dirty="0" err="1" smtClean="0">
                  <a:solidFill>
                    <a:schemeClr val="tx2">
                      <a:lumMod val="75000"/>
                    </a:schemeClr>
                  </a:solidFill>
                  <a:latin typeface="Franklin Gothic Medium" pitchFamily="34" charset="0"/>
                  <a:cs typeface="Times New Roman" pitchFamily="18" charset="0"/>
                </a:rPr>
                <a:t>D</a:t>
              </a:r>
              <a:r>
                <a:rPr lang="en-US" sz="2400" baseline="-25000" dirty="0" err="1" smtClean="0">
                  <a:solidFill>
                    <a:schemeClr val="tx2">
                      <a:lumMod val="75000"/>
                    </a:schemeClr>
                  </a:solidFill>
                  <a:latin typeface="Franklin Gothic Medium" pitchFamily="34" charset="0"/>
                  <a:cs typeface="Times New Roman" pitchFamily="18" charset="0"/>
                </a:rPr>
                <a:t>out</a:t>
              </a:r>
              <a:r>
                <a:rPr lang="en-US" sz="2400" dirty="0" err="1" smtClean="0">
                  <a:solidFill>
                    <a:schemeClr val="tx2">
                      <a:lumMod val="75000"/>
                    </a:schemeClr>
                  </a:solidFill>
                  <a:latin typeface="Franklin Gothic Medium" pitchFamily="34" charset="0"/>
                  <a:cs typeface="Times New Roman" pitchFamily="18" charset="0"/>
                </a:rPr>
                <a:t>,DB</a:t>
              </a:r>
              <a:r>
                <a:rPr lang="en-US" sz="2400" baseline="-25000" dirty="0" err="1" smtClean="0">
                  <a:solidFill>
                    <a:schemeClr val="tx2">
                      <a:lumMod val="75000"/>
                    </a:schemeClr>
                  </a:solidFill>
                  <a:latin typeface="Franklin Gothic Medium" pitchFamily="34" charset="0"/>
                  <a:cs typeface="Times New Roman" pitchFamily="18" charset="0"/>
                </a:rPr>
                <a:t>out</a:t>
              </a:r>
              <a:r>
                <a:rPr lang="en-US" sz="2400" dirty="0" smtClean="0">
                  <a:solidFill>
                    <a:schemeClr val="tx2">
                      <a:lumMod val="75000"/>
                    </a:schemeClr>
                  </a:solidFill>
                  <a:latin typeface="Franklin Gothic Medium" pitchFamily="34" charset="0"/>
                  <a:cs typeface="Times New Roman" pitchFamily="18" charset="0"/>
                </a:rPr>
                <a:t>) and stops the pipeline operation</a:t>
              </a:r>
              <a:endParaRPr lang="ru-RU" dirty="0">
                <a:solidFill>
                  <a:schemeClr val="accent4">
                    <a:lumMod val="50000"/>
                  </a:schemeClr>
                </a:solidFill>
                <a:latin typeface="Times New Roman" pitchFamily="18" charset="0"/>
                <a:cs typeface="Times New Roman" pitchFamily="18" charset="0"/>
              </a:endParaRPr>
            </a:p>
          </p:txBody>
        </p:sp>
        <p:sp>
          <p:nvSpPr>
            <p:cNvPr id="3" name="Молния 2"/>
            <p:cNvSpPr/>
            <p:nvPr/>
          </p:nvSpPr>
          <p:spPr>
            <a:xfrm>
              <a:off x="3563888" y="1412776"/>
              <a:ext cx="216024" cy="720080"/>
            </a:xfrm>
            <a:prstGeom prst="lightningBol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Овал 3"/>
            <p:cNvSpPr/>
            <p:nvPr/>
          </p:nvSpPr>
          <p:spPr>
            <a:xfrm>
              <a:off x="6876256" y="2492896"/>
              <a:ext cx="1152128" cy="1728192"/>
            </a:xfrm>
            <a:prstGeom prst="ellipse">
              <a:avLst/>
            </a:prstGeom>
            <a:solidFill>
              <a:srgbClr val="FF0000">
                <a:alpha val="25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Дуга 5"/>
            <p:cNvSpPr/>
            <p:nvPr/>
          </p:nvSpPr>
          <p:spPr>
            <a:xfrm>
              <a:off x="7344308" y="3749962"/>
              <a:ext cx="1368152" cy="2119088"/>
            </a:xfrm>
            <a:prstGeom prst="arc">
              <a:avLst>
                <a:gd name="adj1" fmla="val 16200000"/>
                <a:gd name="adj2" fmla="val 22434"/>
              </a:avLst>
            </a:prstGeom>
            <a:ln w="25400">
              <a:solidFill>
                <a:srgbClr val="C00000"/>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grpSp>
    </p:spTree>
    <p:extLst>
      <p:ext uri="{BB962C8B-B14F-4D97-AF65-F5344CB8AC3E}">
        <p14:creationId xmlns:p14="http://schemas.microsoft.com/office/powerpoint/2010/main" val="78662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715436" cy="939784"/>
          </a:xfrm>
        </p:spPr>
        <p:txBody>
          <a:bodyPr>
            <a:normAutofit/>
          </a:bodyPr>
          <a:lstStyle/>
          <a:p>
            <a:r>
              <a:rPr lang="en-US" b="1" dirty="0" smtClean="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Modified Muller’s C-element</a:t>
            </a:r>
            <a:endParaRPr lang="ru-RU" b="1" dirty="0">
              <a:ln w="1905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Прямоугольник 4"/>
          <p:cNvSpPr/>
          <p:nvPr/>
        </p:nvSpPr>
        <p:spPr>
          <a:xfrm>
            <a:off x="251520" y="6286521"/>
            <a:ext cx="8640960" cy="369332"/>
          </a:xfrm>
          <a:prstGeom prst="rect">
            <a:avLst/>
          </a:prstGeom>
        </p:spPr>
        <p:txBody>
          <a:bodyPr wrap="square">
            <a:spAutoFit/>
          </a:bodyPr>
          <a:lstStyle/>
          <a:p>
            <a:pPr fontAlgn="auto">
              <a:spcBef>
                <a:spcPct val="20000"/>
              </a:spcBef>
              <a:spcAft>
                <a:spcPts val="0"/>
              </a:spcAft>
              <a:buClr>
                <a:schemeClr val="tx1">
                  <a:shade val="95000"/>
                </a:schemeClr>
              </a:buClr>
              <a:buSzPct val="65000"/>
              <a:buFont typeface="Wingdings 2"/>
              <a:buNone/>
              <a:defRPr/>
            </a:pPr>
            <a:r>
              <a:rPr lang="en-US" dirty="0" smtClean="0">
                <a:solidFill>
                  <a:srgbClr val="0070C0"/>
                </a:solidFill>
                <a:latin typeface="Arial" pitchFamily="34" charset="0"/>
                <a:cs typeface="Arial" pitchFamily="34" charset="0"/>
              </a:rPr>
              <a:t>EIConRus2025</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 9</a:t>
            </a:r>
            <a:r>
              <a:rPr lang="ru-RU" dirty="0" smtClean="0">
                <a:solidFill>
                  <a:srgbClr val="0070C0"/>
                </a:solidFill>
                <a:latin typeface="Arial" pitchFamily="34" charset="0"/>
                <a:cs typeface="Arial" pitchFamily="34" charset="0"/>
              </a:rPr>
              <a:t> </a:t>
            </a:r>
            <a:r>
              <a:rPr lang="en-US" dirty="0" smtClean="0">
                <a:solidFill>
                  <a:srgbClr val="0070C0"/>
                </a:solidFill>
                <a:latin typeface="Arial" pitchFamily="34" charset="0"/>
                <a:cs typeface="Arial" pitchFamily="34" charset="0"/>
              </a:rPr>
              <a:t>of </a:t>
            </a:r>
            <a:r>
              <a:rPr lang="en-US" dirty="0" smtClean="0">
                <a:solidFill>
                  <a:srgbClr val="0070C0"/>
                </a:solidFill>
                <a:latin typeface="Arial" pitchFamily="34" charset="0"/>
                <a:cs typeface="Arial" pitchFamily="34" charset="0"/>
              </a:rPr>
              <a:t>18</a:t>
            </a:r>
            <a:endParaRPr lang="ru-RU" sz="1400" dirty="0">
              <a:solidFill>
                <a:srgbClr val="0070C0"/>
              </a:solidFill>
              <a:latin typeface="Arial" pitchFamily="34" charset="0"/>
              <a:cs typeface="Arial" pitchFamily="34" charset="0"/>
            </a:endParaRPr>
          </a:p>
        </p:txBody>
      </p:sp>
      <p:grpSp>
        <p:nvGrpSpPr>
          <p:cNvPr id="7" name="Группа 6"/>
          <p:cNvGrpSpPr/>
          <p:nvPr/>
        </p:nvGrpSpPr>
        <p:grpSpPr>
          <a:xfrm>
            <a:off x="539552" y="1393723"/>
            <a:ext cx="7709301" cy="4051501"/>
            <a:chOff x="539552" y="1393723"/>
            <a:chExt cx="7709301" cy="4051501"/>
          </a:xfrm>
        </p:grpSpPr>
        <p:sp>
          <p:nvSpPr>
            <p:cNvPr id="8" name="TextBox 7"/>
            <p:cNvSpPr txBox="1"/>
            <p:nvPr/>
          </p:nvSpPr>
          <p:spPr>
            <a:xfrm>
              <a:off x="539552" y="1417295"/>
              <a:ext cx="4248472" cy="461665"/>
            </a:xfrm>
            <a:prstGeom prst="rect">
              <a:avLst/>
            </a:prstGeom>
            <a:noFill/>
          </p:spPr>
          <p:txBody>
            <a:bodyPr wrap="square" rtlCol="0">
              <a:spAutoFit/>
            </a:bodyPr>
            <a:lstStyle/>
            <a:p>
              <a:pPr algn="ctr"/>
              <a:r>
                <a:rPr lang="en-US" sz="2400" dirty="0" smtClean="0">
                  <a:solidFill>
                    <a:schemeClr val="tx2">
                      <a:lumMod val="75000"/>
                    </a:schemeClr>
                  </a:solidFill>
                  <a:latin typeface="Franklin Gothic Medium" pitchFamily="34" charset="0"/>
                </a:rPr>
                <a:t>Modified C-element circuit</a:t>
              </a:r>
            </a:p>
          </p:txBody>
        </p:sp>
        <p:sp>
          <p:nvSpPr>
            <p:cNvPr id="11" name="TextBox 10"/>
            <p:cNvSpPr txBox="1"/>
            <p:nvPr/>
          </p:nvSpPr>
          <p:spPr>
            <a:xfrm>
              <a:off x="5354709" y="1393723"/>
              <a:ext cx="2808312" cy="461665"/>
            </a:xfrm>
            <a:prstGeom prst="rect">
              <a:avLst/>
            </a:prstGeom>
            <a:noFill/>
          </p:spPr>
          <p:txBody>
            <a:bodyPr wrap="square" rtlCol="0">
              <a:spAutoFit/>
            </a:bodyPr>
            <a:lstStyle/>
            <a:p>
              <a:pPr algn="ctr"/>
              <a:r>
                <a:rPr lang="en-US" sz="2400" dirty="0" smtClean="0">
                  <a:solidFill>
                    <a:schemeClr val="tx2">
                      <a:lumMod val="75000"/>
                    </a:schemeClr>
                  </a:solidFill>
                  <a:latin typeface="Franklin Gothic Medium" pitchFamily="34" charset="0"/>
                </a:rPr>
                <a:t>Symbol view</a:t>
              </a:r>
              <a:endParaRPr lang="ru-RU" i="1" dirty="0">
                <a:solidFill>
                  <a:schemeClr val="accent4">
                    <a:lumMod val="50000"/>
                  </a:schemeClr>
                </a:solidFill>
                <a:latin typeface="Times New Roman" pitchFamily="18" charset="0"/>
                <a:cs typeface="Times New Roman" pitchFamily="18" charset="0"/>
              </a:endParaRPr>
            </a:p>
          </p:txBody>
        </p:sp>
        <p:pic>
          <p:nvPicPr>
            <p:cNvPr id="3" name="Рисунок 2"/>
            <p:cNvPicPr>
              <a:picLocks noChangeAspect="1"/>
            </p:cNvPicPr>
            <p:nvPr/>
          </p:nvPicPr>
          <p:blipFill>
            <a:blip r:embed="rId2"/>
            <a:stretch>
              <a:fillRect/>
            </a:stretch>
          </p:blipFill>
          <p:spPr>
            <a:xfrm>
              <a:off x="606816" y="2192110"/>
              <a:ext cx="4181208" cy="3253114"/>
            </a:xfrm>
            <a:prstGeom prst="rect">
              <a:avLst/>
            </a:prstGeom>
          </p:spPr>
        </p:pic>
        <p:pic>
          <p:nvPicPr>
            <p:cNvPr id="4" name="Рисунок 3"/>
            <p:cNvPicPr>
              <a:picLocks noChangeAspect="1"/>
            </p:cNvPicPr>
            <p:nvPr/>
          </p:nvPicPr>
          <p:blipFill>
            <a:blip r:embed="rId3"/>
            <a:stretch>
              <a:fillRect/>
            </a:stretch>
          </p:blipFill>
          <p:spPr>
            <a:xfrm>
              <a:off x="5887327" y="1915293"/>
              <a:ext cx="1743075" cy="952500"/>
            </a:xfrm>
            <a:prstGeom prst="rect">
              <a:avLst/>
            </a:prstGeom>
          </p:spPr>
        </p:pic>
        <p:pic>
          <p:nvPicPr>
            <p:cNvPr id="6" name="Рисунок 5"/>
            <p:cNvPicPr>
              <a:picLocks noChangeAspect="1"/>
            </p:cNvPicPr>
            <p:nvPr/>
          </p:nvPicPr>
          <p:blipFill>
            <a:blip r:embed="rId4"/>
            <a:stretch>
              <a:fillRect/>
            </a:stretch>
          </p:blipFill>
          <p:spPr>
            <a:xfrm>
              <a:off x="5353253" y="4033982"/>
              <a:ext cx="2895600" cy="1409700"/>
            </a:xfrm>
            <a:prstGeom prst="rect">
              <a:avLst/>
            </a:prstGeom>
          </p:spPr>
        </p:pic>
        <p:sp>
          <p:nvSpPr>
            <p:cNvPr id="13" name="TextBox 12"/>
            <p:cNvSpPr txBox="1"/>
            <p:nvPr/>
          </p:nvSpPr>
          <p:spPr>
            <a:xfrm>
              <a:off x="5440541" y="3478257"/>
              <a:ext cx="2808312" cy="461665"/>
            </a:xfrm>
            <a:prstGeom prst="rect">
              <a:avLst/>
            </a:prstGeom>
            <a:noFill/>
          </p:spPr>
          <p:txBody>
            <a:bodyPr wrap="square" rtlCol="0">
              <a:spAutoFit/>
            </a:bodyPr>
            <a:lstStyle/>
            <a:p>
              <a:pPr algn="ctr"/>
              <a:r>
                <a:rPr lang="en-US" sz="2400" dirty="0" smtClean="0">
                  <a:solidFill>
                    <a:schemeClr val="tx2">
                      <a:lumMod val="75000"/>
                    </a:schemeClr>
                  </a:solidFill>
                  <a:latin typeface="Franklin Gothic Medium" pitchFamily="34" charset="0"/>
                </a:rPr>
                <a:t>Register bit</a:t>
              </a:r>
              <a:endParaRPr lang="ru-RU" i="1" dirty="0">
                <a:solidFill>
                  <a:schemeClr val="accent4">
                    <a:lumMod val="50000"/>
                  </a:schemeClr>
                </a:solidFill>
                <a:latin typeface="Times New Roman" pitchFamily="18" charset="0"/>
                <a:cs typeface="Times New Roman" pitchFamily="18" charset="0"/>
              </a:endParaRPr>
            </a:p>
          </p:txBody>
        </p:sp>
        <p:sp>
          <p:nvSpPr>
            <p:cNvPr id="10" name="Овал 9"/>
            <p:cNvSpPr/>
            <p:nvPr/>
          </p:nvSpPr>
          <p:spPr>
            <a:xfrm>
              <a:off x="1835696" y="2614645"/>
              <a:ext cx="504056" cy="670339"/>
            </a:xfrm>
            <a:prstGeom prst="ellipse">
              <a:avLst/>
            </a:prstGeom>
            <a:solidFill>
              <a:srgbClr val="92D050">
                <a:alpha val="45000"/>
              </a:srgb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Tree>
    <p:extLst>
      <p:ext uri="{BB962C8B-B14F-4D97-AF65-F5344CB8AC3E}">
        <p14:creationId xmlns:p14="http://schemas.microsoft.com/office/powerpoint/2010/main" val="3140424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24981</TotalTime>
  <Words>650</Words>
  <Application>Microsoft Office PowerPoint</Application>
  <PresentationFormat>Экран (4:3)</PresentationFormat>
  <Paragraphs>129</Paragraphs>
  <Slides>18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18</vt:i4>
      </vt:variant>
    </vt:vector>
  </HeadingPairs>
  <TitlesOfParts>
    <vt:vector size="26" baseType="lpstr">
      <vt:lpstr>Arial</vt:lpstr>
      <vt:lpstr>Calibri</vt:lpstr>
      <vt:lpstr>Courier New</vt:lpstr>
      <vt:lpstr>Franklin Gothic Medium</vt:lpstr>
      <vt:lpstr>Times New Roman</vt:lpstr>
      <vt:lpstr>Wingdings</vt:lpstr>
      <vt:lpstr>Wingdings 2</vt:lpstr>
      <vt:lpstr>Тема Office</vt:lpstr>
      <vt:lpstr>Презентация PowerPoint</vt:lpstr>
      <vt:lpstr>Fault Types</vt:lpstr>
      <vt:lpstr>Self-Timed Circuit Redundancy</vt:lpstr>
      <vt:lpstr>Self-Timed Pipeline</vt:lpstr>
      <vt:lpstr>Self-Timed Pipeline Stage</vt:lpstr>
      <vt:lpstr>Muller’s C-element</vt:lpstr>
      <vt:lpstr>Self-Timed Pipeline Operation Diagram without Soft Errors</vt:lpstr>
      <vt:lpstr>ST Pipeline Operation Diagram with Antispacer</vt:lpstr>
      <vt:lpstr>Modified Muller’s C-element</vt:lpstr>
      <vt:lpstr>ST Pipeline Diagram with Modified C-element and SE at Spacer Phase</vt:lpstr>
      <vt:lpstr>ST Pipeline Diagram with Modified C-element and SE at Working Phase</vt:lpstr>
      <vt:lpstr>Improved Muller’s C-element</vt:lpstr>
      <vt:lpstr>ST Pipeline Diagram with Improved C-element and SE at Working Phase</vt:lpstr>
      <vt:lpstr>ST Pipeline Diagram with Improved C-element and SE at Spacer Phase</vt:lpstr>
      <vt:lpstr>ST Pipeline with Improved Protection against Soft Errors</vt:lpstr>
      <vt:lpstr>Improved ST Pipeline Diagram with Soft Error at Spacer Phase</vt:lpstr>
      <vt:lpstr>Conclusions</vt:lpstr>
      <vt:lpstr>Thanks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GTX360</dc:creator>
  <cp:lastModifiedBy>Юра</cp:lastModifiedBy>
  <cp:revision>532</cp:revision>
  <dcterms:created xsi:type="dcterms:W3CDTF">2015-09-09T16:48:29Z</dcterms:created>
  <dcterms:modified xsi:type="dcterms:W3CDTF">2024-12-10T18:04:24Z</dcterms:modified>
</cp:coreProperties>
</file>